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81"/>
  </p:notesMasterIdLst>
  <p:handoutMasterIdLst>
    <p:handoutMasterId r:id="rId82"/>
  </p:handoutMasterIdLst>
  <p:sldIdLst>
    <p:sldId id="257" r:id="rId2"/>
    <p:sldId id="344" r:id="rId3"/>
    <p:sldId id="403" r:id="rId4"/>
    <p:sldId id="435" r:id="rId5"/>
    <p:sldId id="404" r:id="rId6"/>
    <p:sldId id="418" r:id="rId7"/>
    <p:sldId id="402" r:id="rId8"/>
    <p:sldId id="405" r:id="rId9"/>
    <p:sldId id="436" r:id="rId10"/>
    <p:sldId id="407" r:id="rId11"/>
    <p:sldId id="340" r:id="rId12"/>
    <p:sldId id="339" r:id="rId13"/>
    <p:sldId id="260" r:id="rId14"/>
    <p:sldId id="353" r:id="rId15"/>
    <p:sldId id="354" r:id="rId16"/>
    <p:sldId id="355" r:id="rId17"/>
    <p:sldId id="356" r:id="rId18"/>
    <p:sldId id="266" r:id="rId19"/>
    <p:sldId id="393" r:id="rId20"/>
    <p:sldId id="394" r:id="rId21"/>
    <p:sldId id="267" r:id="rId22"/>
    <p:sldId id="271" r:id="rId23"/>
    <p:sldId id="272" r:id="rId24"/>
    <p:sldId id="273" r:id="rId25"/>
    <p:sldId id="359" r:id="rId26"/>
    <p:sldId id="332" r:id="rId27"/>
    <p:sldId id="395" r:id="rId28"/>
    <p:sldId id="280" r:id="rId29"/>
    <p:sldId id="309" r:id="rId30"/>
    <p:sldId id="317" r:id="rId31"/>
    <p:sldId id="318" r:id="rId32"/>
    <p:sldId id="360" r:id="rId33"/>
    <p:sldId id="396" r:id="rId34"/>
    <p:sldId id="397" r:id="rId35"/>
    <p:sldId id="398" r:id="rId36"/>
    <p:sldId id="323" r:id="rId37"/>
    <p:sldId id="302" r:id="rId38"/>
    <p:sldId id="365" r:id="rId39"/>
    <p:sldId id="366" r:id="rId40"/>
    <p:sldId id="367" r:id="rId41"/>
    <p:sldId id="368" r:id="rId42"/>
    <p:sldId id="369" r:id="rId43"/>
    <p:sldId id="444" r:id="rId44"/>
    <p:sldId id="370" r:id="rId45"/>
    <p:sldId id="372" r:id="rId46"/>
    <p:sldId id="361" r:id="rId47"/>
    <p:sldId id="362" r:id="rId48"/>
    <p:sldId id="432" r:id="rId49"/>
    <p:sldId id="374" r:id="rId50"/>
    <p:sldId id="375" r:id="rId51"/>
    <p:sldId id="376" r:id="rId52"/>
    <p:sldId id="377" r:id="rId53"/>
    <p:sldId id="378" r:id="rId54"/>
    <p:sldId id="437" r:id="rId55"/>
    <p:sldId id="380" r:id="rId56"/>
    <p:sldId id="334" r:id="rId57"/>
    <p:sldId id="381" r:id="rId58"/>
    <p:sldId id="382" r:id="rId59"/>
    <p:sldId id="383" r:id="rId60"/>
    <p:sldId id="384" r:id="rId61"/>
    <p:sldId id="385" r:id="rId62"/>
    <p:sldId id="386" r:id="rId63"/>
    <p:sldId id="387" r:id="rId64"/>
    <p:sldId id="388" r:id="rId65"/>
    <p:sldId id="389" r:id="rId66"/>
    <p:sldId id="390" r:id="rId67"/>
    <p:sldId id="400" r:id="rId68"/>
    <p:sldId id="283" r:id="rId69"/>
    <p:sldId id="282" r:id="rId70"/>
    <p:sldId id="351" r:id="rId71"/>
    <p:sldId id="284" r:id="rId72"/>
    <p:sldId id="431" r:id="rId73"/>
    <p:sldId id="285" r:id="rId74"/>
    <p:sldId id="274" r:id="rId75"/>
    <p:sldId id="275" r:id="rId76"/>
    <p:sldId id="276" r:id="rId77"/>
    <p:sldId id="277" r:id="rId78"/>
    <p:sldId id="278" r:id="rId79"/>
    <p:sldId id="419" r:id="rId80"/>
  </p:sldIdLst>
  <p:sldSz cx="9144000" cy="6858000" type="screen4x3"/>
  <p:notesSz cx="6797675" cy="9931400"/>
  <p:defaultTextStyle>
    <a:defPPr>
      <a:defRPr lang="zh-TW"/>
    </a:defPPr>
    <a:lvl1pPr marL="0" algn="l" defTabSz="1277234" rtl="0" eaLnBrk="1" latinLnBrk="0" hangingPunct="1">
      <a:defRPr sz="2514" kern="1200">
        <a:solidFill>
          <a:schemeClr val="tx1"/>
        </a:solidFill>
        <a:latin typeface="+mn-lt"/>
        <a:ea typeface="+mn-ea"/>
        <a:cs typeface="+mn-cs"/>
      </a:defRPr>
    </a:lvl1pPr>
    <a:lvl2pPr marL="638617" algn="l" defTabSz="1277234" rtl="0" eaLnBrk="1" latinLnBrk="0" hangingPunct="1">
      <a:defRPr sz="2514" kern="1200">
        <a:solidFill>
          <a:schemeClr val="tx1"/>
        </a:solidFill>
        <a:latin typeface="+mn-lt"/>
        <a:ea typeface="+mn-ea"/>
        <a:cs typeface="+mn-cs"/>
      </a:defRPr>
    </a:lvl2pPr>
    <a:lvl3pPr marL="1277234" algn="l" defTabSz="1277234" rtl="0" eaLnBrk="1" latinLnBrk="0" hangingPunct="1">
      <a:defRPr sz="2514" kern="1200">
        <a:solidFill>
          <a:schemeClr val="tx1"/>
        </a:solidFill>
        <a:latin typeface="+mn-lt"/>
        <a:ea typeface="+mn-ea"/>
        <a:cs typeface="+mn-cs"/>
      </a:defRPr>
    </a:lvl3pPr>
    <a:lvl4pPr marL="1915851" algn="l" defTabSz="1277234" rtl="0" eaLnBrk="1" latinLnBrk="0" hangingPunct="1">
      <a:defRPr sz="2514" kern="1200">
        <a:solidFill>
          <a:schemeClr val="tx1"/>
        </a:solidFill>
        <a:latin typeface="+mn-lt"/>
        <a:ea typeface="+mn-ea"/>
        <a:cs typeface="+mn-cs"/>
      </a:defRPr>
    </a:lvl4pPr>
    <a:lvl5pPr marL="2554468" algn="l" defTabSz="1277234" rtl="0" eaLnBrk="1" latinLnBrk="0" hangingPunct="1">
      <a:defRPr sz="2514" kern="1200">
        <a:solidFill>
          <a:schemeClr val="tx1"/>
        </a:solidFill>
        <a:latin typeface="+mn-lt"/>
        <a:ea typeface="+mn-ea"/>
        <a:cs typeface="+mn-cs"/>
      </a:defRPr>
    </a:lvl5pPr>
    <a:lvl6pPr marL="3193085" algn="l" defTabSz="1277234" rtl="0" eaLnBrk="1" latinLnBrk="0" hangingPunct="1">
      <a:defRPr sz="2514" kern="1200">
        <a:solidFill>
          <a:schemeClr val="tx1"/>
        </a:solidFill>
        <a:latin typeface="+mn-lt"/>
        <a:ea typeface="+mn-ea"/>
        <a:cs typeface="+mn-cs"/>
      </a:defRPr>
    </a:lvl6pPr>
    <a:lvl7pPr marL="3831702" algn="l" defTabSz="1277234" rtl="0" eaLnBrk="1" latinLnBrk="0" hangingPunct="1">
      <a:defRPr sz="2514" kern="1200">
        <a:solidFill>
          <a:schemeClr val="tx1"/>
        </a:solidFill>
        <a:latin typeface="+mn-lt"/>
        <a:ea typeface="+mn-ea"/>
        <a:cs typeface="+mn-cs"/>
      </a:defRPr>
    </a:lvl7pPr>
    <a:lvl8pPr marL="4470319" algn="l" defTabSz="1277234" rtl="0" eaLnBrk="1" latinLnBrk="0" hangingPunct="1">
      <a:defRPr sz="2514" kern="1200">
        <a:solidFill>
          <a:schemeClr val="tx1"/>
        </a:solidFill>
        <a:latin typeface="+mn-lt"/>
        <a:ea typeface="+mn-ea"/>
        <a:cs typeface="+mn-cs"/>
      </a:defRPr>
    </a:lvl8pPr>
    <a:lvl9pPr marL="5108936" algn="l" defTabSz="1277234" rtl="0" eaLnBrk="1" latinLnBrk="0" hangingPunct="1">
      <a:defRPr sz="251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BB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51" autoAdjust="0"/>
    <p:restoredTop sz="58071" autoAdjust="0"/>
  </p:normalViewPr>
  <p:slideViewPr>
    <p:cSldViewPr showGuides="1">
      <p:cViewPr varScale="1">
        <p:scale>
          <a:sx n="39" d="100"/>
          <a:sy n="39" d="100"/>
        </p:scale>
        <p:origin x="1716" y="54"/>
      </p:cViewPr>
      <p:guideLst>
        <p:guide orient="horz" pos="2160"/>
        <p:guide pos="2880"/>
      </p:guideLst>
    </p:cSldViewPr>
  </p:slideViewPr>
  <p:outlineViewPr>
    <p:cViewPr>
      <p:scale>
        <a:sx n="33" d="100"/>
        <a:sy n="33" d="100"/>
      </p:scale>
      <p:origin x="0" y="-620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4A5685-E91F-F144-B548-E40BD488D773}" type="doc">
      <dgm:prSet loTypeId="urn:microsoft.com/office/officeart/2005/8/layout/radial3" loCatId="" qsTypeId="urn:microsoft.com/office/officeart/2005/8/quickstyle/simple2" qsCatId="simple" csTypeId="urn:microsoft.com/office/officeart/2005/8/colors/colorful5" csCatId="colorful" phldr="1"/>
      <dgm:spPr/>
      <dgm:t>
        <a:bodyPr/>
        <a:lstStyle/>
        <a:p>
          <a:endParaRPr lang="zh-TW" altLang="en-US"/>
        </a:p>
      </dgm:t>
    </dgm:pt>
    <dgm:pt modelId="{71F311E6-4314-4046-8D15-6F55511C657D}">
      <dgm:prSet phldrT="[文字]" custT="1"/>
      <dgm:spPr>
        <a:solidFill>
          <a:schemeClr val="accent6">
            <a:lumMod val="60000"/>
            <a:lumOff val="40000"/>
            <a:alpha val="50000"/>
          </a:schemeClr>
        </a:solidFill>
        <a:ln>
          <a:solidFill>
            <a:schemeClr val="accent6">
              <a:lumMod val="60000"/>
              <a:lumOff val="40000"/>
            </a:schemeClr>
          </a:solidFill>
        </a:ln>
      </dgm:spPr>
      <dgm:t>
        <a:bodyPr lIns="0" tIns="0" rIns="0" bIns="0"/>
        <a:lstStyle/>
        <a:p>
          <a:r>
            <a:rPr lang="zh-TW" altLang="en-US" sz="3600" b="1" dirty="0">
              <a:latin typeface="Microsoft JhengHei" charset="-120"/>
              <a:ea typeface="Microsoft JhengHei" charset="-120"/>
              <a:cs typeface="Microsoft JhengHei" charset="-120"/>
            </a:rPr>
            <a:t>病人自主權利法</a:t>
          </a:r>
        </a:p>
      </dgm:t>
    </dgm:pt>
    <dgm:pt modelId="{977ADFA5-B354-AB47-B39E-EAF7FBE3412A}" type="parTrans" cxnId="{8E66EB97-4D3F-C543-BF8F-252FDF89CC00}">
      <dgm:prSet/>
      <dgm:spPr/>
      <dgm:t>
        <a:bodyPr/>
        <a:lstStyle/>
        <a:p>
          <a:endParaRPr lang="zh-TW" altLang="en-US"/>
        </a:p>
      </dgm:t>
    </dgm:pt>
    <dgm:pt modelId="{9C21161E-331C-0C49-979A-FB256EDE9A96}" type="sibTrans" cxnId="{8E66EB97-4D3F-C543-BF8F-252FDF89CC00}">
      <dgm:prSet/>
      <dgm:spPr/>
      <dgm:t>
        <a:bodyPr/>
        <a:lstStyle/>
        <a:p>
          <a:endParaRPr lang="zh-TW" altLang="en-US"/>
        </a:p>
      </dgm:t>
    </dgm:pt>
    <dgm:pt modelId="{9510DAAB-2A44-494E-BBEB-43BA43ED2F6A}">
      <dgm:prSet phldrT="[文字]" custT="1"/>
      <dgm:spPr>
        <a:solidFill>
          <a:srgbClr val="FFC000">
            <a:alpha val="50000"/>
          </a:srgbClr>
        </a:solidFill>
      </dgm:spPr>
      <dgm:t>
        <a:bodyPr/>
        <a:lstStyle/>
        <a:p>
          <a:pPr>
            <a:spcAft>
              <a:spcPts val="0"/>
            </a:spcAft>
          </a:pPr>
          <a:r>
            <a:rPr lang="zh-TW" altLang="en-US" sz="1800" b="1" dirty="0" smtClean="0">
              <a:latin typeface="Microsoft JhengHei" charset="-120"/>
              <a:ea typeface="Microsoft JhengHei" charset="-120"/>
              <a:cs typeface="Microsoft JhengHei" charset="-120"/>
            </a:rPr>
            <a:t>提供預</a:t>
          </a:r>
          <a:r>
            <a:rPr lang="zh-TW" altLang="en-US" sz="1800" b="1" dirty="0">
              <a:latin typeface="Microsoft JhengHei" charset="-120"/>
              <a:ea typeface="Microsoft JhengHei" charset="-120"/>
              <a:cs typeface="Microsoft JhengHei" charset="-120"/>
            </a:rPr>
            <a:t>立</a:t>
          </a:r>
          <a:r>
            <a:rPr lang="zh-TW" altLang="en-US" sz="1800" b="1" dirty="0" smtClean="0">
              <a:latin typeface="Microsoft JhengHei" charset="-120"/>
              <a:ea typeface="Microsoft JhengHei" charset="-120"/>
              <a:cs typeface="Microsoft JhengHei" charset="-120"/>
            </a:rPr>
            <a:t>醫療照護諮商醫療機構管理</a:t>
          </a:r>
          <a:r>
            <a:rPr lang="zh-TW" altLang="en-US" sz="1800" b="1" dirty="0">
              <a:latin typeface="Microsoft JhengHei" charset="-120"/>
              <a:ea typeface="Microsoft JhengHei" charset="-120"/>
              <a:cs typeface="Microsoft JhengHei" charset="-120"/>
            </a:rPr>
            <a:t>辦法</a:t>
          </a:r>
        </a:p>
      </dgm:t>
    </dgm:pt>
    <dgm:pt modelId="{6097DA76-A810-154A-BAA8-4AE3C6F3706E}" type="parTrans" cxnId="{FE17FB4E-652F-2342-B6F6-F61A19F0D132}">
      <dgm:prSet/>
      <dgm:spPr/>
      <dgm:t>
        <a:bodyPr/>
        <a:lstStyle/>
        <a:p>
          <a:endParaRPr lang="zh-TW" altLang="en-US"/>
        </a:p>
      </dgm:t>
    </dgm:pt>
    <dgm:pt modelId="{0EF817CB-3FFF-D347-B9A7-7CB3B9E39A43}" type="sibTrans" cxnId="{FE17FB4E-652F-2342-B6F6-F61A19F0D132}">
      <dgm:prSet/>
      <dgm:spPr/>
      <dgm:t>
        <a:bodyPr/>
        <a:lstStyle/>
        <a:p>
          <a:endParaRPr lang="zh-TW" altLang="en-US"/>
        </a:p>
      </dgm:t>
    </dgm:pt>
    <dgm:pt modelId="{76E755A1-EC75-3E4C-A94C-68F0EEC5A560}">
      <dgm:prSet phldrT="[文字]" custT="1"/>
      <dgm:spPr>
        <a:solidFill>
          <a:srgbClr val="FFC000">
            <a:alpha val="50000"/>
          </a:srgbClr>
        </a:solidFill>
      </dgm:spPr>
      <dgm:t>
        <a:bodyPr lIns="0" tIns="0" rIns="0" bIns="0"/>
        <a:lstStyle/>
        <a:p>
          <a:r>
            <a:rPr lang="zh-TW" altLang="en-US" sz="2800" b="1" dirty="0" smtClean="0">
              <a:latin typeface="Microsoft JhengHei" charset="-120"/>
              <a:ea typeface="Microsoft JhengHei" charset="-120"/>
              <a:cs typeface="Microsoft JhengHei" charset="-120"/>
            </a:rPr>
            <a:t>預立醫療決定</a:t>
          </a:r>
          <a:r>
            <a:rPr lang="zh-TW" altLang="en-US" sz="2800" b="1" dirty="0">
              <a:latin typeface="Microsoft JhengHei" charset="-120"/>
              <a:ea typeface="Microsoft JhengHei" charset="-120"/>
              <a:cs typeface="Microsoft JhengHei" charset="-120"/>
            </a:rPr>
            <a:t>書</a:t>
          </a:r>
        </a:p>
      </dgm:t>
    </dgm:pt>
    <dgm:pt modelId="{E6C9FDE9-5593-3145-AB60-546B14BAC02D}" type="parTrans" cxnId="{B0490D87-4F66-334F-B9FB-6038AC50E20F}">
      <dgm:prSet/>
      <dgm:spPr/>
      <dgm:t>
        <a:bodyPr/>
        <a:lstStyle/>
        <a:p>
          <a:endParaRPr lang="zh-TW" altLang="en-US"/>
        </a:p>
      </dgm:t>
    </dgm:pt>
    <dgm:pt modelId="{78B38719-D94C-7F4C-A71B-D73A041CFC9C}" type="sibTrans" cxnId="{B0490D87-4F66-334F-B9FB-6038AC50E20F}">
      <dgm:prSet/>
      <dgm:spPr/>
      <dgm:t>
        <a:bodyPr/>
        <a:lstStyle/>
        <a:p>
          <a:endParaRPr lang="zh-TW" altLang="en-US"/>
        </a:p>
      </dgm:t>
    </dgm:pt>
    <dgm:pt modelId="{A3C052D7-681F-524F-8DF2-6836139ADD62}">
      <dgm:prSet phldrT="[文字]" custT="1"/>
      <dgm:spPr>
        <a:solidFill>
          <a:srgbClr val="FFC000">
            <a:alpha val="50000"/>
          </a:srgbClr>
        </a:solidFill>
      </dgm:spPr>
      <dgm:t>
        <a:bodyPr/>
        <a:lstStyle/>
        <a:p>
          <a:pPr>
            <a:lnSpc>
              <a:spcPct val="100000"/>
            </a:lnSpc>
            <a:spcAft>
              <a:spcPts val="0"/>
            </a:spcAft>
          </a:pPr>
          <a:r>
            <a:rPr lang="zh-TW" altLang="en-US" sz="3200" b="1" dirty="0">
              <a:latin typeface="Microsoft JhengHei" charset="-120"/>
              <a:ea typeface="Microsoft JhengHei" charset="-120"/>
              <a:cs typeface="Microsoft JhengHei" charset="-120"/>
            </a:rPr>
            <a:t>施行</a:t>
          </a:r>
          <a:r>
            <a:rPr lang="en-US" altLang="zh-TW" sz="3200" b="1" dirty="0">
              <a:latin typeface="Microsoft JhengHei" charset="-120"/>
              <a:ea typeface="Microsoft JhengHei" charset="-120"/>
              <a:cs typeface="Microsoft JhengHei" charset="-120"/>
            </a:rPr>
            <a:t/>
          </a:r>
          <a:br>
            <a:rPr lang="en-US" altLang="zh-TW" sz="3200" b="1" dirty="0">
              <a:latin typeface="Microsoft JhengHei" charset="-120"/>
              <a:ea typeface="Microsoft JhengHei" charset="-120"/>
              <a:cs typeface="Microsoft JhengHei" charset="-120"/>
            </a:rPr>
          </a:br>
          <a:r>
            <a:rPr lang="zh-TW" altLang="en-US" sz="3200" b="1" dirty="0" smtClean="0">
              <a:latin typeface="Microsoft JhengHei" charset="-120"/>
              <a:ea typeface="Microsoft JhengHei" charset="-120"/>
              <a:cs typeface="Microsoft JhengHei" charset="-120"/>
            </a:rPr>
            <a:t>細則</a:t>
          </a:r>
          <a:endParaRPr lang="zh-TW" altLang="en-US" sz="2400" b="1" dirty="0">
            <a:latin typeface="Microsoft JhengHei" charset="-120"/>
            <a:ea typeface="Microsoft JhengHei" charset="-120"/>
            <a:cs typeface="Microsoft JhengHei" charset="-120"/>
          </a:endParaRPr>
        </a:p>
      </dgm:t>
    </dgm:pt>
    <dgm:pt modelId="{A2A5E832-CE61-D04D-A46F-CD2414A6C615}" type="parTrans" cxnId="{AE0BAE34-2365-A94B-A9B5-54812C66FFAA}">
      <dgm:prSet/>
      <dgm:spPr/>
      <dgm:t>
        <a:bodyPr/>
        <a:lstStyle/>
        <a:p>
          <a:endParaRPr lang="zh-TW" altLang="en-US"/>
        </a:p>
      </dgm:t>
    </dgm:pt>
    <dgm:pt modelId="{B9CE7F4E-19FB-B746-93B2-4AA3BE9A2DFC}" type="sibTrans" cxnId="{AE0BAE34-2365-A94B-A9B5-54812C66FFAA}">
      <dgm:prSet/>
      <dgm:spPr/>
      <dgm:t>
        <a:bodyPr/>
        <a:lstStyle/>
        <a:p>
          <a:endParaRPr lang="zh-TW" altLang="en-US"/>
        </a:p>
      </dgm:t>
    </dgm:pt>
    <dgm:pt modelId="{473D4066-C314-D34A-8997-AC9CB176B962}" type="pres">
      <dgm:prSet presAssocID="{044A5685-E91F-F144-B548-E40BD488D773}" presName="composite" presStyleCnt="0">
        <dgm:presLayoutVars>
          <dgm:chMax val="1"/>
          <dgm:dir/>
          <dgm:resizeHandles val="exact"/>
        </dgm:presLayoutVars>
      </dgm:prSet>
      <dgm:spPr/>
      <dgm:t>
        <a:bodyPr/>
        <a:lstStyle/>
        <a:p>
          <a:endParaRPr lang="zh-TW" altLang="en-US"/>
        </a:p>
      </dgm:t>
    </dgm:pt>
    <dgm:pt modelId="{AABB2FBE-DF6E-704C-9C83-3E15A77782D8}" type="pres">
      <dgm:prSet presAssocID="{044A5685-E91F-F144-B548-E40BD488D773}" presName="radial" presStyleCnt="0">
        <dgm:presLayoutVars>
          <dgm:animLvl val="ctr"/>
        </dgm:presLayoutVars>
      </dgm:prSet>
      <dgm:spPr/>
    </dgm:pt>
    <dgm:pt modelId="{48547EB5-3AD1-A442-BF52-EA8FECF1F894}" type="pres">
      <dgm:prSet presAssocID="{71F311E6-4314-4046-8D15-6F55511C657D}" presName="centerShape" presStyleLbl="vennNode1" presStyleIdx="0" presStyleCnt="4" custLinFactNeighborX="801" custLinFactNeighborY="654"/>
      <dgm:spPr/>
      <dgm:t>
        <a:bodyPr/>
        <a:lstStyle/>
        <a:p>
          <a:endParaRPr lang="zh-TW" altLang="en-US"/>
        </a:p>
      </dgm:t>
    </dgm:pt>
    <dgm:pt modelId="{74CC0DA7-4786-1145-A77D-128BA4D51678}" type="pres">
      <dgm:prSet presAssocID="{9510DAAB-2A44-494E-BBEB-43BA43ED2F6A}" presName="node" presStyleLbl="vennNode1" presStyleIdx="1" presStyleCnt="4" custScaleX="123443" custScaleY="123443" custRadScaleRad="99737" custRadScaleInc="-89230">
        <dgm:presLayoutVars>
          <dgm:bulletEnabled val="1"/>
        </dgm:presLayoutVars>
      </dgm:prSet>
      <dgm:spPr/>
      <dgm:t>
        <a:bodyPr/>
        <a:lstStyle/>
        <a:p>
          <a:endParaRPr lang="zh-TW" altLang="en-US"/>
        </a:p>
      </dgm:t>
    </dgm:pt>
    <dgm:pt modelId="{84464F29-0300-0D41-912A-43A214536963}" type="pres">
      <dgm:prSet presAssocID="{76E755A1-EC75-3E4C-A94C-68F0EEC5A560}" presName="node" presStyleLbl="vennNode1" presStyleIdx="2" presStyleCnt="4" custScaleX="123443" custScaleY="123443" custRadScaleRad="96691" custRadScaleInc="-6997">
        <dgm:presLayoutVars>
          <dgm:bulletEnabled val="1"/>
        </dgm:presLayoutVars>
      </dgm:prSet>
      <dgm:spPr/>
      <dgm:t>
        <a:bodyPr/>
        <a:lstStyle/>
        <a:p>
          <a:endParaRPr lang="zh-TW" altLang="en-US"/>
        </a:p>
      </dgm:t>
    </dgm:pt>
    <dgm:pt modelId="{C01A102B-0AA5-D94C-A5A3-F1D376ADD3D4}" type="pres">
      <dgm:prSet presAssocID="{A3C052D7-681F-524F-8DF2-6836139ADD62}" presName="node" presStyleLbl="vennNode1" presStyleIdx="3" presStyleCnt="4" custScaleX="123443" custScaleY="123443" custRadScaleRad="93511" custRadScaleInc="100512">
        <dgm:presLayoutVars>
          <dgm:bulletEnabled val="1"/>
        </dgm:presLayoutVars>
      </dgm:prSet>
      <dgm:spPr/>
      <dgm:t>
        <a:bodyPr/>
        <a:lstStyle/>
        <a:p>
          <a:endParaRPr lang="zh-TW" altLang="en-US"/>
        </a:p>
      </dgm:t>
    </dgm:pt>
  </dgm:ptLst>
  <dgm:cxnLst>
    <dgm:cxn modelId="{0C395376-247E-4ED8-A4DF-657723148325}" type="presOf" srcId="{044A5685-E91F-F144-B548-E40BD488D773}" destId="{473D4066-C314-D34A-8997-AC9CB176B962}" srcOrd="0" destOrd="0" presId="urn:microsoft.com/office/officeart/2005/8/layout/radial3"/>
    <dgm:cxn modelId="{C974D62D-FE38-448D-90EB-AA4070E9DC5E}" type="presOf" srcId="{71F311E6-4314-4046-8D15-6F55511C657D}" destId="{48547EB5-3AD1-A442-BF52-EA8FECF1F894}" srcOrd="0" destOrd="0" presId="urn:microsoft.com/office/officeart/2005/8/layout/radial3"/>
    <dgm:cxn modelId="{AE0BAE34-2365-A94B-A9B5-54812C66FFAA}" srcId="{71F311E6-4314-4046-8D15-6F55511C657D}" destId="{A3C052D7-681F-524F-8DF2-6836139ADD62}" srcOrd="2" destOrd="0" parTransId="{A2A5E832-CE61-D04D-A46F-CD2414A6C615}" sibTransId="{B9CE7F4E-19FB-B746-93B2-4AA3BE9A2DFC}"/>
    <dgm:cxn modelId="{FE17FB4E-652F-2342-B6F6-F61A19F0D132}" srcId="{71F311E6-4314-4046-8D15-6F55511C657D}" destId="{9510DAAB-2A44-494E-BBEB-43BA43ED2F6A}" srcOrd="0" destOrd="0" parTransId="{6097DA76-A810-154A-BAA8-4AE3C6F3706E}" sibTransId="{0EF817CB-3FFF-D347-B9A7-7CB3B9E39A43}"/>
    <dgm:cxn modelId="{8E66EB97-4D3F-C543-BF8F-252FDF89CC00}" srcId="{044A5685-E91F-F144-B548-E40BD488D773}" destId="{71F311E6-4314-4046-8D15-6F55511C657D}" srcOrd="0" destOrd="0" parTransId="{977ADFA5-B354-AB47-B39E-EAF7FBE3412A}" sibTransId="{9C21161E-331C-0C49-979A-FB256EDE9A96}"/>
    <dgm:cxn modelId="{6A80932D-6C6F-4204-95DE-EBBA0649C205}" type="presOf" srcId="{9510DAAB-2A44-494E-BBEB-43BA43ED2F6A}" destId="{74CC0DA7-4786-1145-A77D-128BA4D51678}" srcOrd="0" destOrd="0" presId="urn:microsoft.com/office/officeart/2005/8/layout/radial3"/>
    <dgm:cxn modelId="{C4DDB522-5BD6-4959-AE6B-7DE69C31BA31}" type="presOf" srcId="{76E755A1-EC75-3E4C-A94C-68F0EEC5A560}" destId="{84464F29-0300-0D41-912A-43A214536963}" srcOrd="0" destOrd="0" presId="urn:microsoft.com/office/officeart/2005/8/layout/radial3"/>
    <dgm:cxn modelId="{D932EB9F-A774-4477-9FEC-7A1B99C38458}" type="presOf" srcId="{A3C052D7-681F-524F-8DF2-6836139ADD62}" destId="{C01A102B-0AA5-D94C-A5A3-F1D376ADD3D4}" srcOrd="0" destOrd="0" presId="urn:microsoft.com/office/officeart/2005/8/layout/radial3"/>
    <dgm:cxn modelId="{B0490D87-4F66-334F-B9FB-6038AC50E20F}" srcId="{71F311E6-4314-4046-8D15-6F55511C657D}" destId="{76E755A1-EC75-3E4C-A94C-68F0EEC5A560}" srcOrd="1" destOrd="0" parTransId="{E6C9FDE9-5593-3145-AB60-546B14BAC02D}" sibTransId="{78B38719-D94C-7F4C-A71B-D73A041CFC9C}"/>
    <dgm:cxn modelId="{8D6B31A0-2BB4-466B-9392-0AC182A41AC1}" type="presParOf" srcId="{473D4066-C314-D34A-8997-AC9CB176B962}" destId="{AABB2FBE-DF6E-704C-9C83-3E15A77782D8}" srcOrd="0" destOrd="0" presId="urn:microsoft.com/office/officeart/2005/8/layout/radial3"/>
    <dgm:cxn modelId="{C59A3303-944E-445A-ADA4-A06BE5B6F436}" type="presParOf" srcId="{AABB2FBE-DF6E-704C-9C83-3E15A77782D8}" destId="{48547EB5-3AD1-A442-BF52-EA8FECF1F894}" srcOrd="0" destOrd="0" presId="urn:microsoft.com/office/officeart/2005/8/layout/radial3"/>
    <dgm:cxn modelId="{FE3EE3FC-3719-4675-94C7-C833E8B3450B}" type="presParOf" srcId="{AABB2FBE-DF6E-704C-9C83-3E15A77782D8}" destId="{74CC0DA7-4786-1145-A77D-128BA4D51678}" srcOrd="1" destOrd="0" presId="urn:microsoft.com/office/officeart/2005/8/layout/radial3"/>
    <dgm:cxn modelId="{5ED6FE91-4129-4232-AB69-047A882BAC00}" type="presParOf" srcId="{AABB2FBE-DF6E-704C-9C83-3E15A77782D8}" destId="{84464F29-0300-0D41-912A-43A214536963}" srcOrd="2" destOrd="0" presId="urn:microsoft.com/office/officeart/2005/8/layout/radial3"/>
    <dgm:cxn modelId="{2A54AF20-D552-4318-8816-02882FA2856F}" type="presParOf" srcId="{AABB2FBE-DF6E-704C-9C83-3E15A77782D8}" destId="{C01A102B-0AA5-D94C-A5A3-F1D376ADD3D4}"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570"/>
          </a:xfrm>
          <a:prstGeom prst="rect">
            <a:avLst/>
          </a:prstGeom>
        </p:spPr>
        <p:txBody>
          <a:bodyPr vert="horz" lIns="91440" tIns="45720" rIns="91440" bIns="45720" rtlCol="0"/>
          <a:lstStyle>
            <a:lvl1pPr algn="l">
              <a:defRPr sz="1200"/>
            </a:lvl1pPr>
          </a:lstStyle>
          <a:p>
            <a:r>
              <a:rPr lang="en-US" altLang="zh-TW"/>
              <a:t>2018</a:t>
            </a:r>
            <a:r>
              <a:rPr lang="zh-TW" altLang="en-US"/>
              <a:t>安寧照顧基金會　病人自主權利法　　　　　　　　　　預立醫療照護諮商人員訓練課程講義</a:t>
            </a:r>
          </a:p>
        </p:txBody>
      </p:sp>
      <p:sp>
        <p:nvSpPr>
          <p:cNvPr id="3" name="日期版面配置區 2"/>
          <p:cNvSpPr>
            <a:spLocks noGrp="1"/>
          </p:cNvSpPr>
          <p:nvPr>
            <p:ph type="dt" sz="quarter" idx="1"/>
          </p:nvPr>
        </p:nvSpPr>
        <p:spPr>
          <a:xfrm>
            <a:off x="3850443" y="0"/>
            <a:ext cx="2945659" cy="496570"/>
          </a:xfrm>
          <a:prstGeom prst="rect">
            <a:avLst/>
          </a:prstGeom>
        </p:spPr>
        <p:txBody>
          <a:bodyPr vert="horz" lIns="91440" tIns="45720" rIns="91440" bIns="45720" rtlCol="0"/>
          <a:lstStyle>
            <a:lvl1pPr algn="r">
              <a:defRPr sz="1200"/>
            </a:lvl1pPr>
          </a:lstStyle>
          <a:p>
            <a:endParaRPr lang="zh-TW" altLang="en-US"/>
          </a:p>
        </p:txBody>
      </p:sp>
      <p:sp>
        <p:nvSpPr>
          <p:cNvPr id="4" name="頁尾版面配置區 3"/>
          <p:cNvSpPr>
            <a:spLocks noGrp="1"/>
          </p:cNvSpPr>
          <p:nvPr>
            <p:ph type="ftr" sz="quarter" idx="2"/>
          </p:nvPr>
        </p:nvSpPr>
        <p:spPr>
          <a:xfrm>
            <a:off x="0" y="9433106"/>
            <a:ext cx="2945659" cy="496570"/>
          </a:xfrm>
          <a:prstGeom prst="rect">
            <a:avLst/>
          </a:prstGeom>
        </p:spPr>
        <p:txBody>
          <a:bodyPr vert="horz" lIns="91440" tIns="45720" rIns="91440" bIns="45720" rtlCol="0" anchor="b"/>
          <a:lstStyle>
            <a:lvl1pPr algn="l">
              <a:defRPr sz="1200"/>
            </a:lvl1pPr>
          </a:lstStyle>
          <a:p>
            <a:r>
              <a:rPr lang="zh-TW" altLang="en-US"/>
              <a:t>版權所有，限課程中使用</a:t>
            </a:r>
          </a:p>
        </p:txBody>
      </p:sp>
      <p:sp>
        <p:nvSpPr>
          <p:cNvPr id="5" name="投影片編號版面配置區 4"/>
          <p:cNvSpPr>
            <a:spLocks noGrp="1"/>
          </p:cNvSpPr>
          <p:nvPr>
            <p:ph type="sldNum" sz="quarter" idx="3"/>
          </p:nvPr>
        </p:nvSpPr>
        <p:spPr>
          <a:xfrm>
            <a:off x="3850443" y="9433106"/>
            <a:ext cx="2945659" cy="496570"/>
          </a:xfrm>
          <a:prstGeom prst="rect">
            <a:avLst/>
          </a:prstGeom>
        </p:spPr>
        <p:txBody>
          <a:bodyPr vert="horz" lIns="91440" tIns="45720" rIns="91440" bIns="45720" rtlCol="0" anchor="b"/>
          <a:lstStyle>
            <a:lvl1pPr algn="r">
              <a:defRPr sz="1200"/>
            </a:lvl1pPr>
          </a:lstStyle>
          <a:p>
            <a:fld id="{A71FB914-F68A-4C40-9418-19BF82C0CC24}" type="slidenum">
              <a:rPr lang="zh-TW" altLang="en-US" smtClean="0"/>
              <a:t>‹#›</a:t>
            </a:fld>
            <a:endParaRPr lang="zh-TW" altLang="en-US"/>
          </a:p>
        </p:txBody>
      </p:sp>
    </p:spTree>
    <p:extLst>
      <p:ext uri="{BB962C8B-B14F-4D97-AF65-F5344CB8AC3E}">
        <p14:creationId xmlns:p14="http://schemas.microsoft.com/office/powerpoint/2010/main" val="64916173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570"/>
          </a:xfrm>
          <a:prstGeom prst="rect">
            <a:avLst/>
          </a:prstGeom>
        </p:spPr>
        <p:txBody>
          <a:bodyPr vert="horz" lIns="91440" tIns="45720" rIns="91440" bIns="45720" rtlCol="0"/>
          <a:lstStyle>
            <a:lvl1pPr algn="l">
              <a:defRPr sz="1200"/>
            </a:lvl1pPr>
          </a:lstStyle>
          <a:p>
            <a:r>
              <a:rPr lang="en-US" altLang="zh-TW"/>
              <a:t>2018</a:t>
            </a:r>
            <a:r>
              <a:rPr lang="zh-TW" altLang="en-US"/>
              <a:t>安寧照顧基金會　病人自主權利法　　　　　　　　　　預立醫療照護諮商人員訓練課程講義</a:t>
            </a:r>
          </a:p>
        </p:txBody>
      </p:sp>
      <p:sp>
        <p:nvSpPr>
          <p:cNvPr id="3" name="日期版面配置區 2"/>
          <p:cNvSpPr>
            <a:spLocks noGrp="1"/>
          </p:cNvSpPr>
          <p:nvPr>
            <p:ph type="dt" idx="1"/>
          </p:nvPr>
        </p:nvSpPr>
        <p:spPr>
          <a:xfrm>
            <a:off x="3850443" y="0"/>
            <a:ext cx="2945659" cy="496570"/>
          </a:xfrm>
          <a:prstGeom prst="rect">
            <a:avLst/>
          </a:prstGeom>
        </p:spPr>
        <p:txBody>
          <a:bodyPr vert="horz" lIns="91440" tIns="45720" rIns="91440" bIns="45720"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7415"/>
            <a:ext cx="5438140" cy="446913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33106"/>
            <a:ext cx="2945659" cy="496570"/>
          </a:xfrm>
          <a:prstGeom prst="rect">
            <a:avLst/>
          </a:prstGeom>
        </p:spPr>
        <p:txBody>
          <a:bodyPr vert="horz" lIns="91440" tIns="45720" rIns="91440" bIns="45720" rtlCol="0" anchor="b"/>
          <a:lstStyle>
            <a:lvl1pPr algn="l">
              <a:defRPr sz="1200"/>
            </a:lvl1pPr>
          </a:lstStyle>
          <a:p>
            <a:r>
              <a:rPr lang="zh-TW" altLang="en-US"/>
              <a:t>版權所有，限課程中使用</a:t>
            </a:r>
          </a:p>
        </p:txBody>
      </p:sp>
      <p:sp>
        <p:nvSpPr>
          <p:cNvPr id="7" name="投影片編號版面配置區 6"/>
          <p:cNvSpPr>
            <a:spLocks noGrp="1"/>
          </p:cNvSpPr>
          <p:nvPr>
            <p:ph type="sldNum" sz="quarter" idx="5"/>
          </p:nvPr>
        </p:nvSpPr>
        <p:spPr>
          <a:xfrm>
            <a:off x="3850443" y="9433106"/>
            <a:ext cx="2945659" cy="496570"/>
          </a:xfrm>
          <a:prstGeom prst="rect">
            <a:avLst/>
          </a:prstGeom>
        </p:spPr>
        <p:txBody>
          <a:bodyPr vert="horz" lIns="91440" tIns="45720" rIns="91440" bIns="45720" rtlCol="0" anchor="b"/>
          <a:lstStyle>
            <a:lvl1pPr algn="r">
              <a:defRPr sz="1200"/>
            </a:lvl1pPr>
          </a:lstStyle>
          <a:p>
            <a:fld id="{F6709DC7-2B85-42EF-80C9-8EDA977B96EA}" type="slidenum">
              <a:rPr lang="zh-TW" altLang="en-US" smtClean="0"/>
              <a:t>‹#›</a:t>
            </a:fld>
            <a:endParaRPr lang="zh-TW" altLang="en-US"/>
          </a:p>
        </p:txBody>
      </p:sp>
    </p:spTree>
    <p:extLst>
      <p:ext uri="{BB962C8B-B14F-4D97-AF65-F5344CB8AC3E}">
        <p14:creationId xmlns:p14="http://schemas.microsoft.com/office/powerpoint/2010/main" val="3406292108"/>
      </p:ext>
    </p:extLst>
  </p:cSld>
  <p:clrMap bg1="lt1" tx1="dk1" bg2="lt2" tx2="dk2" accent1="accent1" accent2="accent2" accent3="accent3" accent4="accent4" accent5="accent5" accent6="accent6" hlink="hlink" folHlink="folHlink"/>
  <p:hf/>
  <p:notesStyle>
    <a:lvl1pPr marL="0" algn="l" defTabSz="1277234" rtl="0" eaLnBrk="1" latinLnBrk="0" hangingPunct="1">
      <a:defRPr sz="1676" kern="1200">
        <a:solidFill>
          <a:schemeClr val="tx1"/>
        </a:solidFill>
        <a:latin typeface="+mn-lt"/>
        <a:ea typeface="+mn-ea"/>
        <a:cs typeface="+mn-cs"/>
      </a:defRPr>
    </a:lvl1pPr>
    <a:lvl2pPr marL="638617" algn="l" defTabSz="1277234" rtl="0" eaLnBrk="1" latinLnBrk="0" hangingPunct="1">
      <a:defRPr sz="1676" kern="1200">
        <a:solidFill>
          <a:schemeClr val="tx1"/>
        </a:solidFill>
        <a:latin typeface="+mn-lt"/>
        <a:ea typeface="+mn-ea"/>
        <a:cs typeface="+mn-cs"/>
      </a:defRPr>
    </a:lvl2pPr>
    <a:lvl3pPr marL="1277234" algn="l" defTabSz="1277234" rtl="0" eaLnBrk="1" latinLnBrk="0" hangingPunct="1">
      <a:defRPr sz="1676" kern="1200">
        <a:solidFill>
          <a:schemeClr val="tx1"/>
        </a:solidFill>
        <a:latin typeface="+mn-lt"/>
        <a:ea typeface="+mn-ea"/>
        <a:cs typeface="+mn-cs"/>
      </a:defRPr>
    </a:lvl3pPr>
    <a:lvl4pPr marL="1915851" algn="l" defTabSz="1277234" rtl="0" eaLnBrk="1" latinLnBrk="0" hangingPunct="1">
      <a:defRPr sz="1676" kern="1200">
        <a:solidFill>
          <a:schemeClr val="tx1"/>
        </a:solidFill>
        <a:latin typeface="+mn-lt"/>
        <a:ea typeface="+mn-ea"/>
        <a:cs typeface="+mn-cs"/>
      </a:defRPr>
    </a:lvl4pPr>
    <a:lvl5pPr marL="2554468" algn="l" defTabSz="1277234" rtl="0" eaLnBrk="1" latinLnBrk="0" hangingPunct="1">
      <a:defRPr sz="1676" kern="1200">
        <a:solidFill>
          <a:schemeClr val="tx1"/>
        </a:solidFill>
        <a:latin typeface="+mn-lt"/>
        <a:ea typeface="+mn-ea"/>
        <a:cs typeface="+mn-cs"/>
      </a:defRPr>
    </a:lvl5pPr>
    <a:lvl6pPr marL="3193085" algn="l" defTabSz="1277234" rtl="0" eaLnBrk="1" latinLnBrk="0" hangingPunct="1">
      <a:defRPr sz="1676" kern="1200">
        <a:solidFill>
          <a:schemeClr val="tx1"/>
        </a:solidFill>
        <a:latin typeface="+mn-lt"/>
        <a:ea typeface="+mn-ea"/>
        <a:cs typeface="+mn-cs"/>
      </a:defRPr>
    </a:lvl6pPr>
    <a:lvl7pPr marL="3831702" algn="l" defTabSz="1277234" rtl="0" eaLnBrk="1" latinLnBrk="0" hangingPunct="1">
      <a:defRPr sz="1676" kern="1200">
        <a:solidFill>
          <a:schemeClr val="tx1"/>
        </a:solidFill>
        <a:latin typeface="+mn-lt"/>
        <a:ea typeface="+mn-ea"/>
        <a:cs typeface="+mn-cs"/>
      </a:defRPr>
    </a:lvl7pPr>
    <a:lvl8pPr marL="4470319" algn="l" defTabSz="1277234" rtl="0" eaLnBrk="1" latinLnBrk="0" hangingPunct="1">
      <a:defRPr sz="1676" kern="1200">
        <a:solidFill>
          <a:schemeClr val="tx1"/>
        </a:solidFill>
        <a:latin typeface="+mn-lt"/>
        <a:ea typeface="+mn-ea"/>
        <a:cs typeface="+mn-cs"/>
      </a:defRPr>
    </a:lvl8pPr>
    <a:lvl9pPr marL="5108936" algn="l" defTabSz="1277234" rtl="0" eaLnBrk="1" latinLnBrk="0" hangingPunct="1">
      <a:defRPr sz="16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endParaRPr lang="ko-KR" altLang="en-US" dirty="0"/>
          </a:p>
        </p:txBody>
      </p:sp>
      <p:sp>
        <p:nvSpPr>
          <p:cNvPr id="8" name="日期版面配置區 7"/>
          <p:cNvSpPr>
            <a:spLocks noGrp="1"/>
          </p:cNvSpPr>
          <p:nvPr>
            <p:ph type="dt" idx="10"/>
          </p:nvPr>
        </p:nvSpPr>
        <p:spPr/>
        <p:txBody>
          <a:bodyPr/>
          <a:lstStyle/>
          <a:p>
            <a:endParaRPr lang="ko-KR" altLang="en-US">
              <a:solidFill>
                <a:prstClr val="black"/>
              </a:solidFill>
            </a:endParaRPr>
          </a:p>
        </p:txBody>
      </p:sp>
      <p:sp>
        <p:nvSpPr>
          <p:cNvPr id="9" name="頁尾版面配置區 8"/>
          <p:cNvSpPr>
            <a:spLocks noGrp="1"/>
          </p:cNvSpPr>
          <p:nvPr>
            <p:ph type="ftr" sz="quarter" idx="11"/>
          </p:nvPr>
        </p:nvSpPr>
        <p:spPr/>
        <p:txBody>
          <a:bodyPr/>
          <a:lstStyle/>
          <a:p>
            <a:r>
              <a:rPr lang="zh-TW" altLang="en-US">
                <a:solidFill>
                  <a:prstClr val="black"/>
                </a:solidFill>
              </a:rPr>
              <a:t>版權所有，限課程中使用</a:t>
            </a:r>
            <a:endParaRPr lang="ko-KR" altLang="en-US">
              <a:solidFill>
                <a:prstClr val="black"/>
              </a:solidFill>
            </a:endParaRPr>
          </a:p>
        </p:txBody>
      </p:sp>
      <p:sp>
        <p:nvSpPr>
          <p:cNvPr id="10" name="投影片編號版面配置區 9"/>
          <p:cNvSpPr>
            <a:spLocks noGrp="1"/>
          </p:cNvSpPr>
          <p:nvPr>
            <p:ph type="sldNum" sz="quarter" idx="12"/>
          </p:nvPr>
        </p:nvSpPr>
        <p:spPr/>
        <p:txBody>
          <a:bodyPr/>
          <a:lstStyle/>
          <a:p>
            <a:fld id="{B820E160-F603-41F3-A192-DC95957721C3}" type="slidenum">
              <a:rPr lang="ko-KR" altLang="en-US" smtClean="0">
                <a:solidFill>
                  <a:prstClr val="black"/>
                </a:solidFill>
              </a:rPr>
              <a:pPr/>
              <a:t>1</a:t>
            </a:fld>
            <a:endParaRPr lang="ko-KR" altLang="en-US">
              <a:solidFill>
                <a:prstClr val="black"/>
              </a:solidFill>
            </a:endParaRPr>
          </a:p>
        </p:txBody>
      </p:sp>
      <p:sp>
        <p:nvSpPr>
          <p:cNvPr id="11" name="頁首版面配置區 10"/>
          <p:cNvSpPr>
            <a:spLocks noGrp="1"/>
          </p:cNvSpPr>
          <p:nvPr>
            <p:ph type="hdr" sz="quarter" idx="13"/>
          </p:nvPr>
        </p:nvSpPr>
        <p:spPr/>
        <p:txBody>
          <a:bodyPr/>
          <a:lstStyle/>
          <a:p>
            <a:r>
              <a:rPr lang="en-US" altLang="zh-TW">
                <a:solidFill>
                  <a:prstClr val="black"/>
                </a:solidFill>
              </a:rPr>
              <a:t>2018</a:t>
            </a:r>
            <a:r>
              <a:rPr lang="zh-TW" altLang="en-US">
                <a:solidFill>
                  <a:prstClr val="black"/>
                </a:solidFill>
              </a:rPr>
              <a:t>安寧照顧基金會　病人自主權利法　　　　　　　　　　預立醫療照護諮商人員訓練課程講義</a:t>
            </a:r>
            <a:endParaRPr lang="ko-KR" altLang="en-US">
              <a:solidFill>
                <a:prstClr val="black"/>
              </a:solidFill>
            </a:endParaRPr>
          </a:p>
        </p:txBody>
      </p:sp>
    </p:spTree>
    <p:extLst>
      <p:ext uri="{BB962C8B-B14F-4D97-AF65-F5344CB8AC3E}">
        <p14:creationId xmlns:p14="http://schemas.microsoft.com/office/powerpoint/2010/main" val="231681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16</a:t>
            </a:fld>
            <a:endParaRPr lang="zh-TW" altLang="en-US"/>
          </a:p>
        </p:txBody>
      </p:sp>
    </p:spTree>
    <p:extLst>
      <p:ext uri="{BB962C8B-B14F-4D97-AF65-F5344CB8AC3E}">
        <p14:creationId xmlns:p14="http://schemas.microsoft.com/office/powerpoint/2010/main" val="81101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52DB61C-051C-4C51-A315-0E70D60C5E80}" type="slidenum">
              <a:rPr lang="zh-TW" altLang="en-US" smtClean="0"/>
              <a:t>17</a:t>
            </a:fld>
            <a:endParaRPr lang="zh-TW" altLang="en-US"/>
          </a:p>
        </p:txBody>
      </p:sp>
    </p:spTree>
    <p:extLst>
      <p:ext uri="{BB962C8B-B14F-4D97-AF65-F5344CB8AC3E}">
        <p14:creationId xmlns:p14="http://schemas.microsoft.com/office/powerpoint/2010/main" val="3450611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0600" y="766763"/>
            <a:ext cx="5118100" cy="3838575"/>
          </a:xfrm>
        </p:spPr>
      </p:sp>
      <p:sp>
        <p:nvSpPr>
          <p:cNvPr id="3" name="備忘稿版面配置區 2"/>
          <p:cNvSpPr>
            <a:spLocks noGrp="1"/>
          </p:cNvSpPr>
          <p:nvPr>
            <p:ph type="body" idx="1"/>
          </p:nvPr>
        </p:nvSpPr>
        <p:spPr/>
        <p:txBody>
          <a:bodyPr/>
          <a:lstStyle/>
          <a:p>
            <a:r>
              <a:rPr kumimoji="1" lang="en-US" altLang="zh-TW" dirty="0"/>
              <a:t>4~7</a:t>
            </a:r>
            <a:r>
              <a:rPr kumimoji="1" lang="zh-TW" altLang="en-US" dirty="0"/>
              <a:t>條是要宣示病人的權利。</a:t>
            </a:r>
            <a:r>
              <a:rPr kumimoji="1" lang="en-US" altLang="zh-TW" dirty="0"/>
              <a:t>4,5</a:t>
            </a:r>
            <a:r>
              <a:rPr kumimoji="1" lang="zh-TW" altLang="en-US" dirty="0"/>
              <a:t>兩條是本法要強調的、</a:t>
            </a:r>
            <a:r>
              <a:rPr kumimoji="1" lang="en-US" altLang="zh-TW" dirty="0"/>
              <a:t>6,7</a:t>
            </a:r>
            <a:r>
              <a:rPr kumimoji="1" lang="zh-TW" altLang="en-US" dirty="0"/>
              <a:t>是醫療法律原有的</a:t>
            </a:r>
            <a:endParaRPr kumimoji="1" lang="en-US" altLang="zh-TW" dirty="0"/>
          </a:p>
          <a:p>
            <a:r>
              <a:rPr kumimoji="1" lang="zh-TW" altLang="en-US" dirty="0"/>
              <a:t>第</a:t>
            </a:r>
            <a:r>
              <a:rPr kumimoji="1" lang="en-US" altLang="zh-TW" dirty="0"/>
              <a:t>8</a:t>
            </a:r>
            <a:r>
              <a:rPr kumimoji="1" lang="zh-TW" altLang="en-US" dirty="0"/>
              <a:t>條以後，就是說在極端的情況下，當病人本人已經沒有自主能力時，仍要實現自主的方法。</a:t>
            </a:r>
          </a:p>
        </p:txBody>
      </p:sp>
      <p:sp>
        <p:nvSpPr>
          <p:cNvPr id="4" name="頁首版面配置區 3"/>
          <p:cNvSpPr>
            <a:spLocks noGrp="1"/>
          </p:cNvSpPr>
          <p:nvPr>
            <p:ph type="hdr" sz="quarter" idx="10"/>
          </p:nvPr>
        </p:nvSpPr>
        <p:spPr/>
        <p:txBody>
          <a:bodyPr/>
          <a:lstStyle/>
          <a:p>
            <a:r>
              <a:rPr lang="en-US" altLang="zh-TW">
                <a:solidFill>
                  <a:prstClr val="black"/>
                </a:solidFill>
              </a:rPr>
              <a:t>2018</a:t>
            </a:r>
            <a:r>
              <a:rPr lang="zh-TW" altLang="en-US">
                <a:solidFill>
                  <a:prstClr val="black"/>
                </a:solidFill>
              </a:rPr>
              <a:t>安寧照顧基金會　病人自主權利法　　　　　　　　　　預立醫療照護諮商人員訓練課程講義</a:t>
            </a:r>
            <a:endParaRPr lang="ko-KR" altLang="en-US">
              <a:solidFill>
                <a:prstClr val="black"/>
              </a:solidFill>
            </a:endParaRPr>
          </a:p>
        </p:txBody>
      </p:sp>
      <p:sp>
        <p:nvSpPr>
          <p:cNvPr id="5" name="日期版面配置區 4"/>
          <p:cNvSpPr>
            <a:spLocks noGrp="1"/>
          </p:cNvSpPr>
          <p:nvPr>
            <p:ph type="dt" idx="11"/>
          </p:nvPr>
        </p:nvSpPr>
        <p:spPr/>
        <p:txBody>
          <a:bodyPr/>
          <a:lstStyle/>
          <a:p>
            <a:endParaRPr lang="ko-KR" altLang="en-US">
              <a:solidFill>
                <a:prstClr val="black"/>
              </a:solidFill>
            </a:endParaRPr>
          </a:p>
        </p:txBody>
      </p:sp>
      <p:sp>
        <p:nvSpPr>
          <p:cNvPr id="6" name="頁尾版面配置區 5"/>
          <p:cNvSpPr>
            <a:spLocks noGrp="1"/>
          </p:cNvSpPr>
          <p:nvPr>
            <p:ph type="ftr" sz="quarter" idx="12"/>
          </p:nvPr>
        </p:nvSpPr>
        <p:spPr/>
        <p:txBody>
          <a:bodyPr/>
          <a:lstStyle/>
          <a:p>
            <a:r>
              <a:rPr lang="zh-TW" altLang="en-US">
                <a:solidFill>
                  <a:prstClr val="black"/>
                </a:solidFill>
              </a:rPr>
              <a:t>版權所有，限課程中使用</a:t>
            </a:r>
            <a:endParaRPr lang="ko-KR" altLang="en-US">
              <a:solidFill>
                <a:prstClr val="black"/>
              </a:solidFill>
            </a:endParaRPr>
          </a:p>
        </p:txBody>
      </p:sp>
      <p:sp>
        <p:nvSpPr>
          <p:cNvPr id="7" name="投影片編號版面配置區 6"/>
          <p:cNvSpPr>
            <a:spLocks noGrp="1"/>
          </p:cNvSpPr>
          <p:nvPr>
            <p:ph type="sldNum" sz="quarter" idx="13"/>
          </p:nvPr>
        </p:nvSpPr>
        <p:spPr/>
        <p:txBody>
          <a:bodyPr/>
          <a:lstStyle/>
          <a:p>
            <a:fld id="{B820E160-F603-41F3-A192-DC95957721C3}" type="slidenum">
              <a:rPr lang="ko-KR" altLang="en-US" smtClean="0">
                <a:solidFill>
                  <a:prstClr val="black"/>
                </a:solidFill>
              </a:rPr>
              <a:pPr/>
              <a:t>19</a:t>
            </a:fld>
            <a:endParaRPr lang="ko-KR" altLang="en-US">
              <a:solidFill>
                <a:prstClr val="black"/>
              </a:solidFill>
            </a:endParaRPr>
          </a:p>
        </p:txBody>
      </p:sp>
    </p:spTree>
    <p:extLst>
      <p:ext uri="{BB962C8B-B14F-4D97-AF65-F5344CB8AC3E}">
        <p14:creationId xmlns:p14="http://schemas.microsoft.com/office/powerpoint/2010/main" val="20184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20</a:t>
            </a:fld>
            <a:endParaRPr lang="zh-TW" altLang="en-US"/>
          </a:p>
        </p:txBody>
      </p:sp>
    </p:spTree>
    <p:extLst>
      <p:ext uri="{BB962C8B-B14F-4D97-AF65-F5344CB8AC3E}">
        <p14:creationId xmlns:p14="http://schemas.microsoft.com/office/powerpoint/2010/main" val="2789221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5988" y="744538"/>
            <a:ext cx="4965700" cy="3724275"/>
          </a:xfrm>
        </p:spPr>
      </p:sp>
      <p:sp>
        <p:nvSpPr>
          <p:cNvPr id="3" name="備忘稿版面配置區 2"/>
          <p:cNvSpPr>
            <a:spLocks noGrp="1"/>
          </p:cNvSpPr>
          <p:nvPr>
            <p:ph type="body" idx="1"/>
          </p:nvPr>
        </p:nvSpPr>
        <p:spPr/>
        <p:txBody>
          <a:bodyPr/>
          <a:lstStyle/>
          <a:p>
            <a:endParaRPr kumimoji="1" lang="zh-TW" altLang="en-US" dirty="0"/>
          </a:p>
        </p:txBody>
      </p:sp>
      <p:sp>
        <p:nvSpPr>
          <p:cNvPr id="4" name="頁首版面配置區 3"/>
          <p:cNvSpPr>
            <a:spLocks noGrp="1"/>
          </p:cNvSpPr>
          <p:nvPr>
            <p:ph type="hdr" sz="quarter" idx="10"/>
          </p:nvPr>
        </p:nvSpPr>
        <p:spPr/>
        <p:txBody>
          <a:bodyPr/>
          <a:lstStyle/>
          <a:p>
            <a:r>
              <a:rPr lang="en-US" altLang="zh-TW">
                <a:solidFill>
                  <a:prstClr val="black"/>
                </a:solidFill>
              </a:rPr>
              <a:t>2018</a:t>
            </a:r>
            <a:r>
              <a:rPr lang="zh-TW" altLang="en-US">
                <a:solidFill>
                  <a:prstClr val="black"/>
                </a:solidFill>
              </a:rPr>
              <a:t>安寧照顧基金會　病人自主權利法　　　　　　　　　　預立醫療照護諮商人員訓練課程講義</a:t>
            </a:r>
            <a:endParaRPr lang="ko-KR" altLang="en-US">
              <a:solidFill>
                <a:prstClr val="black"/>
              </a:solidFill>
            </a:endParaRPr>
          </a:p>
        </p:txBody>
      </p:sp>
      <p:sp>
        <p:nvSpPr>
          <p:cNvPr id="5" name="日期版面配置區 4"/>
          <p:cNvSpPr>
            <a:spLocks noGrp="1"/>
          </p:cNvSpPr>
          <p:nvPr>
            <p:ph type="dt" idx="11"/>
          </p:nvPr>
        </p:nvSpPr>
        <p:spPr/>
        <p:txBody>
          <a:bodyPr/>
          <a:lstStyle/>
          <a:p>
            <a:endParaRPr lang="ko-KR" altLang="en-US">
              <a:solidFill>
                <a:prstClr val="black"/>
              </a:solidFill>
            </a:endParaRPr>
          </a:p>
        </p:txBody>
      </p:sp>
      <p:sp>
        <p:nvSpPr>
          <p:cNvPr id="6" name="頁尾版面配置區 5"/>
          <p:cNvSpPr>
            <a:spLocks noGrp="1"/>
          </p:cNvSpPr>
          <p:nvPr>
            <p:ph type="ftr" sz="quarter" idx="12"/>
          </p:nvPr>
        </p:nvSpPr>
        <p:spPr/>
        <p:txBody>
          <a:bodyPr/>
          <a:lstStyle/>
          <a:p>
            <a:r>
              <a:rPr lang="zh-TW" altLang="en-US">
                <a:solidFill>
                  <a:prstClr val="black"/>
                </a:solidFill>
              </a:rPr>
              <a:t>版權所有，限課程中使用</a:t>
            </a:r>
            <a:endParaRPr lang="ko-KR" altLang="en-US">
              <a:solidFill>
                <a:prstClr val="black"/>
              </a:solidFill>
            </a:endParaRPr>
          </a:p>
        </p:txBody>
      </p:sp>
      <p:sp>
        <p:nvSpPr>
          <p:cNvPr id="7" name="投影片編號版面配置區 6"/>
          <p:cNvSpPr>
            <a:spLocks noGrp="1"/>
          </p:cNvSpPr>
          <p:nvPr>
            <p:ph type="sldNum" sz="quarter" idx="13"/>
          </p:nvPr>
        </p:nvSpPr>
        <p:spPr/>
        <p:txBody>
          <a:bodyPr/>
          <a:lstStyle/>
          <a:p>
            <a:fld id="{B820E160-F603-41F3-A192-DC95957721C3}" type="slidenum">
              <a:rPr lang="ko-KR" altLang="en-US" smtClean="0">
                <a:solidFill>
                  <a:prstClr val="black"/>
                </a:solidFill>
              </a:rPr>
              <a:pPr/>
              <a:t>21</a:t>
            </a:fld>
            <a:endParaRPr lang="ko-KR" altLang="en-US">
              <a:solidFill>
                <a:prstClr val="black"/>
              </a:solidFill>
            </a:endParaRPr>
          </a:p>
        </p:txBody>
      </p:sp>
    </p:spTree>
    <p:extLst>
      <p:ext uri="{BB962C8B-B14F-4D97-AF65-F5344CB8AC3E}">
        <p14:creationId xmlns:p14="http://schemas.microsoft.com/office/powerpoint/2010/main" val="3936620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27</a:t>
            </a:fld>
            <a:endParaRPr lang="zh-TW" altLang="en-US"/>
          </a:p>
        </p:txBody>
      </p:sp>
    </p:spTree>
    <p:extLst>
      <p:ext uri="{BB962C8B-B14F-4D97-AF65-F5344CB8AC3E}">
        <p14:creationId xmlns:p14="http://schemas.microsoft.com/office/powerpoint/2010/main" val="801129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32</a:t>
            </a:fld>
            <a:endParaRPr lang="zh-TW" altLang="en-US"/>
          </a:p>
        </p:txBody>
      </p:sp>
    </p:spTree>
    <p:extLst>
      <p:ext uri="{BB962C8B-B14F-4D97-AF65-F5344CB8AC3E}">
        <p14:creationId xmlns:p14="http://schemas.microsoft.com/office/powerpoint/2010/main" val="2346058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38</a:t>
            </a:fld>
            <a:endParaRPr lang="zh-TW" altLang="en-US"/>
          </a:p>
        </p:txBody>
      </p:sp>
    </p:spTree>
    <p:extLst>
      <p:ext uri="{BB962C8B-B14F-4D97-AF65-F5344CB8AC3E}">
        <p14:creationId xmlns:p14="http://schemas.microsoft.com/office/powerpoint/2010/main" val="265367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39</a:t>
            </a:fld>
            <a:endParaRPr lang="zh-TW" altLang="en-US"/>
          </a:p>
        </p:txBody>
      </p:sp>
    </p:spTree>
    <p:extLst>
      <p:ext uri="{BB962C8B-B14F-4D97-AF65-F5344CB8AC3E}">
        <p14:creationId xmlns:p14="http://schemas.microsoft.com/office/powerpoint/2010/main" val="1745623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40</a:t>
            </a:fld>
            <a:endParaRPr lang="zh-TW" altLang="en-US"/>
          </a:p>
        </p:txBody>
      </p:sp>
    </p:spTree>
    <p:extLst>
      <p:ext uri="{BB962C8B-B14F-4D97-AF65-F5344CB8AC3E}">
        <p14:creationId xmlns:p14="http://schemas.microsoft.com/office/powerpoint/2010/main" val="393631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醫學是協助</a:t>
            </a:r>
            <a:r>
              <a:rPr lang="en-US" altLang="zh-TW" dirty="0" smtClean="0"/>
              <a:t>"</a:t>
            </a:r>
            <a:r>
              <a:rPr lang="zh-TW" altLang="en-US" dirty="0" smtClean="0"/>
              <a:t>自體恢復的能力</a:t>
            </a:r>
            <a:r>
              <a:rPr lang="en-US" altLang="zh-TW" dirty="0" smtClean="0"/>
              <a:t>"----</a:t>
            </a:r>
            <a:r>
              <a:rPr lang="zh-TW" altLang="en-US" dirty="0" smtClean="0"/>
              <a:t>醫學無法</a:t>
            </a:r>
            <a:r>
              <a:rPr lang="en-US" altLang="zh-TW" dirty="0" smtClean="0"/>
              <a:t>"</a:t>
            </a:r>
            <a:r>
              <a:rPr lang="zh-TW" altLang="en-US" dirty="0" smtClean="0"/>
              <a:t>單獨</a:t>
            </a:r>
            <a:r>
              <a:rPr lang="en-US" altLang="zh-TW" dirty="0" smtClean="0"/>
              <a:t>"</a:t>
            </a:r>
            <a:r>
              <a:rPr lang="zh-TW" altLang="en-US" dirty="0" smtClean="0"/>
              <a:t>的維持生命。</a:t>
            </a:r>
          </a:p>
          <a:p>
            <a:r>
              <a:rPr lang="zh-TW" altLang="en-US" dirty="0" smtClean="0"/>
              <a:t>現代面對的各種醫療措施</a:t>
            </a:r>
            <a:r>
              <a:rPr lang="en-US" altLang="zh-TW" dirty="0" smtClean="0"/>
              <a:t>,</a:t>
            </a:r>
            <a:r>
              <a:rPr lang="zh-TW" altLang="en-US" dirty="0" smtClean="0"/>
              <a:t>都不在這一百五十年發展出來的</a:t>
            </a:r>
            <a:r>
              <a:rPr lang="en-US" altLang="zh-TW" dirty="0" smtClean="0"/>
              <a:t>-----</a:t>
            </a:r>
            <a:r>
              <a:rPr lang="zh-TW" altLang="en-US" dirty="0" smtClean="0"/>
              <a:t>幾十萬年人類一路是怎麼死亡的</a:t>
            </a:r>
            <a:r>
              <a:rPr lang="en-US" altLang="zh-TW" dirty="0" smtClean="0"/>
              <a:t>?</a:t>
            </a:r>
          </a:p>
          <a:p>
            <a:r>
              <a:rPr lang="zh-TW" altLang="en-US" dirty="0" smtClean="0"/>
              <a:t>回到從前的</a:t>
            </a:r>
            <a:r>
              <a:rPr lang="en-US" altLang="zh-TW" dirty="0" smtClean="0"/>
              <a:t>"</a:t>
            </a:r>
            <a:r>
              <a:rPr lang="zh-TW" altLang="en-US" dirty="0" smtClean="0"/>
              <a:t>自然狀態</a:t>
            </a:r>
            <a:r>
              <a:rPr lang="en-US" altLang="zh-TW" dirty="0" smtClean="0"/>
              <a:t>"----</a:t>
            </a:r>
            <a:r>
              <a:rPr lang="zh-TW" altLang="en-US" dirty="0" smtClean="0"/>
              <a:t>應該就是最好的面對方式。</a:t>
            </a:r>
          </a:p>
          <a:p>
            <a:endParaRPr lang="zh-TW" altLang="en-US" dirty="0"/>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3</a:t>
            </a:fld>
            <a:endParaRPr lang="zh-TW" altLang="en-US"/>
          </a:p>
        </p:txBody>
      </p:sp>
    </p:spTree>
    <p:extLst>
      <p:ext uri="{BB962C8B-B14F-4D97-AF65-F5344CB8AC3E}">
        <p14:creationId xmlns:p14="http://schemas.microsoft.com/office/powerpoint/2010/main" val="1971204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41</a:t>
            </a:fld>
            <a:endParaRPr lang="zh-TW" altLang="en-US"/>
          </a:p>
        </p:txBody>
      </p:sp>
    </p:spTree>
    <p:extLst>
      <p:ext uri="{BB962C8B-B14F-4D97-AF65-F5344CB8AC3E}">
        <p14:creationId xmlns:p14="http://schemas.microsoft.com/office/powerpoint/2010/main" val="497655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42</a:t>
            </a:fld>
            <a:endParaRPr lang="zh-TW" altLang="en-US"/>
          </a:p>
        </p:txBody>
      </p:sp>
    </p:spTree>
    <p:extLst>
      <p:ext uri="{BB962C8B-B14F-4D97-AF65-F5344CB8AC3E}">
        <p14:creationId xmlns:p14="http://schemas.microsoft.com/office/powerpoint/2010/main" val="3016612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44</a:t>
            </a:fld>
            <a:endParaRPr lang="zh-TW" altLang="en-US"/>
          </a:p>
        </p:txBody>
      </p:sp>
    </p:spTree>
    <p:extLst>
      <p:ext uri="{BB962C8B-B14F-4D97-AF65-F5344CB8AC3E}">
        <p14:creationId xmlns:p14="http://schemas.microsoft.com/office/powerpoint/2010/main" val="1818421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45</a:t>
            </a:fld>
            <a:endParaRPr lang="zh-TW" altLang="en-US"/>
          </a:p>
        </p:txBody>
      </p:sp>
    </p:spTree>
    <p:extLst>
      <p:ext uri="{BB962C8B-B14F-4D97-AF65-F5344CB8AC3E}">
        <p14:creationId xmlns:p14="http://schemas.microsoft.com/office/powerpoint/2010/main" val="4213559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46</a:t>
            </a:fld>
            <a:endParaRPr lang="zh-TW" altLang="en-US"/>
          </a:p>
        </p:txBody>
      </p:sp>
    </p:spTree>
    <p:extLst>
      <p:ext uri="{BB962C8B-B14F-4D97-AF65-F5344CB8AC3E}">
        <p14:creationId xmlns:p14="http://schemas.microsoft.com/office/powerpoint/2010/main" val="8143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47</a:t>
            </a:fld>
            <a:endParaRPr lang="zh-TW" altLang="en-US"/>
          </a:p>
        </p:txBody>
      </p:sp>
    </p:spTree>
    <p:extLst>
      <p:ext uri="{BB962C8B-B14F-4D97-AF65-F5344CB8AC3E}">
        <p14:creationId xmlns:p14="http://schemas.microsoft.com/office/powerpoint/2010/main" val="3070573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49</a:t>
            </a:fld>
            <a:endParaRPr lang="zh-TW" altLang="en-US"/>
          </a:p>
        </p:txBody>
      </p:sp>
    </p:spTree>
    <p:extLst>
      <p:ext uri="{BB962C8B-B14F-4D97-AF65-F5344CB8AC3E}">
        <p14:creationId xmlns:p14="http://schemas.microsoft.com/office/powerpoint/2010/main" val="1609931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50</a:t>
            </a:fld>
            <a:endParaRPr lang="zh-TW" altLang="en-US"/>
          </a:p>
        </p:txBody>
      </p:sp>
    </p:spTree>
    <p:extLst>
      <p:ext uri="{BB962C8B-B14F-4D97-AF65-F5344CB8AC3E}">
        <p14:creationId xmlns:p14="http://schemas.microsoft.com/office/powerpoint/2010/main" val="2317392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51</a:t>
            </a:fld>
            <a:endParaRPr lang="zh-TW" altLang="en-US"/>
          </a:p>
        </p:txBody>
      </p:sp>
    </p:spTree>
    <p:extLst>
      <p:ext uri="{BB962C8B-B14F-4D97-AF65-F5344CB8AC3E}">
        <p14:creationId xmlns:p14="http://schemas.microsoft.com/office/powerpoint/2010/main" val="492441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52</a:t>
            </a:fld>
            <a:endParaRPr lang="zh-TW" altLang="en-US"/>
          </a:p>
        </p:txBody>
      </p:sp>
    </p:spTree>
    <p:extLst>
      <p:ext uri="{BB962C8B-B14F-4D97-AF65-F5344CB8AC3E}">
        <p14:creationId xmlns:p14="http://schemas.microsoft.com/office/powerpoint/2010/main" val="97188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7</a:t>
            </a:fld>
            <a:endParaRPr lang="zh-TW" altLang="en-US"/>
          </a:p>
        </p:txBody>
      </p:sp>
    </p:spTree>
    <p:extLst>
      <p:ext uri="{BB962C8B-B14F-4D97-AF65-F5344CB8AC3E}">
        <p14:creationId xmlns:p14="http://schemas.microsoft.com/office/powerpoint/2010/main" val="1894199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53</a:t>
            </a:fld>
            <a:endParaRPr lang="zh-TW" altLang="en-US"/>
          </a:p>
        </p:txBody>
      </p:sp>
    </p:spTree>
    <p:extLst>
      <p:ext uri="{BB962C8B-B14F-4D97-AF65-F5344CB8AC3E}">
        <p14:creationId xmlns:p14="http://schemas.microsoft.com/office/powerpoint/2010/main" val="2255590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55</a:t>
            </a:fld>
            <a:endParaRPr lang="zh-TW" altLang="en-US"/>
          </a:p>
        </p:txBody>
      </p:sp>
    </p:spTree>
    <p:extLst>
      <p:ext uri="{BB962C8B-B14F-4D97-AF65-F5344CB8AC3E}">
        <p14:creationId xmlns:p14="http://schemas.microsoft.com/office/powerpoint/2010/main" val="3460081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共融決策上面的小字怪怪的：</a:t>
            </a:r>
            <a:r>
              <a:rPr lang="en-US" altLang="zh-TW" dirty="0" smtClean="0"/>
              <a:t>HCA</a:t>
            </a:r>
            <a:r>
              <a:rPr lang="zh-TW" altLang="en-US" dirty="0" smtClean="0"/>
              <a:t>和家屬</a:t>
            </a:r>
            <a:r>
              <a:rPr lang="en-US" altLang="zh-TW" dirty="0" smtClean="0"/>
              <a:t>(</a:t>
            </a:r>
            <a:r>
              <a:rPr lang="zh-TW" altLang="en-US" dirty="0" smtClean="0"/>
              <a:t>如果有的話</a:t>
            </a:r>
            <a:r>
              <a:rPr lang="en-US" altLang="zh-TW" dirty="0" smtClean="0"/>
              <a:t>)</a:t>
            </a:r>
            <a:r>
              <a:rPr lang="zh-TW" altLang="en-US" dirty="0" smtClean="0"/>
              <a:t>是「均必須參與」寫成「或家屬」會變</a:t>
            </a:r>
            <a:r>
              <a:rPr lang="en-US" altLang="zh-TW" dirty="0" smtClean="0"/>
              <a:t>HCA</a:t>
            </a:r>
            <a:r>
              <a:rPr lang="zh-TW" altLang="en-US" dirty="0" smtClean="0"/>
              <a:t>和家屬擇一</a:t>
            </a:r>
            <a:endParaRPr lang="zh-TW" altLang="en-US" dirty="0"/>
          </a:p>
        </p:txBody>
      </p:sp>
      <p:sp>
        <p:nvSpPr>
          <p:cNvPr id="4" name="投影片編號版面配置區 3"/>
          <p:cNvSpPr>
            <a:spLocks noGrp="1"/>
          </p:cNvSpPr>
          <p:nvPr>
            <p:ph type="sldNum" sz="quarter" idx="10"/>
          </p:nvPr>
        </p:nvSpPr>
        <p:spPr/>
        <p:txBody>
          <a:bodyPr/>
          <a:lstStyle/>
          <a:p>
            <a:fld id="{B6DF2068-BEFC-9645-860C-5DC381155703}" type="slidenum">
              <a:rPr kumimoji="1" lang="zh-TW" altLang="en-US" smtClean="0">
                <a:solidFill>
                  <a:prstClr val="black"/>
                </a:solidFill>
              </a:rPr>
              <a:pPr/>
              <a:t>56</a:t>
            </a:fld>
            <a:endParaRPr kumimoji="1" lang="zh-TW" altLang="en-US">
              <a:solidFill>
                <a:prstClr val="black"/>
              </a:solidFill>
            </a:endParaRPr>
          </a:p>
        </p:txBody>
      </p:sp>
    </p:spTree>
    <p:extLst>
      <p:ext uri="{BB962C8B-B14F-4D97-AF65-F5344CB8AC3E}">
        <p14:creationId xmlns:p14="http://schemas.microsoft.com/office/powerpoint/2010/main" val="2533884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57</a:t>
            </a:fld>
            <a:endParaRPr lang="zh-TW" altLang="en-US"/>
          </a:p>
        </p:txBody>
      </p:sp>
    </p:spTree>
    <p:extLst>
      <p:ext uri="{BB962C8B-B14F-4D97-AF65-F5344CB8AC3E}">
        <p14:creationId xmlns:p14="http://schemas.microsoft.com/office/powerpoint/2010/main" val="2933586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58</a:t>
            </a:fld>
            <a:endParaRPr lang="zh-TW" altLang="en-US"/>
          </a:p>
        </p:txBody>
      </p:sp>
    </p:spTree>
    <p:extLst>
      <p:ext uri="{BB962C8B-B14F-4D97-AF65-F5344CB8AC3E}">
        <p14:creationId xmlns:p14="http://schemas.microsoft.com/office/powerpoint/2010/main" val="234544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59</a:t>
            </a:fld>
            <a:endParaRPr lang="zh-TW" altLang="en-US"/>
          </a:p>
        </p:txBody>
      </p:sp>
    </p:spTree>
    <p:extLst>
      <p:ext uri="{BB962C8B-B14F-4D97-AF65-F5344CB8AC3E}">
        <p14:creationId xmlns:p14="http://schemas.microsoft.com/office/powerpoint/2010/main" val="1230387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60</a:t>
            </a:fld>
            <a:endParaRPr lang="zh-TW" altLang="en-US"/>
          </a:p>
        </p:txBody>
      </p:sp>
    </p:spTree>
    <p:extLst>
      <p:ext uri="{BB962C8B-B14F-4D97-AF65-F5344CB8AC3E}">
        <p14:creationId xmlns:p14="http://schemas.microsoft.com/office/powerpoint/2010/main" val="9803177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0600" y="766763"/>
            <a:ext cx="5118100" cy="3838575"/>
          </a:xfrm>
        </p:spPr>
      </p:sp>
      <p:sp>
        <p:nvSpPr>
          <p:cNvPr id="3" name="備忘稿版面配置區 2"/>
          <p:cNvSpPr>
            <a:spLocks noGrp="1"/>
          </p:cNvSpPr>
          <p:nvPr>
            <p:ph type="body" idx="1"/>
          </p:nvPr>
        </p:nvSpPr>
        <p:spPr/>
        <p:txBody>
          <a:bodyPr/>
          <a:lstStyle/>
          <a:p>
            <a:endParaRPr kumimoji="1" lang="zh-TW" altLang="en-US" dirty="0"/>
          </a:p>
        </p:txBody>
      </p:sp>
      <p:sp>
        <p:nvSpPr>
          <p:cNvPr id="4" name="頁首版面配置區 3"/>
          <p:cNvSpPr>
            <a:spLocks noGrp="1"/>
          </p:cNvSpPr>
          <p:nvPr>
            <p:ph type="hdr" sz="quarter" idx="10"/>
          </p:nvPr>
        </p:nvSpPr>
        <p:spPr/>
        <p:txBody>
          <a:bodyPr/>
          <a:lstStyle/>
          <a:p>
            <a:r>
              <a:rPr lang="en-US" altLang="zh-TW"/>
              <a:t>2018</a:t>
            </a:r>
            <a:r>
              <a:rPr lang="zh-TW" altLang="en-US"/>
              <a:t>安寧照顧基金會　病人自主權利法　　　　　　　　　　　預立醫療照護諮商人員訓練課程講義</a:t>
            </a:r>
            <a:endParaRPr lang="ko-KR" altLang="en-US"/>
          </a:p>
        </p:txBody>
      </p:sp>
      <p:sp>
        <p:nvSpPr>
          <p:cNvPr id="5" name="日期版面配置區 4"/>
          <p:cNvSpPr>
            <a:spLocks noGrp="1"/>
          </p:cNvSpPr>
          <p:nvPr>
            <p:ph type="dt" idx="11"/>
          </p:nvPr>
        </p:nvSpPr>
        <p:spPr/>
        <p:txBody>
          <a:bodyPr/>
          <a:lstStyle/>
          <a:p>
            <a:r>
              <a:rPr lang="en-US" altLang="zh-TW"/>
              <a:t>2018/09/28</a:t>
            </a:r>
            <a:endParaRPr lang="ko-KR" altLang="en-US"/>
          </a:p>
        </p:txBody>
      </p:sp>
      <p:sp>
        <p:nvSpPr>
          <p:cNvPr id="6" name="頁尾版面配置區 5"/>
          <p:cNvSpPr>
            <a:spLocks noGrp="1"/>
          </p:cNvSpPr>
          <p:nvPr>
            <p:ph type="ftr" sz="quarter" idx="12"/>
          </p:nvPr>
        </p:nvSpPr>
        <p:spPr/>
        <p:txBody>
          <a:bodyPr/>
          <a:lstStyle/>
          <a:p>
            <a:r>
              <a:rPr lang="zh-TW" altLang="en-US"/>
              <a:t>版權所有，限課程中使用</a:t>
            </a:r>
            <a:endParaRPr lang="ko-KR" altLang="en-US"/>
          </a:p>
        </p:txBody>
      </p:sp>
      <p:sp>
        <p:nvSpPr>
          <p:cNvPr id="7" name="投影片編號版面配置區 6"/>
          <p:cNvSpPr>
            <a:spLocks noGrp="1"/>
          </p:cNvSpPr>
          <p:nvPr>
            <p:ph type="sldNum" sz="quarter" idx="13"/>
          </p:nvPr>
        </p:nvSpPr>
        <p:spPr/>
        <p:txBody>
          <a:bodyPr/>
          <a:lstStyle/>
          <a:p>
            <a:fld id="{B820E160-F603-41F3-A192-DC95957721C3}" type="slidenum">
              <a:rPr lang="ko-KR" altLang="en-US" smtClean="0"/>
              <a:t>61</a:t>
            </a:fld>
            <a:endParaRPr lang="ko-KR" altLang="en-US"/>
          </a:p>
        </p:txBody>
      </p:sp>
    </p:spTree>
    <p:extLst>
      <p:ext uri="{BB962C8B-B14F-4D97-AF65-F5344CB8AC3E}">
        <p14:creationId xmlns:p14="http://schemas.microsoft.com/office/powerpoint/2010/main" val="1719288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90600" y="766763"/>
            <a:ext cx="5118100" cy="3838575"/>
          </a:xfrm>
        </p:spPr>
      </p:sp>
      <p:sp>
        <p:nvSpPr>
          <p:cNvPr id="3" name="備忘稿版面配置區 2"/>
          <p:cNvSpPr>
            <a:spLocks noGrp="1"/>
          </p:cNvSpPr>
          <p:nvPr>
            <p:ph type="body" idx="1"/>
          </p:nvPr>
        </p:nvSpPr>
        <p:spPr/>
        <p:txBody>
          <a:bodyPr/>
          <a:lstStyle/>
          <a:p>
            <a:endParaRPr kumimoji="1" lang="zh-TW" altLang="en-US" dirty="0"/>
          </a:p>
        </p:txBody>
      </p:sp>
      <p:sp>
        <p:nvSpPr>
          <p:cNvPr id="4" name="頁首版面配置區 3"/>
          <p:cNvSpPr>
            <a:spLocks noGrp="1"/>
          </p:cNvSpPr>
          <p:nvPr>
            <p:ph type="hdr" sz="quarter" idx="10"/>
          </p:nvPr>
        </p:nvSpPr>
        <p:spPr/>
        <p:txBody>
          <a:bodyPr/>
          <a:lstStyle/>
          <a:p>
            <a:r>
              <a:rPr lang="en-US" altLang="zh-TW"/>
              <a:t>2018</a:t>
            </a:r>
            <a:r>
              <a:rPr lang="zh-TW" altLang="en-US"/>
              <a:t>安寧照顧基金會　病人自主權利法　　　　　　　　　　　預立醫療照護諮商人員訓練課程講義</a:t>
            </a:r>
            <a:endParaRPr lang="ko-KR" altLang="en-US"/>
          </a:p>
        </p:txBody>
      </p:sp>
      <p:sp>
        <p:nvSpPr>
          <p:cNvPr id="5" name="日期版面配置區 4"/>
          <p:cNvSpPr>
            <a:spLocks noGrp="1"/>
          </p:cNvSpPr>
          <p:nvPr>
            <p:ph type="dt" idx="11"/>
          </p:nvPr>
        </p:nvSpPr>
        <p:spPr/>
        <p:txBody>
          <a:bodyPr/>
          <a:lstStyle/>
          <a:p>
            <a:r>
              <a:rPr lang="en-US" altLang="zh-TW"/>
              <a:t>2018/09/28</a:t>
            </a:r>
            <a:endParaRPr lang="ko-KR" altLang="en-US"/>
          </a:p>
        </p:txBody>
      </p:sp>
      <p:sp>
        <p:nvSpPr>
          <p:cNvPr id="6" name="頁尾版面配置區 5"/>
          <p:cNvSpPr>
            <a:spLocks noGrp="1"/>
          </p:cNvSpPr>
          <p:nvPr>
            <p:ph type="ftr" sz="quarter" idx="12"/>
          </p:nvPr>
        </p:nvSpPr>
        <p:spPr/>
        <p:txBody>
          <a:bodyPr/>
          <a:lstStyle/>
          <a:p>
            <a:r>
              <a:rPr lang="zh-TW" altLang="en-US"/>
              <a:t>版權所有，限課程中使用</a:t>
            </a:r>
            <a:endParaRPr lang="ko-KR" altLang="en-US"/>
          </a:p>
        </p:txBody>
      </p:sp>
      <p:sp>
        <p:nvSpPr>
          <p:cNvPr id="7" name="投影片編號版面配置區 6"/>
          <p:cNvSpPr>
            <a:spLocks noGrp="1"/>
          </p:cNvSpPr>
          <p:nvPr>
            <p:ph type="sldNum" sz="quarter" idx="13"/>
          </p:nvPr>
        </p:nvSpPr>
        <p:spPr/>
        <p:txBody>
          <a:bodyPr/>
          <a:lstStyle/>
          <a:p>
            <a:fld id="{B820E160-F603-41F3-A192-DC95957721C3}" type="slidenum">
              <a:rPr lang="ko-KR" altLang="en-US" smtClean="0"/>
              <a:t>62</a:t>
            </a:fld>
            <a:endParaRPr lang="ko-KR" altLang="en-US"/>
          </a:p>
        </p:txBody>
      </p:sp>
    </p:spTree>
    <p:extLst>
      <p:ext uri="{BB962C8B-B14F-4D97-AF65-F5344CB8AC3E}">
        <p14:creationId xmlns:p14="http://schemas.microsoft.com/office/powerpoint/2010/main" val="2509003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63</a:t>
            </a:fld>
            <a:endParaRPr lang="zh-TW" altLang="en-US"/>
          </a:p>
        </p:txBody>
      </p:sp>
    </p:spTree>
    <p:extLst>
      <p:ext uri="{BB962C8B-B14F-4D97-AF65-F5344CB8AC3E}">
        <p14:creationId xmlns:p14="http://schemas.microsoft.com/office/powerpoint/2010/main" val="298694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影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smtClean="0">
              <a:ea typeface="新細明體" pitchFamily="18" charset="-120"/>
            </a:endParaRPr>
          </a:p>
        </p:txBody>
      </p:sp>
    </p:spTree>
    <p:extLst>
      <p:ext uri="{BB962C8B-B14F-4D97-AF65-F5344CB8AC3E}">
        <p14:creationId xmlns:p14="http://schemas.microsoft.com/office/powerpoint/2010/main" val="2421678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b="0" dirty="0" smtClean="0"/>
              <a:t>1.</a:t>
            </a:r>
            <a:r>
              <a:rPr kumimoji="1" lang="zh-TW" altLang="en-US" b="0" dirty="0" smtClean="0"/>
              <a:t>三種不同，用紅色標出</a:t>
            </a:r>
            <a:endParaRPr kumimoji="1" lang="en-US" altLang="zh-TW" b="0" dirty="0" smtClean="0"/>
          </a:p>
          <a:p>
            <a:r>
              <a:rPr kumimoji="1" lang="en-US" altLang="zh-TW" b="0" dirty="0" smtClean="0"/>
              <a:t>2.</a:t>
            </a:r>
            <a:r>
              <a:rPr kumimoji="1" lang="zh-TW" altLang="en-US" b="0" dirty="0" smtClean="0"/>
              <a:t>病人自主權利法</a:t>
            </a:r>
            <a:r>
              <a:rPr kumimoji="1" lang="en-US" altLang="zh-TW" b="0" dirty="0" smtClean="0"/>
              <a:t>-</a:t>
            </a:r>
            <a:r>
              <a:rPr kumimoji="1" lang="zh-TW" altLang="en-US" b="0" dirty="0" smtClean="0"/>
              <a:t>理論基礎不同</a:t>
            </a:r>
            <a:r>
              <a:rPr kumimoji="1" lang="en-US" altLang="zh-TW" b="0" dirty="0" smtClean="0"/>
              <a:t>-1.</a:t>
            </a:r>
            <a:r>
              <a:rPr kumimoji="1" lang="zh-TW" altLang="en-US" b="0" dirty="0" smtClean="0"/>
              <a:t>「</a:t>
            </a:r>
            <a:r>
              <a:rPr lang="zh-TW" altLang="zh-TW" sz="1200" kern="100" dirty="0">
                <a:latin typeface="微軟正黑體" pitchFamily="34" charset="-120"/>
                <a:ea typeface="微軟正黑體" pitchFamily="34" charset="-120"/>
              </a:rPr>
              <a:t>僅心智能力健全者可自己做成決定</a:t>
            </a:r>
            <a:r>
              <a:rPr lang="zh-TW" altLang="en-US" sz="1200" kern="100" dirty="0">
                <a:latin typeface="微軟正黑體" pitchFamily="34" charset="-120"/>
                <a:ea typeface="微軟正黑體" pitchFamily="34" charset="-120"/>
              </a:rPr>
              <a:t>」建議改為「</a:t>
            </a:r>
            <a:r>
              <a:rPr lang="zh-TW" altLang="zh-TW" sz="1200" kern="100" dirty="0">
                <a:latin typeface="微軟正黑體" pitchFamily="34" charset="-120"/>
                <a:ea typeface="微軟正黑體" pitchFamily="34" charset="-120"/>
              </a:rPr>
              <a:t>僅心智能力健全者可自己</a:t>
            </a:r>
            <a:r>
              <a:rPr lang="zh-TW" altLang="en-US" sz="1200" kern="100" dirty="0">
                <a:latin typeface="微軟正黑體" pitchFamily="34" charset="-120"/>
                <a:ea typeface="微軟正黑體" pitchFamily="34" charset="-120"/>
              </a:rPr>
              <a:t>簽署預立醫療決定」</a:t>
            </a:r>
            <a:endParaRPr kumimoji="1" lang="zh-TW" altLang="en-US" b="0" dirty="0"/>
          </a:p>
        </p:txBody>
      </p:sp>
      <p:sp>
        <p:nvSpPr>
          <p:cNvPr id="4" name="投影片編號版面配置區 3"/>
          <p:cNvSpPr>
            <a:spLocks noGrp="1"/>
          </p:cNvSpPr>
          <p:nvPr>
            <p:ph type="sldNum" sz="quarter" idx="10"/>
          </p:nvPr>
        </p:nvSpPr>
        <p:spPr/>
        <p:txBody>
          <a:bodyPr/>
          <a:lstStyle/>
          <a:p>
            <a:fld id="{B6DF2068-BEFC-9645-860C-5DC381155703}" type="slidenum">
              <a:rPr kumimoji="1" lang="zh-TW" altLang="en-US" smtClean="0">
                <a:solidFill>
                  <a:prstClr val="black"/>
                </a:solidFill>
              </a:rPr>
              <a:pPr/>
              <a:t>64</a:t>
            </a:fld>
            <a:endParaRPr kumimoji="1" lang="zh-TW" altLang="en-US">
              <a:solidFill>
                <a:prstClr val="black"/>
              </a:solidFill>
            </a:endParaRPr>
          </a:p>
        </p:txBody>
      </p:sp>
    </p:spTree>
    <p:extLst>
      <p:ext uri="{BB962C8B-B14F-4D97-AF65-F5344CB8AC3E}">
        <p14:creationId xmlns:p14="http://schemas.microsoft.com/office/powerpoint/2010/main" val="3252019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dirty="0"/>
          </a:p>
        </p:txBody>
      </p:sp>
      <p:sp>
        <p:nvSpPr>
          <p:cNvPr id="4" name="投影片編號版面配置區 3"/>
          <p:cNvSpPr>
            <a:spLocks noGrp="1"/>
          </p:cNvSpPr>
          <p:nvPr>
            <p:ph type="sldNum" sz="quarter" idx="10"/>
          </p:nvPr>
        </p:nvSpPr>
        <p:spPr/>
        <p:txBody>
          <a:bodyPr/>
          <a:lstStyle/>
          <a:p>
            <a:fld id="{B52DB61C-051C-4C51-A315-0E70D60C5E80}" type="slidenum">
              <a:rPr lang="zh-TW" altLang="en-US" smtClean="0"/>
              <a:t>65</a:t>
            </a:fld>
            <a:endParaRPr lang="zh-TW" altLang="en-US"/>
          </a:p>
        </p:txBody>
      </p:sp>
    </p:spTree>
    <p:extLst>
      <p:ext uri="{BB962C8B-B14F-4D97-AF65-F5344CB8AC3E}">
        <p14:creationId xmlns:p14="http://schemas.microsoft.com/office/powerpoint/2010/main" val="810131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dirty="0"/>
          </a:p>
        </p:txBody>
      </p:sp>
      <p:sp>
        <p:nvSpPr>
          <p:cNvPr id="4" name="投影片編號版面配置區 3"/>
          <p:cNvSpPr>
            <a:spLocks noGrp="1"/>
          </p:cNvSpPr>
          <p:nvPr>
            <p:ph type="sldNum" sz="quarter" idx="10"/>
          </p:nvPr>
        </p:nvSpPr>
        <p:spPr/>
        <p:txBody>
          <a:bodyPr/>
          <a:lstStyle/>
          <a:p>
            <a:fld id="{B52DB61C-051C-4C51-A315-0E70D60C5E80}" type="slidenum">
              <a:rPr lang="zh-TW" altLang="en-US" smtClean="0"/>
              <a:t>66</a:t>
            </a:fld>
            <a:endParaRPr lang="zh-TW" altLang="en-US"/>
          </a:p>
        </p:txBody>
      </p:sp>
    </p:spTree>
    <p:extLst>
      <p:ext uri="{BB962C8B-B14F-4D97-AF65-F5344CB8AC3E}">
        <p14:creationId xmlns:p14="http://schemas.microsoft.com/office/powerpoint/2010/main" val="22842148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5988" y="744538"/>
            <a:ext cx="4965700" cy="3724275"/>
          </a:xfrm>
        </p:spPr>
      </p:sp>
      <p:sp>
        <p:nvSpPr>
          <p:cNvPr id="3" name="備忘稿版面配置區 2"/>
          <p:cNvSpPr>
            <a:spLocks noGrp="1"/>
          </p:cNvSpPr>
          <p:nvPr>
            <p:ph type="body" idx="1"/>
          </p:nvPr>
        </p:nvSpPr>
        <p:spPr/>
        <p:txBody>
          <a:bodyPr/>
          <a:lstStyle/>
          <a:p>
            <a:endParaRPr kumimoji="1" lang="zh-TW" altLang="en-US" dirty="0"/>
          </a:p>
        </p:txBody>
      </p:sp>
      <p:sp>
        <p:nvSpPr>
          <p:cNvPr id="4" name="頁首版面配置區 3"/>
          <p:cNvSpPr>
            <a:spLocks noGrp="1"/>
          </p:cNvSpPr>
          <p:nvPr>
            <p:ph type="hdr" sz="quarter" idx="10"/>
          </p:nvPr>
        </p:nvSpPr>
        <p:spPr/>
        <p:txBody>
          <a:bodyPr/>
          <a:lstStyle/>
          <a:p>
            <a:r>
              <a:rPr lang="en-US" altLang="zh-TW">
                <a:solidFill>
                  <a:prstClr val="black"/>
                </a:solidFill>
              </a:rPr>
              <a:t>2018</a:t>
            </a:r>
            <a:r>
              <a:rPr lang="zh-TW" altLang="en-US">
                <a:solidFill>
                  <a:prstClr val="black"/>
                </a:solidFill>
              </a:rPr>
              <a:t>安寧照顧基金會　病人自主權利法　　　　　　　　　　預立醫療照護諮商人員訓練課程講義</a:t>
            </a:r>
            <a:endParaRPr lang="ko-KR" altLang="en-US">
              <a:solidFill>
                <a:prstClr val="black"/>
              </a:solidFill>
            </a:endParaRPr>
          </a:p>
        </p:txBody>
      </p:sp>
      <p:sp>
        <p:nvSpPr>
          <p:cNvPr id="5" name="日期版面配置區 4"/>
          <p:cNvSpPr>
            <a:spLocks noGrp="1"/>
          </p:cNvSpPr>
          <p:nvPr>
            <p:ph type="dt" idx="11"/>
          </p:nvPr>
        </p:nvSpPr>
        <p:spPr/>
        <p:txBody>
          <a:bodyPr/>
          <a:lstStyle/>
          <a:p>
            <a:endParaRPr lang="ko-KR" altLang="en-US">
              <a:solidFill>
                <a:prstClr val="black"/>
              </a:solidFill>
            </a:endParaRPr>
          </a:p>
        </p:txBody>
      </p:sp>
      <p:sp>
        <p:nvSpPr>
          <p:cNvPr id="6" name="頁尾版面配置區 5"/>
          <p:cNvSpPr>
            <a:spLocks noGrp="1"/>
          </p:cNvSpPr>
          <p:nvPr>
            <p:ph type="ftr" sz="quarter" idx="12"/>
          </p:nvPr>
        </p:nvSpPr>
        <p:spPr/>
        <p:txBody>
          <a:bodyPr/>
          <a:lstStyle/>
          <a:p>
            <a:r>
              <a:rPr lang="zh-TW" altLang="en-US">
                <a:solidFill>
                  <a:prstClr val="black"/>
                </a:solidFill>
              </a:rPr>
              <a:t>版權所有，限課程中使用</a:t>
            </a:r>
            <a:endParaRPr lang="ko-KR" altLang="en-US">
              <a:solidFill>
                <a:prstClr val="black"/>
              </a:solidFill>
            </a:endParaRPr>
          </a:p>
        </p:txBody>
      </p:sp>
      <p:sp>
        <p:nvSpPr>
          <p:cNvPr id="7" name="投影片編號版面配置區 6"/>
          <p:cNvSpPr>
            <a:spLocks noGrp="1"/>
          </p:cNvSpPr>
          <p:nvPr>
            <p:ph type="sldNum" sz="quarter" idx="13"/>
          </p:nvPr>
        </p:nvSpPr>
        <p:spPr/>
        <p:txBody>
          <a:bodyPr/>
          <a:lstStyle/>
          <a:p>
            <a:fld id="{B820E160-F603-41F3-A192-DC95957721C3}" type="slidenum">
              <a:rPr lang="ko-KR" altLang="en-US" smtClean="0">
                <a:solidFill>
                  <a:prstClr val="black"/>
                </a:solidFill>
              </a:rPr>
              <a:pPr/>
              <a:t>69</a:t>
            </a:fld>
            <a:endParaRPr lang="ko-KR" altLang="en-US">
              <a:solidFill>
                <a:prstClr val="black"/>
              </a:solidFill>
            </a:endParaRPr>
          </a:p>
        </p:txBody>
      </p:sp>
    </p:spTree>
    <p:extLst>
      <p:ext uri="{BB962C8B-B14F-4D97-AF65-F5344CB8AC3E}">
        <p14:creationId xmlns:p14="http://schemas.microsoft.com/office/powerpoint/2010/main" val="2985898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5988" y="744538"/>
            <a:ext cx="4965700" cy="3724275"/>
          </a:xfrm>
        </p:spPr>
      </p:sp>
      <p:sp>
        <p:nvSpPr>
          <p:cNvPr id="3" name="備忘稿版面配置區 2"/>
          <p:cNvSpPr>
            <a:spLocks noGrp="1"/>
          </p:cNvSpPr>
          <p:nvPr>
            <p:ph type="body" idx="1"/>
          </p:nvPr>
        </p:nvSpPr>
        <p:spPr/>
        <p:txBody>
          <a:bodyPr/>
          <a:lstStyle/>
          <a:p>
            <a:r>
              <a:rPr kumimoji="1" lang="zh-TW" altLang="en-US" dirty="0"/>
              <a:t>增加施行細則沒說明，但是我們知道的重點！</a:t>
            </a:r>
          </a:p>
        </p:txBody>
      </p:sp>
      <p:sp>
        <p:nvSpPr>
          <p:cNvPr id="4" name="頁首版面配置區 3"/>
          <p:cNvSpPr>
            <a:spLocks noGrp="1"/>
          </p:cNvSpPr>
          <p:nvPr>
            <p:ph type="hdr" sz="quarter" idx="10"/>
          </p:nvPr>
        </p:nvSpPr>
        <p:spPr/>
        <p:txBody>
          <a:bodyPr/>
          <a:lstStyle/>
          <a:p>
            <a:r>
              <a:rPr lang="en-US" altLang="zh-TW">
                <a:solidFill>
                  <a:prstClr val="black"/>
                </a:solidFill>
              </a:rPr>
              <a:t>2018</a:t>
            </a:r>
            <a:r>
              <a:rPr lang="zh-TW" altLang="en-US">
                <a:solidFill>
                  <a:prstClr val="black"/>
                </a:solidFill>
              </a:rPr>
              <a:t>安寧照顧基金會　病人自主權利法　　　　　　　　　　預立醫療照護諮商人員訓練課程講義</a:t>
            </a:r>
            <a:endParaRPr lang="ko-KR" altLang="en-US">
              <a:solidFill>
                <a:prstClr val="black"/>
              </a:solidFill>
            </a:endParaRPr>
          </a:p>
        </p:txBody>
      </p:sp>
      <p:sp>
        <p:nvSpPr>
          <p:cNvPr id="5" name="日期版面配置區 4"/>
          <p:cNvSpPr>
            <a:spLocks noGrp="1"/>
          </p:cNvSpPr>
          <p:nvPr>
            <p:ph type="dt" idx="11"/>
          </p:nvPr>
        </p:nvSpPr>
        <p:spPr/>
        <p:txBody>
          <a:bodyPr/>
          <a:lstStyle/>
          <a:p>
            <a:endParaRPr lang="ko-KR" altLang="en-US">
              <a:solidFill>
                <a:prstClr val="black"/>
              </a:solidFill>
            </a:endParaRPr>
          </a:p>
        </p:txBody>
      </p:sp>
      <p:sp>
        <p:nvSpPr>
          <p:cNvPr id="6" name="頁尾版面配置區 5"/>
          <p:cNvSpPr>
            <a:spLocks noGrp="1"/>
          </p:cNvSpPr>
          <p:nvPr>
            <p:ph type="ftr" sz="quarter" idx="12"/>
          </p:nvPr>
        </p:nvSpPr>
        <p:spPr/>
        <p:txBody>
          <a:bodyPr/>
          <a:lstStyle/>
          <a:p>
            <a:r>
              <a:rPr lang="zh-TW" altLang="en-US">
                <a:solidFill>
                  <a:prstClr val="black"/>
                </a:solidFill>
              </a:rPr>
              <a:t>版權所有，限課程中使用</a:t>
            </a:r>
            <a:endParaRPr lang="ko-KR" altLang="en-US">
              <a:solidFill>
                <a:prstClr val="black"/>
              </a:solidFill>
            </a:endParaRPr>
          </a:p>
        </p:txBody>
      </p:sp>
      <p:sp>
        <p:nvSpPr>
          <p:cNvPr id="7" name="投影片編號版面配置區 6"/>
          <p:cNvSpPr>
            <a:spLocks noGrp="1"/>
          </p:cNvSpPr>
          <p:nvPr>
            <p:ph type="sldNum" sz="quarter" idx="13"/>
          </p:nvPr>
        </p:nvSpPr>
        <p:spPr/>
        <p:txBody>
          <a:bodyPr/>
          <a:lstStyle/>
          <a:p>
            <a:fld id="{B820E160-F603-41F3-A192-DC95957721C3}" type="slidenum">
              <a:rPr lang="ko-KR" altLang="en-US" smtClean="0">
                <a:solidFill>
                  <a:prstClr val="black"/>
                </a:solidFill>
              </a:rPr>
              <a:pPr/>
              <a:t>76</a:t>
            </a:fld>
            <a:endParaRPr lang="ko-KR" altLang="en-US">
              <a:solidFill>
                <a:prstClr val="black"/>
              </a:solidFill>
            </a:endParaRPr>
          </a:p>
        </p:txBody>
      </p:sp>
    </p:spTree>
    <p:extLst>
      <p:ext uri="{BB962C8B-B14F-4D97-AF65-F5344CB8AC3E}">
        <p14:creationId xmlns:p14="http://schemas.microsoft.com/office/powerpoint/2010/main" val="132680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5988" y="744538"/>
            <a:ext cx="4965700" cy="3724275"/>
          </a:xfrm>
        </p:spPr>
      </p:sp>
      <p:sp>
        <p:nvSpPr>
          <p:cNvPr id="3" name="備忘稿版面配置區 2"/>
          <p:cNvSpPr>
            <a:spLocks noGrp="1"/>
          </p:cNvSpPr>
          <p:nvPr>
            <p:ph type="body" idx="1"/>
          </p:nvPr>
        </p:nvSpPr>
        <p:spPr/>
        <p:txBody>
          <a:bodyPr/>
          <a:lstStyle/>
          <a:p>
            <a:endParaRPr kumimoji="1" lang="zh-TW" altLang="en-US" dirty="0"/>
          </a:p>
        </p:txBody>
      </p:sp>
      <p:sp>
        <p:nvSpPr>
          <p:cNvPr id="4" name="頁首版面配置區 3"/>
          <p:cNvSpPr>
            <a:spLocks noGrp="1"/>
          </p:cNvSpPr>
          <p:nvPr>
            <p:ph type="hdr" sz="quarter" idx="10"/>
          </p:nvPr>
        </p:nvSpPr>
        <p:spPr/>
        <p:txBody>
          <a:bodyPr/>
          <a:lstStyle/>
          <a:p>
            <a:r>
              <a:rPr lang="en-US" altLang="zh-TW">
                <a:solidFill>
                  <a:prstClr val="black"/>
                </a:solidFill>
              </a:rPr>
              <a:t>2018</a:t>
            </a:r>
            <a:r>
              <a:rPr lang="zh-TW" altLang="en-US">
                <a:solidFill>
                  <a:prstClr val="black"/>
                </a:solidFill>
              </a:rPr>
              <a:t>安寧照顧基金會　病人自主權利法　　　　　　　　　　預立醫療照護諮商人員訓練課程講義</a:t>
            </a:r>
            <a:endParaRPr lang="ko-KR" altLang="en-US">
              <a:solidFill>
                <a:prstClr val="black"/>
              </a:solidFill>
            </a:endParaRPr>
          </a:p>
        </p:txBody>
      </p:sp>
      <p:sp>
        <p:nvSpPr>
          <p:cNvPr id="5" name="日期版面配置區 4"/>
          <p:cNvSpPr>
            <a:spLocks noGrp="1"/>
          </p:cNvSpPr>
          <p:nvPr>
            <p:ph type="dt" idx="11"/>
          </p:nvPr>
        </p:nvSpPr>
        <p:spPr/>
        <p:txBody>
          <a:bodyPr/>
          <a:lstStyle/>
          <a:p>
            <a:endParaRPr lang="ko-KR" altLang="en-US">
              <a:solidFill>
                <a:prstClr val="black"/>
              </a:solidFill>
            </a:endParaRPr>
          </a:p>
        </p:txBody>
      </p:sp>
      <p:sp>
        <p:nvSpPr>
          <p:cNvPr id="6" name="頁尾版面配置區 5"/>
          <p:cNvSpPr>
            <a:spLocks noGrp="1"/>
          </p:cNvSpPr>
          <p:nvPr>
            <p:ph type="ftr" sz="quarter" idx="12"/>
          </p:nvPr>
        </p:nvSpPr>
        <p:spPr/>
        <p:txBody>
          <a:bodyPr/>
          <a:lstStyle/>
          <a:p>
            <a:r>
              <a:rPr lang="zh-TW" altLang="en-US">
                <a:solidFill>
                  <a:prstClr val="black"/>
                </a:solidFill>
              </a:rPr>
              <a:t>版權所有，限課程中使用</a:t>
            </a:r>
            <a:endParaRPr lang="ko-KR" altLang="en-US">
              <a:solidFill>
                <a:prstClr val="black"/>
              </a:solidFill>
            </a:endParaRPr>
          </a:p>
        </p:txBody>
      </p:sp>
      <p:sp>
        <p:nvSpPr>
          <p:cNvPr id="7" name="投影片編號版面配置區 6"/>
          <p:cNvSpPr>
            <a:spLocks noGrp="1"/>
          </p:cNvSpPr>
          <p:nvPr>
            <p:ph type="sldNum" sz="quarter" idx="13"/>
          </p:nvPr>
        </p:nvSpPr>
        <p:spPr/>
        <p:txBody>
          <a:bodyPr/>
          <a:lstStyle/>
          <a:p>
            <a:fld id="{B820E160-F603-41F3-A192-DC95957721C3}" type="slidenum">
              <a:rPr lang="ko-KR" altLang="en-US" smtClean="0">
                <a:solidFill>
                  <a:prstClr val="black"/>
                </a:solidFill>
              </a:rPr>
              <a:pPr/>
              <a:t>77</a:t>
            </a:fld>
            <a:endParaRPr lang="ko-KR" altLang="en-US">
              <a:solidFill>
                <a:prstClr val="black"/>
              </a:solidFill>
            </a:endParaRPr>
          </a:p>
        </p:txBody>
      </p:sp>
    </p:spTree>
    <p:extLst>
      <p:ext uri="{BB962C8B-B14F-4D97-AF65-F5344CB8AC3E}">
        <p14:creationId xmlns:p14="http://schemas.microsoft.com/office/powerpoint/2010/main" val="2230549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B52DB61C-051C-4C51-A315-0E70D60C5E80}" type="slidenum">
              <a:rPr lang="zh-TW" altLang="en-US" smtClean="0"/>
              <a:t>11</a:t>
            </a:fld>
            <a:endParaRPr lang="zh-TW" altLang="en-US"/>
          </a:p>
        </p:txBody>
      </p:sp>
    </p:spTree>
    <p:extLst>
      <p:ext uri="{BB962C8B-B14F-4D97-AF65-F5344CB8AC3E}">
        <p14:creationId xmlns:p14="http://schemas.microsoft.com/office/powerpoint/2010/main" val="3523681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B52DB61C-051C-4C51-A315-0E70D60C5E80}" type="slidenum">
              <a:rPr lang="zh-TW" altLang="en-US" smtClean="0"/>
              <a:t>12</a:t>
            </a:fld>
            <a:endParaRPr lang="zh-TW" altLang="en-US"/>
          </a:p>
        </p:txBody>
      </p:sp>
    </p:spTree>
    <p:extLst>
      <p:ext uri="{BB962C8B-B14F-4D97-AF65-F5344CB8AC3E}">
        <p14:creationId xmlns:p14="http://schemas.microsoft.com/office/powerpoint/2010/main" val="257126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5988" y="744538"/>
            <a:ext cx="4965700" cy="3724275"/>
          </a:xfrm>
        </p:spPr>
      </p:sp>
      <p:sp>
        <p:nvSpPr>
          <p:cNvPr id="3" name="備忘稿版面配置區 2"/>
          <p:cNvSpPr>
            <a:spLocks noGrp="1"/>
          </p:cNvSpPr>
          <p:nvPr>
            <p:ph type="body" idx="1"/>
          </p:nvPr>
        </p:nvSpPr>
        <p:spPr/>
        <p:txBody>
          <a:bodyPr/>
          <a:lstStyle/>
          <a:p>
            <a:endParaRPr kumimoji="1" lang="zh-TW" altLang="en-US" dirty="0"/>
          </a:p>
        </p:txBody>
      </p:sp>
      <p:sp>
        <p:nvSpPr>
          <p:cNvPr id="4" name="頁首版面配置區 3"/>
          <p:cNvSpPr>
            <a:spLocks noGrp="1"/>
          </p:cNvSpPr>
          <p:nvPr>
            <p:ph type="hdr" sz="quarter" idx="10"/>
          </p:nvPr>
        </p:nvSpPr>
        <p:spPr/>
        <p:txBody>
          <a:bodyPr/>
          <a:lstStyle/>
          <a:p>
            <a:r>
              <a:rPr lang="en-US" altLang="zh-TW">
                <a:solidFill>
                  <a:prstClr val="black"/>
                </a:solidFill>
              </a:rPr>
              <a:t>2018</a:t>
            </a:r>
            <a:r>
              <a:rPr lang="zh-TW" altLang="en-US">
                <a:solidFill>
                  <a:prstClr val="black"/>
                </a:solidFill>
              </a:rPr>
              <a:t>安寧照顧基金會　病人自主權利法　　　　　　　　　　預立醫療照護諮商人員訓練課程講義</a:t>
            </a:r>
            <a:endParaRPr lang="ko-KR" altLang="en-US">
              <a:solidFill>
                <a:prstClr val="black"/>
              </a:solidFill>
            </a:endParaRPr>
          </a:p>
        </p:txBody>
      </p:sp>
      <p:sp>
        <p:nvSpPr>
          <p:cNvPr id="5" name="日期版面配置區 4"/>
          <p:cNvSpPr>
            <a:spLocks noGrp="1"/>
          </p:cNvSpPr>
          <p:nvPr>
            <p:ph type="dt" idx="11"/>
          </p:nvPr>
        </p:nvSpPr>
        <p:spPr/>
        <p:txBody>
          <a:bodyPr/>
          <a:lstStyle/>
          <a:p>
            <a:endParaRPr lang="ko-KR" altLang="en-US">
              <a:solidFill>
                <a:prstClr val="black"/>
              </a:solidFill>
            </a:endParaRPr>
          </a:p>
        </p:txBody>
      </p:sp>
      <p:sp>
        <p:nvSpPr>
          <p:cNvPr id="6" name="頁尾版面配置區 5"/>
          <p:cNvSpPr>
            <a:spLocks noGrp="1"/>
          </p:cNvSpPr>
          <p:nvPr>
            <p:ph type="ftr" sz="quarter" idx="12"/>
          </p:nvPr>
        </p:nvSpPr>
        <p:spPr/>
        <p:txBody>
          <a:bodyPr/>
          <a:lstStyle/>
          <a:p>
            <a:r>
              <a:rPr lang="zh-TW" altLang="en-US">
                <a:solidFill>
                  <a:prstClr val="black"/>
                </a:solidFill>
              </a:rPr>
              <a:t>版權所有，限課程中使用</a:t>
            </a:r>
            <a:endParaRPr lang="ko-KR" altLang="en-US">
              <a:solidFill>
                <a:prstClr val="black"/>
              </a:solidFill>
            </a:endParaRPr>
          </a:p>
        </p:txBody>
      </p:sp>
      <p:sp>
        <p:nvSpPr>
          <p:cNvPr id="7" name="投影片編號版面配置區 6"/>
          <p:cNvSpPr>
            <a:spLocks noGrp="1"/>
          </p:cNvSpPr>
          <p:nvPr>
            <p:ph type="sldNum" sz="quarter" idx="13"/>
          </p:nvPr>
        </p:nvSpPr>
        <p:spPr/>
        <p:txBody>
          <a:bodyPr/>
          <a:lstStyle/>
          <a:p>
            <a:fld id="{B820E160-F603-41F3-A192-DC95957721C3}" type="slidenum">
              <a:rPr lang="ko-KR" altLang="en-US" smtClean="0">
                <a:solidFill>
                  <a:prstClr val="black"/>
                </a:solidFill>
              </a:rPr>
              <a:pPr/>
              <a:t>13</a:t>
            </a:fld>
            <a:endParaRPr lang="ko-KR" altLang="en-US">
              <a:solidFill>
                <a:prstClr val="black"/>
              </a:solidFill>
            </a:endParaRPr>
          </a:p>
        </p:txBody>
      </p:sp>
    </p:spTree>
    <p:extLst>
      <p:ext uri="{BB962C8B-B14F-4D97-AF65-F5344CB8AC3E}">
        <p14:creationId xmlns:p14="http://schemas.microsoft.com/office/powerpoint/2010/main" val="1390539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世界醫學會在</a:t>
            </a:r>
            <a:r>
              <a:rPr lang="en-US" altLang="zh-TW" sz="1200" kern="1200" dirty="0" smtClean="0">
                <a:solidFill>
                  <a:schemeClr val="tx1"/>
                </a:solidFill>
                <a:effectLst/>
                <a:latin typeface="+mn-lt"/>
                <a:ea typeface="+mn-ea"/>
                <a:cs typeface="+mn-cs"/>
              </a:rPr>
              <a:t>1987</a:t>
            </a:r>
            <a:r>
              <a:rPr lang="zh-TW" altLang="en-US" sz="1200" kern="1200" dirty="0" smtClean="0">
                <a:solidFill>
                  <a:schemeClr val="tx1"/>
                </a:solidFill>
                <a:effectLst/>
                <a:latin typeface="+mn-lt"/>
                <a:ea typeface="+mn-ea"/>
                <a:cs typeface="+mn-cs"/>
              </a:rPr>
              <a:t>年就明確區分 安樂死 與拒絕醫療權  並宣示拒絕醫療是病人的基本權利 也符合醫學倫理</a:t>
            </a:r>
            <a:endParaRPr lang="zh-TW" altLang="en-US" dirty="0"/>
          </a:p>
        </p:txBody>
      </p:sp>
      <p:sp>
        <p:nvSpPr>
          <p:cNvPr id="4" name="投影片編號版面配置區 3"/>
          <p:cNvSpPr>
            <a:spLocks noGrp="1"/>
          </p:cNvSpPr>
          <p:nvPr>
            <p:ph type="sldNum" sz="quarter" idx="10"/>
          </p:nvPr>
        </p:nvSpPr>
        <p:spPr/>
        <p:txBody>
          <a:bodyPr/>
          <a:lstStyle/>
          <a:p>
            <a:fld id="{B6DF2068-BEFC-9645-860C-5DC381155703}" type="slidenum">
              <a:rPr kumimoji="1" lang="zh-TW" altLang="en-US" smtClean="0">
                <a:solidFill>
                  <a:prstClr val="black"/>
                </a:solidFill>
              </a:rPr>
              <a:pPr/>
              <a:t>14</a:t>
            </a:fld>
            <a:endParaRPr kumimoji="1" lang="zh-TW" altLang="en-US">
              <a:solidFill>
                <a:prstClr val="black"/>
              </a:solidFill>
            </a:endParaRPr>
          </a:p>
        </p:txBody>
      </p:sp>
    </p:spTree>
    <p:extLst>
      <p:ext uri="{BB962C8B-B14F-4D97-AF65-F5344CB8AC3E}">
        <p14:creationId xmlns:p14="http://schemas.microsoft.com/office/powerpoint/2010/main" val="212271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r>
              <a:rPr lang="en-US" altLang="zh-TW" smtClean="0"/>
              <a:t>2018</a:t>
            </a:r>
            <a:r>
              <a:rPr lang="zh-TW" altLang="en-US" smtClean="0"/>
              <a:t>安寧照顧基金會　病人自主權利法　　　　　　　　　　預立醫療照護諮商人員訓練課程講義</a:t>
            </a:r>
            <a:endParaRPr lang="zh-TW" altLang="en-US"/>
          </a:p>
        </p:txBody>
      </p:sp>
      <p:sp>
        <p:nvSpPr>
          <p:cNvPr id="5" name="日期版面配置區 4"/>
          <p:cNvSpPr>
            <a:spLocks noGrp="1"/>
          </p:cNvSpPr>
          <p:nvPr>
            <p:ph type="dt" idx="11"/>
          </p:nvPr>
        </p:nvSpPr>
        <p:spPr/>
        <p:txBody>
          <a:bodyPr/>
          <a:lstStyle/>
          <a:p>
            <a:endParaRPr lang="zh-TW" altLang="en-US"/>
          </a:p>
        </p:txBody>
      </p:sp>
      <p:sp>
        <p:nvSpPr>
          <p:cNvPr id="6" name="頁尾版面配置區 5"/>
          <p:cNvSpPr>
            <a:spLocks noGrp="1"/>
          </p:cNvSpPr>
          <p:nvPr>
            <p:ph type="ftr" sz="quarter" idx="12"/>
          </p:nvPr>
        </p:nvSpPr>
        <p:spPr/>
        <p:txBody>
          <a:bodyPr/>
          <a:lstStyle/>
          <a:p>
            <a:r>
              <a:rPr lang="zh-TW" altLang="en-US" smtClean="0"/>
              <a:t>版權所有，限課程中使用</a:t>
            </a:r>
            <a:endParaRPr lang="zh-TW" altLang="en-US"/>
          </a:p>
        </p:txBody>
      </p:sp>
      <p:sp>
        <p:nvSpPr>
          <p:cNvPr id="7" name="投影片編號版面配置區 6"/>
          <p:cNvSpPr>
            <a:spLocks noGrp="1"/>
          </p:cNvSpPr>
          <p:nvPr>
            <p:ph type="sldNum" sz="quarter" idx="13"/>
          </p:nvPr>
        </p:nvSpPr>
        <p:spPr/>
        <p:txBody>
          <a:bodyPr/>
          <a:lstStyle/>
          <a:p>
            <a:fld id="{F6709DC7-2B85-42EF-80C9-8EDA977B96EA}" type="slidenum">
              <a:rPr lang="zh-TW" altLang="en-US" smtClean="0"/>
              <a:t>15</a:t>
            </a:fld>
            <a:endParaRPr lang="zh-TW" altLang="en-US"/>
          </a:p>
        </p:txBody>
      </p:sp>
    </p:spTree>
    <p:extLst>
      <p:ext uri="{BB962C8B-B14F-4D97-AF65-F5344CB8AC3E}">
        <p14:creationId xmlns:p14="http://schemas.microsoft.com/office/powerpoint/2010/main" val="313506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1129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標題及物件">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內容版面配置區 1" descr="安寧病房logo.png"/>
          <p:cNvPicPr>
            <a:picLocks noChangeAspect="1"/>
          </p:cNvPicPr>
          <p:nvPr userDrawn="1"/>
        </p:nvPicPr>
        <p:blipFill>
          <a:blip r:embed="rId3" cstate="screen">
            <a:extLst>
              <a:ext uri="{28A0092B-C50C-407E-A947-70E740481C1C}">
                <a14:useLocalDpi xmlns:a14="http://schemas.microsoft.com/office/drawing/2010/main"/>
              </a:ext>
            </a:extLst>
          </a:blip>
          <a:srcRect l="-40227" r="-40227"/>
          <a:stretch>
            <a:fillRect/>
          </a:stretch>
        </p:blipFill>
        <p:spPr bwMode="gray">
          <a:xfrm>
            <a:off x="7696770" y="5692300"/>
            <a:ext cx="15906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7" name="標題 1"/>
          <p:cNvSpPr>
            <a:spLocks noGrp="1"/>
          </p:cNvSpPr>
          <p:nvPr>
            <p:ph type="title"/>
          </p:nvPr>
        </p:nvSpPr>
        <p:spPr>
          <a:xfrm>
            <a:off x="537882" y="306614"/>
            <a:ext cx="7670800" cy="663575"/>
          </a:xfrm>
          <a:prstGeom prst="rect">
            <a:avLst/>
          </a:prstGeom>
        </p:spPr>
        <p:txBody>
          <a:bodyPr/>
          <a:lstStyle>
            <a:lvl1pPr algn="l">
              <a:defRPr sz="4000" b="1" i="0" kern="1200">
                <a:latin typeface="微軟正黑體"/>
                <a:ea typeface="微軟正黑體"/>
                <a:cs typeface="微軟正黑體"/>
              </a:defRPr>
            </a:lvl1pPr>
          </a:lstStyle>
          <a:p>
            <a:r>
              <a:rPr lang="zh-TW" altLang="en-US" dirty="0" smtClean="0"/>
              <a:t>按一下以編輯母片標題樣式</a:t>
            </a:r>
            <a:endParaRPr lang="zh-TW" altLang="en-US" dirty="0"/>
          </a:p>
        </p:txBody>
      </p:sp>
      <p:sp>
        <p:nvSpPr>
          <p:cNvPr id="10" name="內容版面配置區 2"/>
          <p:cNvSpPr>
            <a:spLocks noGrp="1"/>
          </p:cNvSpPr>
          <p:nvPr>
            <p:ph sz="half" idx="1"/>
          </p:nvPr>
        </p:nvSpPr>
        <p:spPr>
          <a:xfrm>
            <a:off x="537882" y="1494022"/>
            <a:ext cx="8157883" cy="4857566"/>
          </a:xfrm>
          <a:prstGeom prst="rect">
            <a:avLst/>
          </a:prstGeom>
        </p:spPr>
        <p:txBody>
          <a:bodyPr/>
          <a:lstStyle>
            <a:lvl1pPr>
              <a:defRPr sz="3600">
                <a:latin typeface="微軟正黑體"/>
                <a:ea typeface="微軟正黑體"/>
                <a:cs typeface="微軟正黑體"/>
              </a:defRPr>
            </a:lvl1pPr>
            <a:lvl2pPr>
              <a:defRPr sz="3600">
                <a:latin typeface="微軟正黑體"/>
                <a:ea typeface="微軟正黑體"/>
                <a:cs typeface="微軟正黑體"/>
              </a:defRPr>
            </a:lvl2pPr>
            <a:lvl3pPr>
              <a:defRPr sz="3200">
                <a:latin typeface="微軟正黑體"/>
                <a:ea typeface="微軟正黑體"/>
                <a:cs typeface="微軟正黑體"/>
              </a:defRPr>
            </a:lvl3pPr>
            <a:lvl4pPr>
              <a:defRPr sz="3200">
                <a:latin typeface="微軟正黑體"/>
                <a:ea typeface="微軟正黑體"/>
                <a:cs typeface="微軟正黑體"/>
              </a:defRPr>
            </a:lvl4pPr>
            <a:lvl5pPr>
              <a:defRPr sz="3200">
                <a:latin typeface="微軟正黑體"/>
                <a:ea typeface="微軟正黑體"/>
                <a:cs typeface="微軟正黑體"/>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投影片編號版面配置區 5"/>
          <p:cNvSpPr>
            <a:spLocks noGrp="1"/>
          </p:cNvSpPr>
          <p:nvPr>
            <p:ph type="sldNum" sz="quarter" idx="10"/>
          </p:nvPr>
        </p:nvSpPr>
        <p:spPr>
          <a:xfrm>
            <a:off x="6902450" y="6351588"/>
            <a:ext cx="2133600" cy="365125"/>
          </a:xfrm>
          <a:prstGeom prst="rect">
            <a:avLst/>
          </a:prstGeom>
        </p:spPr>
        <p:txBody>
          <a:bodyPr/>
          <a:lstStyle>
            <a:lvl1pPr>
              <a:defRPr/>
            </a:lvl1pPr>
          </a:lstStyle>
          <a:p>
            <a:pPr>
              <a:defRPr/>
            </a:pPr>
            <a:fld id="{8800F87F-49FC-4FA3-B780-62FEE4A60DB9}" type="slidenum">
              <a:rPr lang="zh-TW" altLang="en-US"/>
              <a:pPr>
                <a:defRPr/>
              </a:pPr>
              <a:t>‹#›</a:t>
            </a:fld>
            <a:endParaRPr lang="zh-TW" altLang="en-US"/>
          </a:p>
        </p:txBody>
      </p:sp>
    </p:spTree>
    <p:extLst>
      <p:ext uri="{BB962C8B-B14F-4D97-AF65-F5344CB8AC3E}">
        <p14:creationId xmlns:p14="http://schemas.microsoft.com/office/powerpoint/2010/main" val="645210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p>
            <a:fld id="{3A6CD3EA-B5F4-4A3B-AFB8-192118822B9A}" type="datetime1">
              <a:rPr lang="zh-TW" altLang="en-US" smtClean="0"/>
              <a:t>2019/3/14</a:t>
            </a:fld>
            <a:endParaRPr lang="zh-TW" altLang="en-US"/>
          </a:p>
        </p:txBody>
      </p:sp>
      <p:sp>
        <p:nvSpPr>
          <p:cNvPr id="8" name="頁尾版面配置區 7"/>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9" name="投影片編號版面配置區 8"/>
          <p:cNvSpPr>
            <a:spLocks noGrp="1"/>
          </p:cNvSpPr>
          <p:nvPr>
            <p:ph type="sldNum" sz="quarter" idx="12"/>
          </p:nvPr>
        </p:nvSpPr>
        <p:spPr>
          <a:xfrm>
            <a:off x="6553200" y="6356350"/>
            <a:ext cx="2133600" cy="365125"/>
          </a:xfrm>
          <a:prstGeom prst="rect">
            <a:avLst/>
          </a:prstGeom>
        </p:spPr>
        <p:txBody>
          <a:bodyPr/>
          <a:lstStyle/>
          <a:p>
            <a:fld id="{D74C474B-AAF2-4CEB-B723-2385F645685F}" type="slidenum">
              <a:rPr lang="zh-TW" altLang="en-US" smtClean="0"/>
              <a:t>‹#›</a:t>
            </a:fld>
            <a:endParaRPr lang="zh-TW" altLang="en-US"/>
          </a:p>
        </p:txBody>
      </p:sp>
    </p:spTree>
    <p:extLst>
      <p:ext uri="{BB962C8B-B14F-4D97-AF65-F5344CB8AC3E}">
        <p14:creationId xmlns:p14="http://schemas.microsoft.com/office/powerpoint/2010/main" val="269133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64641"/>
            <a:ext cx="9144000" cy="768085"/>
          </a:xfrm>
          <a:prstGeom prst="rect">
            <a:avLst/>
          </a:prstGeom>
        </p:spPr>
        <p:txBody>
          <a:bodyPr anchor="ctr"/>
          <a:lstStyle>
            <a:lvl1pPr marL="0" indent="0" algn="ctr">
              <a:buNone/>
              <a:defRPr sz="3323"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932726"/>
            <a:ext cx="9144000" cy="384043"/>
          </a:xfrm>
          <a:prstGeom prst="rect">
            <a:avLst/>
          </a:prstGeom>
        </p:spPr>
        <p:txBody>
          <a:bodyPr anchor="ctr"/>
          <a:lstStyle>
            <a:lvl1pPr marL="0" indent="0" algn="ctr">
              <a:buNone/>
              <a:defRPr sz="1292"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2720761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11175" y="461599"/>
            <a:ext cx="8121649" cy="697231"/>
          </a:xfrm>
          <a:prstGeom prst="rect">
            <a:avLst/>
          </a:prstGeom>
        </p:spPr>
        <p:txBody>
          <a:bodyPr lIns="0" tIns="0" rIns="0" bIns="0"/>
          <a:lstStyle>
            <a:lvl1pPr>
              <a:defRPr sz="4000" b="0" i="0">
                <a:solidFill>
                  <a:schemeClr val="tx1"/>
                </a:solidFill>
                <a:latin typeface="Arial"/>
                <a:cs typeface="Arial"/>
              </a:defRPr>
            </a:lvl1pPr>
          </a:lstStyle>
          <a:p>
            <a:endParaRPr dirty="0"/>
          </a:p>
        </p:txBody>
      </p:sp>
      <p:pic>
        <p:nvPicPr>
          <p:cNvPr id="10" name="Picture 2" descr="N:\2018活動\2018病主法計畫\05-ACP訓練課程\課程海報\預立醫療照護諮商人員訓練課程海報-6_空白.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 y="6573386"/>
            <a:ext cx="9138462" cy="31057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a:spLocks noGrp="1"/>
          </p:cNvSpPr>
          <p:nvPr>
            <p:ph type="sldNum" sz="quarter" idx="12"/>
          </p:nvPr>
        </p:nvSpPr>
        <p:spPr>
          <a:xfrm>
            <a:off x="7086600" y="6492876"/>
            <a:ext cx="1901891" cy="392509"/>
          </a:xfrm>
          <a:prstGeom prst="rect">
            <a:avLst/>
          </a:prstGeom>
        </p:spPr>
        <p:txBody>
          <a:bodyPr/>
          <a:lstStyle>
            <a:lvl1pPr algn="r">
              <a:defRPr/>
            </a:lvl1pPr>
          </a:lstStyle>
          <a:p>
            <a:pPr marL="0" marR="0" lvl="0" indent="0" algn="r" defTabSz="1277234" rtl="0" eaLnBrk="1" fontAlgn="auto" latinLnBrk="1" hangingPunct="1">
              <a:lnSpc>
                <a:spcPct val="100000"/>
              </a:lnSpc>
              <a:spcBef>
                <a:spcPts val="0"/>
              </a:spcBef>
              <a:spcAft>
                <a:spcPts val="0"/>
              </a:spcAft>
              <a:buClrTx/>
              <a:buSzTx/>
              <a:buFontTx/>
              <a:buNone/>
              <a:tabLst/>
              <a:defRPr/>
            </a:pPr>
            <a:fld id="{B4151165-5B53-4140-A8E9-06A374D3A23F}" type="slidenum">
              <a:rPr kumimoji="1" lang="zh-TW" altLang="en-US" sz="2514" b="0" i="0" u="none" strike="noStrike" kern="1200" cap="none" spc="0" normalizeH="0" baseline="0" noProof="0" smtClean="0">
                <a:ln>
                  <a:noFill/>
                </a:ln>
                <a:solidFill>
                  <a:prstClr val="black"/>
                </a:solidFill>
                <a:effectLst/>
                <a:uLnTx/>
                <a:uFillTx/>
                <a:latin typeface="Arial"/>
                <a:ea typeface="Arial Unicode MS"/>
                <a:cs typeface="+mn-cs"/>
              </a:rPr>
              <a:pPr marL="0" marR="0" lvl="0" indent="0" algn="r" defTabSz="1277234" rtl="0" eaLnBrk="1" fontAlgn="auto" latinLnBrk="1" hangingPunct="1">
                <a:lnSpc>
                  <a:spcPct val="100000"/>
                </a:lnSpc>
                <a:spcBef>
                  <a:spcPts val="0"/>
                </a:spcBef>
                <a:spcAft>
                  <a:spcPts val="0"/>
                </a:spcAft>
                <a:buClrTx/>
                <a:buSzTx/>
                <a:buFontTx/>
                <a:buNone/>
                <a:tabLst/>
                <a:defRPr/>
              </a:pPr>
              <a:t>‹#›</a:t>
            </a:fld>
            <a:endParaRPr kumimoji="1" lang="zh-TW" altLang="en-US" sz="2514" b="0" i="0" u="none" strike="noStrike" kern="1200" cap="none" spc="0" normalizeH="0" baseline="0" noProof="0">
              <a:ln>
                <a:noFill/>
              </a:ln>
              <a:solidFill>
                <a:prstClr val="black"/>
              </a:solidFill>
              <a:effectLst/>
              <a:uLnTx/>
              <a:uFillTx/>
              <a:latin typeface="Arial"/>
              <a:ea typeface="Arial Unicode MS"/>
              <a:cs typeface="+mn-cs"/>
            </a:endParaRPr>
          </a:p>
        </p:txBody>
      </p:sp>
      <p:pic>
        <p:nvPicPr>
          <p:cNvPr id="12"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43077" y="6213310"/>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2684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11175" y="461599"/>
            <a:ext cx="8121649" cy="697231"/>
          </a:xfrm>
          <a:prstGeom prst="rect">
            <a:avLst/>
          </a:prstGeom>
        </p:spPr>
        <p:txBody>
          <a:bodyPr lIns="0" tIns="0" rIns="0" bIns="0"/>
          <a:lstStyle>
            <a:lvl1pPr>
              <a:defRPr sz="4000" b="0" i="0">
                <a:solidFill>
                  <a:schemeClr val="tx1"/>
                </a:solidFill>
                <a:latin typeface="Arial"/>
                <a:cs typeface="Arial"/>
              </a:defRPr>
            </a:lvl1pPr>
          </a:lstStyle>
          <a:p>
            <a:endParaRPr dirty="0"/>
          </a:p>
        </p:txBody>
      </p:sp>
      <p:sp>
        <p:nvSpPr>
          <p:cNvPr id="3" name="Holder 3"/>
          <p:cNvSpPr>
            <a:spLocks noGrp="1"/>
          </p:cNvSpPr>
          <p:nvPr>
            <p:ph type="body" idx="1"/>
          </p:nvPr>
        </p:nvSpPr>
        <p:spPr>
          <a:xfrm>
            <a:off x="511174" y="1616789"/>
            <a:ext cx="8121651" cy="4124325"/>
          </a:xfrm>
          <a:prstGeom prst="rect">
            <a:avLst/>
          </a:prstGeom>
        </p:spPr>
        <p:txBody>
          <a:bodyPr lIns="0" tIns="0" rIns="0" bIns="0"/>
          <a:lstStyle>
            <a:lvl1pPr>
              <a:defRPr sz="3200" b="0" i="0">
                <a:solidFill>
                  <a:schemeClr val="tx1"/>
                </a:solidFill>
                <a:latin typeface="Noto Sans CJK JP Regular"/>
                <a:cs typeface="Noto Sans CJK JP Regular"/>
              </a:defRPr>
            </a:lvl1pPr>
          </a:lstStyle>
          <a:p>
            <a:endParaRPr dirty="0"/>
          </a:p>
        </p:txBody>
      </p:sp>
      <p:pic>
        <p:nvPicPr>
          <p:cNvPr id="10" name="Picture 2" descr="N:\2018活動\2018病主法計畫\05-ACP訓練課程\課程海報\預立醫療照護諮商人員訓練課程海報-6_空白.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 y="6573386"/>
            <a:ext cx="9138462" cy="31057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a:spLocks noGrp="1"/>
          </p:cNvSpPr>
          <p:nvPr>
            <p:ph type="sldNum" sz="quarter" idx="12"/>
          </p:nvPr>
        </p:nvSpPr>
        <p:spPr>
          <a:xfrm>
            <a:off x="7086600" y="6492876"/>
            <a:ext cx="1901891" cy="392509"/>
          </a:xfrm>
          <a:prstGeom prst="rect">
            <a:avLst/>
          </a:prstGeom>
        </p:spPr>
        <p:txBody>
          <a:bodyPr/>
          <a:lstStyle>
            <a:lvl1pPr algn="r">
              <a:defRPr/>
            </a:lvl1pPr>
          </a:lstStyle>
          <a:p>
            <a:pPr latinLnBrk="1"/>
            <a:fld id="{B4151165-5B53-4140-A8E9-06A374D3A23F}" type="slidenum">
              <a:rPr kumimoji="1" lang="zh-TW" altLang="en-US" smtClean="0">
                <a:solidFill>
                  <a:prstClr val="black"/>
                </a:solidFill>
              </a:rPr>
              <a:pPr latinLnBrk="1"/>
              <a:t>‹#›</a:t>
            </a:fld>
            <a:endParaRPr kumimoji="1" lang="zh-TW" altLang="en-US">
              <a:solidFill>
                <a:prstClr val="black"/>
              </a:solidFill>
            </a:endParaRPr>
          </a:p>
        </p:txBody>
      </p:sp>
      <p:pic>
        <p:nvPicPr>
          <p:cNvPr id="12"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43077" y="6213310"/>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3680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41"/>
            <a:ext cx="9144000" cy="768085"/>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144000" cy="384043"/>
          </a:xfrm>
          <a:prstGeom prst="rect">
            <a:avLst/>
          </a:prstGeom>
        </p:spPr>
        <p:txBody>
          <a:bodyPr anchor="ctr"/>
          <a:lstStyle>
            <a:lvl1pPr marL="0" indent="0" algn="ctr">
              <a:buNone/>
              <a:defRPr sz="1292"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6" name="Picture 2" descr="N:\2018活動\2018病主法計畫\05-ACP訓練課程\課程海報\預立醫療照護諮商人員訓練課程海報-6_空白.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 y="6573386"/>
            <a:ext cx="9138462" cy="310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43077" y="6213310"/>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3765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5" name="Picture 2" descr="N:\2018活動\2018病主法計畫\05-ACP訓練課程\課程海報\預立醫療照護諮商人員訓練課程海報-6_空白.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 y="6573386"/>
            <a:ext cx="9138462" cy="3105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7086600" y="6492876"/>
            <a:ext cx="1901891" cy="392509"/>
          </a:xfrm>
          <a:prstGeom prst="rect">
            <a:avLst/>
          </a:prstGeom>
        </p:spPr>
        <p:txBody>
          <a:bodyPr/>
          <a:lstStyle>
            <a:lvl1pPr algn="r">
              <a:defRPr/>
            </a:lvl1pPr>
          </a:lstStyle>
          <a:p>
            <a:pPr latinLnBrk="1"/>
            <a:fld id="{B4151165-5B53-4140-A8E9-06A374D3A23F}" type="slidenum">
              <a:rPr kumimoji="1" lang="zh-TW" altLang="en-US" smtClean="0">
                <a:solidFill>
                  <a:prstClr val="black"/>
                </a:solidFill>
              </a:rPr>
              <a:pPr latinLnBrk="1"/>
              <a:t>‹#›</a:t>
            </a:fld>
            <a:endParaRPr kumimoji="1" lang="zh-TW" altLang="en-US">
              <a:solidFill>
                <a:prstClr val="black"/>
              </a:solidFill>
            </a:endParaRPr>
          </a:p>
        </p:txBody>
      </p:sp>
      <p:pic>
        <p:nvPicPr>
          <p:cNvPr id="6"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43077" y="6213310"/>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9861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ctr">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1846">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2411017"/>
            <a:ext cx="8496944" cy="3994316"/>
          </a:xfrm>
          <a:prstGeom prst="rect">
            <a:avLst/>
          </a:prstGeom>
        </p:spPr>
        <p:txBody>
          <a:bodyPr lIns="396000" anchor="t"/>
          <a:lstStyle>
            <a:lvl1pPr marL="0" indent="0">
              <a:buNone/>
              <a:defRPr sz="1292">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24916594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3525012"/>
            <a:ext cx="5220072" cy="1440160"/>
          </a:xfrm>
          <a:prstGeom prst="rect">
            <a:avLst/>
          </a:prstGeom>
        </p:spPr>
        <p:txBody>
          <a:bodyPr anchor="ctr"/>
          <a:lstStyle>
            <a:lvl1pPr marL="0" indent="0" algn="l">
              <a:lnSpc>
                <a:spcPct val="100000"/>
              </a:lnSpc>
              <a:buNone/>
              <a:defRPr sz="3323" b="1" baseline="0">
                <a:solidFill>
                  <a:schemeClr val="tx1">
                    <a:lumMod val="75000"/>
                    <a:lumOff val="25000"/>
                  </a:schemeClr>
                </a:solidFill>
                <a:latin typeface="+mj-lt"/>
                <a:cs typeface="Arial" pitchFamily="34" charset="0"/>
              </a:defRPr>
            </a:lvl1pPr>
          </a:lstStyle>
          <a:p>
            <a:pPr lvl="0"/>
            <a:r>
              <a:rPr lang="en-US" altLang="ko-KR" sz="3323"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9" y="4965174"/>
            <a:ext cx="5219924" cy="672075"/>
          </a:xfrm>
          <a:prstGeom prst="rect">
            <a:avLst/>
          </a:prstGeom>
        </p:spPr>
        <p:txBody>
          <a:bodyPr anchor="ctr"/>
          <a:lstStyle>
            <a:lvl1pPr marL="0" indent="0" algn="l">
              <a:lnSpc>
                <a:spcPct val="100000"/>
              </a:lnSpc>
              <a:buNone/>
              <a:defRPr sz="1292"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8462939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9"/>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a:xfrm>
            <a:off x="457200" y="6356351"/>
            <a:ext cx="2133600" cy="366183"/>
          </a:xfrm>
          <a:prstGeom prst="rect">
            <a:avLst/>
          </a:prstGeom>
        </p:spPr>
        <p:txBody>
          <a:bodyPr/>
          <a:lstStyle>
            <a:lvl1pPr fontAlgn="auto" latinLnBrk="1">
              <a:spcBef>
                <a:spcPts val="0"/>
              </a:spcBef>
              <a:spcAft>
                <a:spcPts val="0"/>
              </a:spcAft>
              <a:defRPr kumimoji="0">
                <a:latin typeface="+mn-lt"/>
                <a:ea typeface="+mn-ea"/>
                <a:cs typeface="+mn-cs"/>
              </a:defRPr>
            </a:lvl1pPr>
          </a:lstStyle>
          <a:p>
            <a:pPr>
              <a:defRPr/>
            </a:pPr>
            <a:fld id="{B854D450-93AA-4E82-8011-503BA3C5174B}" type="datetimeFigureOut">
              <a:rPr lang="zh-TW" altLang="en-US"/>
              <a:pPr>
                <a:defRPr/>
              </a:pPr>
              <a:t>2019/3/14</a:t>
            </a:fld>
            <a:endParaRPr lang="zh-TW" altLang="en-US"/>
          </a:p>
        </p:txBody>
      </p:sp>
      <p:sp>
        <p:nvSpPr>
          <p:cNvPr id="6" name="頁尾版面配置區 4"/>
          <p:cNvSpPr>
            <a:spLocks noGrp="1"/>
          </p:cNvSpPr>
          <p:nvPr>
            <p:ph type="ftr" sz="quarter" idx="11"/>
          </p:nvPr>
        </p:nvSpPr>
        <p:spPr>
          <a:xfrm>
            <a:off x="3124200" y="6356351"/>
            <a:ext cx="2895600" cy="366183"/>
          </a:xfrm>
          <a:prstGeom prst="rect">
            <a:avLst/>
          </a:prstGeom>
        </p:spPr>
        <p:txBody>
          <a:bodyPr/>
          <a:lstStyle>
            <a:lvl1pPr fontAlgn="auto" latinLnBrk="1">
              <a:spcBef>
                <a:spcPts val="0"/>
              </a:spcBef>
              <a:spcAft>
                <a:spcPts val="0"/>
              </a:spcAft>
              <a:defRPr kumimoji="0">
                <a:latin typeface="+mn-lt"/>
                <a:ea typeface="+mn-ea"/>
                <a:cs typeface="+mn-cs"/>
              </a:defRPr>
            </a:lvl1pPr>
          </a:lstStyle>
          <a:p>
            <a:pPr>
              <a:defRPr/>
            </a:pPr>
            <a:endParaRPr lang="zh-TW" altLang="en-US"/>
          </a:p>
        </p:txBody>
      </p:sp>
      <p:sp>
        <p:nvSpPr>
          <p:cNvPr id="7" name="投影片編號版面配置區 5"/>
          <p:cNvSpPr>
            <a:spLocks noGrp="1"/>
          </p:cNvSpPr>
          <p:nvPr>
            <p:ph type="sldNum" sz="quarter" idx="12"/>
          </p:nvPr>
        </p:nvSpPr>
        <p:spPr>
          <a:xfrm>
            <a:off x="6553200" y="6356351"/>
            <a:ext cx="2133600" cy="366183"/>
          </a:xfrm>
          <a:prstGeom prst="rect">
            <a:avLst/>
          </a:prstGeom>
        </p:spPr>
        <p:txBody>
          <a:bodyPr/>
          <a:lstStyle>
            <a:lvl1pPr fontAlgn="auto" latinLnBrk="1">
              <a:spcBef>
                <a:spcPts val="0"/>
              </a:spcBef>
              <a:spcAft>
                <a:spcPts val="0"/>
              </a:spcAft>
              <a:defRPr kumimoji="0">
                <a:latin typeface="+mn-lt"/>
                <a:ea typeface="+mn-ea"/>
                <a:cs typeface="+mn-cs"/>
              </a:defRPr>
            </a:lvl1pPr>
          </a:lstStyle>
          <a:p>
            <a:pPr>
              <a:defRPr/>
            </a:pPr>
            <a:fld id="{52795290-9577-416F-83E7-0CB3BCF84E34}" type="slidenum">
              <a:rPr lang="zh-TW" altLang="en-US"/>
              <a:pPr>
                <a:defRPr/>
              </a:pPr>
              <a:t>‹#›</a:t>
            </a:fld>
            <a:endParaRPr lang="zh-TW" altLang="en-US"/>
          </a:p>
        </p:txBody>
      </p:sp>
    </p:spTree>
    <p:extLst>
      <p:ext uri="{BB962C8B-B14F-4D97-AF65-F5344CB8AC3E}">
        <p14:creationId xmlns:p14="http://schemas.microsoft.com/office/powerpoint/2010/main" val="325433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986367"/>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723" r:id="rId3"/>
    <p:sldLayoutId id="2147483682" r:id="rId4"/>
    <p:sldLayoutId id="2147483670" r:id="rId5"/>
    <p:sldLayoutId id="2147483679" r:id="rId6"/>
    <p:sldLayoutId id="2147483680" r:id="rId7"/>
    <p:sldLayoutId id="2147483721" r:id="rId8"/>
    <p:sldLayoutId id="2147483724" r:id="rId9"/>
    <p:sldLayoutId id="2147483726" r:id="rId10"/>
    <p:sldLayoutId id="2147483727" r:id="rId11"/>
  </p:sldLayoutIdLst>
  <p:timing>
    <p:tnLst>
      <p:par>
        <p:cTn id="1" dur="indefinite" restart="never" nodeType="tmRoot"/>
      </p:par>
    </p:tnLst>
  </p:timing>
  <p:hf sldNum="0" hdr="0" ftr="0" dt="0"/>
  <p:txStyles>
    <p:titleStyle>
      <a:lvl1pPr algn="ctr" defTabSz="844061" rtl="0" eaLnBrk="1" latinLnBrk="1" hangingPunct="1">
        <a:spcBef>
          <a:spcPct val="0"/>
        </a:spcBef>
        <a:buNone/>
        <a:defRPr sz="4062" kern="1200">
          <a:solidFill>
            <a:schemeClr val="tx1"/>
          </a:solidFill>
          <a:latin typeface="+mj-lt"/>
          <a:ea typeface="+mj-ea"/>
          <a:cs typeface="+mj-cs"/>
        </a:defRPr>
      </a:lvl1pPr>
    </p:titleStyle>
    <p:bodyStyle>
      <a:lvl1pPr marL="316523" indent="-316523" algn="l" defTabSz="844061" rtl="0" eaLnBrk="1" latinLnBrk="1" hangingPunct="1">
        <a:spcBef>
          <a:spcPct val="20000"/>
        </a:spcBef>
        <a:buFont typeface="Arial" pitchFamily="34" charset="0"/>
        <a:buChar char="•"/>
        <a:defRPr sz="2954" kern="1200">
          <a:solidFill>
            <a:schemeClr val="tx1"/>
          </a:solidFill>
          <a:latin typeface="+mn-lt"/>
          <a:ea typeface="+mn-ea"/>
          <a:cs typeface="+mn-cs"/>
        </a:defRPr>
      </a:lvl1pPr>
      <a:lvl2pPr marL="685801" indent="-263770" algn="l" defTabSz="844061" rtl="0" eaLnBrk="1" latinLnBrk="1" hangingPunct="1">
        <a:spcBef>
          <a:spcPct val="20000"/>
        </a:spcBef>
        <a:buFont typeface="Arial" pitchFamily="34" charset="0"/>
        <a:buChar char="–"/>
        <a:defRPr sz="2585" kern="1200">
          <a:solidFill>
            <a:schemeClr val="tx1"/>
          </a:solidFill>
          <a:latin typeface="+mn-lt"/>
          <a:ea typeface="+mn-ea"/>
          <a:cs typeface="+mn-cs"/>
        </a:defRPr>
      </a:lvl2pPr>
      <a:lvl3pPr marL="1055077" indent="-211015" algn="l" defTabSz="844061" rtl="0" eaLnBrk="1" latinLnBrk="1" hangingPunct="1">
        <a:spcBef>
          <a:spcPct val="20000"/>
        </a:spcBef>
        <a:buFont typeface="Arial" pitchFamily="34" charset="0"/>
        <a:buChar char="•"/>
        <a:defRPr sz="2215" kern="1200">
          <a:solidFill>
            <a:schemeClr val="tx1"/>
          </a:solidFill>
          <a:latin typeface="+mn-lt"/>
          <a:ea typeface="+mn-ea"/>
          <a:cs typeface="+mn-cs"/>
        </a:defRPr>
      </a:lvl3pPr>
      <a:lvl4pPr marL="1477108" indent="-211015" algn="l" defTabSz="844061" rtl="0" eaLnBrk="1" latinLnBrk="1" hangingPunct="1">
        <a:spcBef>
          <a:spcPct val="20000"/>
        </a:spcBef>
        <a:buFont typeface="Arial" pitchFamily="34" charset="0"/>
        <a:buChar char="–"/>
        <a:defRPr sz="1846" kern="1200">
          <a:solidFill>
            <a:schemeClr val="tx1"/>
          </a:solidFill>
          <a:latin typeface="+mn-lt"/>
          <a:ea typeface="+mn-ea"/>
          <a:cs typeface="+mn-cs"/>
        </a:defRPr>
      </a:lvl4pPr>
      <a:lvl5pPr marL="1899139" indent="-211015" algn="l" defTabSz="844061" rtl="0" eaLnBrk="1" latinLnBrk="1" hangingPunct="1">
        <a:spcBef>
          <a:spcPct val="20000"/>
        </a:spcBef>
        <a:buFont typeface="Arial" pitchFamily="34" charset="0"/>
        <a:buChar char="»"/>
        <a:defRPr sz="1846" kern="1200">
          <a:solidFill>
            <a:schemeClr val="tx1"/>
          </a:solidFill>
          <a:latin typeface="+mn-lt"/>
          <a:ea typeface="+mn-ea"/>
          <a:cs typeface="+mn-cs"/>
        </a:defRPr>
      </a:lvl5pPr>
      <a:lvl6pPr marL="2321169" indent="-211015" algn="l" defTabSz="844061" rtl="0" eaLnBrk="1" latinLnBrk="1" hangingPunct="1">
        <a:spcBef>
          <a:spcPct val="20000"/>
        </a:spcBef>
        <a:buFont typeface="Arial" pitchFamily="34" charset="0"/>
        <a:buChar char="•"/>
        <a:defRPr sz="1846" kern="1200">
          <a:solidFill>
            <a:schemeClr val="tx1"/>
          </a:solidFill>
          <a:latin typeface="+mn-lt"/>
          <a:ea typeface="+mn-ea"/>
          <a:cs typeface="+mn-cs"/>
        </a:defRPr>
      </a:lvl6pPr>
      <a:lvl7pPr marL="2743200" indent="-211015" algn="l" defTabSz="844061" rtl="0" eaLnBrk="1" latinLnBrk="1" hangingPunct="1">
        <a:spcBef>
          <a:spcPct val="20000"/>
        </a:spcBef>
        <a:buFont typeface="Arial" pitchFamily="34" charset="0"/>
        <a:buChar char="•"/>
        <a:defRPr sz="1846" kern="1200">
          <a:solidFill>
            <a:schemeClr val="tx1"/>
          </a:solidFill>
          <a:latin typeface="+mn-lt"/>
          <a:ea typeface="+mn-ea"/>
          <a:cs typeface="+mn-cs"/>
        </a:defRPr>
      </a:lvl7pPr>
      <a:lvl8pPr marL="3165231" indent="-211015" algn="l" defTabSz="844061" rtl="0" eaLnBrk="1" latinLnBrk="1" hangingPunct="1">
        <a:spcBef>
          <a:spcPct val="20000"/>
        </a:spcBef>
        <a:buFont typeface="Arial" pitchFamily="34" charset="0"/>
        <a:buChar char="•"/>
        <a:defRPr sz="1846" kern="1200">
          <a:solidFill>
            <a:schemeClr val="tx1"/>
          </a:solidFill>
          <a:latin typeface="+mn-lt"/>
          <a:ea typeface="+mn-ea"/>
          <a:cs typeface="+mn-cs"/>
        </a:defRPr>
      </a:lvl8pPr>
      <a:lvl9pPr marL="3587262" indent="-211015" algn="l" defTabSz="844061" rtl="0" eaLnBrk="1" latinLnBrk="1"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ko-KR"/>
      </a:defPPr>
      <a:lvl1pPr marL="0" algn="l" defTabSz="844061" rtl="0" eaLnBrk="1" latinLnBrk="1" hangingPunct="1">
        <a:defRPr sz="1662" kern="1200">
          <a:solidFill>
            <a:schemeClr val="tx1"/>
          </a:solidFill>
          <a:latin typeface="+mn-lt"/>
          <a:ea typeface="+mn-ea"/>
          <a:cs typeface="+mn-cs"/>
        </a:defRPr>
      </a:lvl1pPr>
      <a:lvl2pPr marL="422031" algn="l" defTabSz="844061" rtl="0" eaLnBrk="1" latinLnBrk="1" hangingPunct="1">
        <a:defRPr sz="1662" kern="1200">
          <a:solidFill>
            <a:schemeClr val="tx1"/>
          </a:solidFill>
          <a:latin typeface="+mn-lt"/>
          <a:ea typeface="+mn-ea"/>
          <a:cs typeface="+mn-cs"/>
        </a:defRPr>
      </a:lvl2pPr>
      <a:lvl3pPr marL="844061" algn="l" defTabSz="844061" rtl="0" eaLnBrk="1" latinLnBrk="1" hangingPunct="1">
        <a:defRPr sz="1662" kern="1200">
          <a:solidFill>
            <a:schemeClr val="tx1"/>
          </a:solidFill>
          <a:latin typeface="+mn-lt"/>
          <a:ea typeface="+mn-ea"/>
          <a:cs typeface="+mn-cs"/>
        </a:defRPr>
      </a:lvl3pPr>
      <a:lvl4pPr marL="1266093" algn="l" defTabSz="844061" rtl="0" eaLnBrk="1" latinLnBrk="1" hangingPunct="1">
        <a:defRPr sz="1662" kern="1200">
          <a:solidFill>
            <a:schemeClr val="tx1"/>
          </a:solidFill>
          <a:latin typeface="+mn-lt"/>
          <a:ea typeface="+mn-ea"/>
          <a:cs typeface="+mn-cs"/>
        </a:defRPr>
      </a:lvl4pPr>
      <a:lvl5pPr marL="1688123" algn="l" defTabSz="844061" rtl="0" eaLnBrk="1" latinLnBrk="1" hangingPunct="1">
        <a:defRPr sz="1662" kern="1200">
          <a:solidFill>
            <a:schemeClr val="tx1"/>
          </a:solidFill>
          <a:latin typeface="+mn-lt"/>
          <a:ea typeface="+mn-ea"/>
          <a:cs typeface="+mn-cs"/>
        </a:defRPr>
      </a:lvl5pPr>
      <a:lvl6pPr marL="2110154" algn="l" defTabSz="844061" rtl="0" eaLnBrk="1" latinLnBrk="1" hangingPunct="1">
        <a:defRPr sz="1662" kern="1200">
          <a:solidFill>
            <a:schemeClr val="tx1"/>
          </a:solidFill>
          <a:latin typeface="+mn-lt"/>
          <a:ea typeface="+mn-ea"/>
          <a:cs typeface="+mn-cs"/>
        </a:defRPr>
      </a:lvl6pPr>
      <a:lvl7pPr marL="2532184" algn="l" defTabSz="844061" rtl="0" eaLnBrk="1" latinLnBrk="1" hangingPunct="1">
        <a:defRPr sz="1662" kern="1200">
          <a:solidFill>
            <a:schemeClr val="tx1"/>
          </a:solidFill>
          <a:latin typeface="+mn-lt"/>
          <a:ea typeface="+mn-ea"/>
          <a:cs typeface="+mn-cs"/>
        </a:defRPr>
      </a:lvl7pPr>
      <a:lvl8pPr marL="2954215" algn="l" defTabSz="844061" rtl="0" eaLnBrk="1" latinLnBrk="1" hangingPunct="1">
        <a:defRPr sz="1662" kern="1200">
          <a:solidFill>
            <a:schemeClr val="tx1"/>
          </a:solidFill>
          <a:latin typeface="+mn-lt"/>
          <a:ea typeface="+mn-ea"/>
          <a:cs typeface="+mn-cs"/>
        </a:defRPr>
      </a:lvl8pPr>
      <a:lvl9pPr marL="3376247" algn="l" defTabSz="844061" rtl="0" eaLnBrk="1" latinLnBrk="1"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jpe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2018活動\2018病主法計畫\05-ACP訓練課程\課程海報\預立醫療照護諮商人員訓練課程海報-6_空白.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9735" y="5795272"/>
            <a:ext cx="8473846" cy="79896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a:xfrm>
            <a:off x="3869862" y="4032814"/>
            <a:ext cx="4652825" cy="997034"/>
          </a:xfrm>
        </p:spPr>
        <p:txBody>
          <a:bodyPr/>
          <a:lstStyle/>
          <a:p>
            <a:pPr lvl="0"/>
            <a:r>
              <a:rPr lang="zh-TW" altLang="en-US" sz="3446" dirty="0">
                <a:solidFill>
                  <a:schemeClr val="tx1">
                    <a:lumMod val="85000"/>
                    <a:lumOff val="15000"/>
                  </a:schemeClr>
                </a:solidFill>
                <a:latin typeface="微軟正黑體" panose="020B0604030504040204" pitchFamily="34" charset="-120"/>
                <a:ea typeface="微軟正黑體" panose="020B0604030504040204" pitchFamily="34" charset="-120"/>
              </a:rPr>
              <a:t>病人自主權利法介紹與相關法規　</a:t>
            </a:r>
            <a:endParaRPr lang="en-US" altLang="ko-KR" sz="3446"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6" name="Group 5"/>
          <p:cNvGrpSpPr/>
          <p:nvPr/>
        </p:nvGrpSpPr>
        <p:grpSpPr>
          <a:xfrm>
            <a:off x="3721407" y="3583042"/>
            <a:ext cx="119440" cy="1329378"/>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662">
                <a:solidFill>
                  <a:prstClr val="white"/>
                </a:solidFill>
              </a:endParaRPr>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662">
                <a:solidFill>
                  <a:prstClr val="white"/>
                </a:solidFill>
              </a:endParaRPr>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662">
                <a:solidFill>
                  <a:prstClr val="white"/>
                </a:solidFill>
              </a:endParaRPr>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sz="1662">
                <a:solidFill>
                  <a:prstClr val="white"/>
                </a:solidFill>
              </a:endParaRPr>
            </a:p>
          </p:txBody>
        </p:sp>
      </p:grpSp>
      <p:sp>
        <p:nvSpPr>
          <p:cNvPr id="2" name="文字方塊 1"/>
          <p:cNvSpPr txBox="1"/>
          <p:nvPr/>
        </p:nvSpPr>
        <p:spPr>
          <a:xfrm>
            <a:off x="395536" y="5897254"/>
            <a:ext cx="8473846" cy="1015663"/>
          </a:xfrm>
          <a:prstGeom prst="rect">
            <a:avLst/>
          </a:prstGeom>
          <a:noFill/>
        </p:spPr>
        <p:txBody>
          <a:bodyPr wrap="square" rtlCol="0">
            <a:spAutoFit/>
          </a:bodyPr>
          <a:lstStyle/>
          <a:p>
            <a:pPr latinLnBrk="1"/>
            <a:r>
              <a:rPr lang="zh-TW" altLang="en-US" sz="2000" b="1" dirty="0" smtClean="0">
                <a:solidFill>
                  <a:prstClr val="black">
                    <a:lumMod val="75000"/>
                    <a:lumOff val="25000"/>
                  </a:prstClr>
                </a:solidFill>
                <a:latin typeface="微軟正黑體" panose="020B0604030504040204" pitchFamily="34" charset="-120"/>
                <a:ea typeface="微軟正黑體" panose="020B0604030504040204" pitchFamily="34" charset="-120"/>
              </a:rPr>
              <a:t>講義取自</a:t>
            </a:r>
            <a:r>
              <a:rPr lang="en-US" altLang="zh-TW" sz="2000" b="1" dirty="0">
                <a:solidFill>
                  <a:prstClr val="black">
                    <a:lumMod val="75000"/>
                    <a:lumOff val="25000"/>
                  </a:prstClr>
                </a:solidFill>
                <a:latin typeface="微軟正黑體" panose="020B0604030504040204" pitchFamily="34" charset="-120"/>
                <a:ea typeface="微軟正黑體" panose="020B0604030504040204" pitchFamily="34" charset="-120"/>
              </a:rPr>
              <a:t>107</a:t>
            </a:r>
            <a:r>
              <a:rPr lang="zh-TW" altLang="en-US" sz="2000" b="1" dirty="0">
                <a:solidFill>
                  <a:prstClr val="black">
                    <a:lumMod val="75000"/>
                    <a:lumOff val="25000"/>
                  </a:prstClr>
                </a:solidFill>
                <a:latin typeface="微軟正黑體" panose="020B0604030504040204" pitchFamily="34" charset="-120"/>
                <a:ea typeface="微軟正黑體" panose="020B0604030504040204" pitchFamily="34" charset="-120"/>
              </a:rPr>
              <a:t>年衛生福利</a:t>
            </a:r>
            <a:r>
              <a:rPr lang="zh-TW" altLang="en-US" sz="2000" b="1" dirty="0" smtClean="0">
                <a:solidFill>
                  <a:prstClr val="black">
                    <a:lumMod val="75000"/>
                    <a:lumOff val="25000"/>
                  </a:prstClr>
                </a:solidFill>
                <a:latin typeface="微軟正黑體" panose="020B0604030504040204" pitchFamily="34" charset="-120"/>
                <a:ea typeface="微軟正黑體" panose="020B0604030504040204" pitchFamily="34" charset="-120"/>
              </a:rPr>
              <a:t>部「</a:t>
            </a:r>
            <a:r>
              <a:rPr lang="zh-TW" altLang="en-US" sz="2000" b="1" dirty="0">
                <a:solidFill>
                  <a:prstClr val="black">
                    <a:lumMod val="75000"/>
                    <a:lumOff val="25000"/>
                  </a:prstClr>
                </a:solidFill>
                <a:latin typeface="微軟正黑體" panose="020B0604030504040204" pitchFamily="34" charset="-120"/>
                <a:ea typeface="微軟正黑體" panose="020B0604030504040204" pitchFamily="34" charset="-120"/>
              </a:rPr>
              <a:t>推廣病人自主權利法照護模式試辦</a:t>
            </a:r>
            <a:r>
              <a:rPr lang="zh-TW" altLang="en-US" sz="2000" b="1" dirty="0" smtClean="0">
                <a:solidFill>
                  <a:prstClr val="black">
                    <a:lumMod val="75000"/>
                    <a:lumOff val="25000"/>
                  </a:prstClr>
                </a:solidFill>
                <a:latin typeface="微軟正黑體" panose="020B0604030504040204" pitchFamily="34" charset="-120"/>
                <a:ea typeface="微軟正黑體" panose="020B0604030504040204" pitchFamily="34" charset="-120"/>
              </a:rPr>
              <a:t>計畫」</a:t>
            </a:r>
            <a:r>
              <a:rPr lang="en-US" altLang="zh-TW" sz="2000" b="1" dirty="0" smtClean="0">
                <a:solidFill>
                  <a:prstClr val="black">
                    <a:lumMod val="75000"/>
                    <a:lumOff val="25000"/>
                  </a:prstClr>
                </a:solidFill>
                <a:latin typeface="微軟正黑體" panose="020B0604030504040204" pitchFamily="34" charset="-120"/>
                <a:ea typeface="微軟正黑體" panose="020B0604030504040204" pitchFamily="34" charset="-120"/>
              </a:rPr>
              <a:t>--</a:t>
            </a:r>
          </a:p>
          <a:p>
            <a:pPr latinLnBrk="1"/>
            <a:r>
              <a:rPr lang="zh-TW" altLang="en-US" sz="2000" b="1" dirty="0">
                <a:solidFill>
                  <a:prstClr val="black">
                    <a:lumMod val="75000"/>
                    <a:lumOff val="25000"/>
                  </a:prstClr>
                </a:solidFill>
                <a:latin typeface="微軟正黑體" panose="020B0604030504040204" pitchFamily="34" charset="-120"/>
                <a:ea typeface="微軟正黑體" panose="020B0604030504040204" pitchFamily="34" charset="-120"/>
              </a:rPr>
              <a:t> </a:t>
            </a:r>
            <a:r>
              <a:rPr lang="en-US" altLang="zh-TW" sz="2000" b="1" dirty="0" smtClean="0">
                <a:solidFill>
                  <a:prstClr val="black">
                    <a:lumMod val="75000"/>
                    <a:lumOff val="25000"/>
                  </a:prstClr>
                </a:solidFill>
                <a:latin typeface="微軟正黑體" panose="020B0604030504040204" pitchFamily="34" charset="-120"/>
                <a:ea typeface="微軟正黑體" panose="020B0604030504040204" pitchFamily="34" charset="-120"/>
              </a:rPr>
              <a:t>ACP</a:t>
            </a:r>
            <a:r>
              <a:rPr lang="zh-TW" altLang="en-US" sz="2000" b="1" dirty="0" smtClean="0">
                <a:solidFill>
                  <a:prstClr val="black">
                    <a:lumMod val="75000"/>
                    <a:lumOff val="25000"/>
                  </a:prstClr>
                </a:solidFill>
                <a:latin typeface="微軟正黑體" panose="020B0604030504040204" pitchFamily="34" charset="-120"/>
                <a:ea typeface="微軟正黑體" panose="020B0604030504040204" pitchFamily="34" charset="-120"/>
              </a:rPr>
              <a:t>人員訓練課程                 感謝 林明慧醫師 翁益強醫師 黃曉峰醫師 提供</a:t>
            </a:r>
            <a:endParaRPr lang="zh-TW" altLang="en-US" sz="2000" b="1" dirty="0">
              <a:solidFill>
                <a:prstClr val="black">
                  <a:lumMod val="75000"/>
                  <a:lumOff val="25000"/>
                </a:prstClr>
              </a:solidFill>
              <a:latin typeface="微軟正黑體" panose="020B0604030504040204" pitchFamily="34" charset="-120"/>
              <a:ea typeface="微軟正黑體" panose="020B0604030504040204" pitchFamily="34" charset="-120"/>
            </a:endParaRPr>
          </a:p>
          <a:p>
            <a:pPr latinLnBrk="1"/>
            <a:endParaRPr lang="zh-TW" altLang="en-US" sz="2000" b="1"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pic>
        <p:nvPicPr>
          <p:cNvPr id="16" name="圖片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425" y="2785801"/>
            <a:ext cx="2587554" cy="2343213"/>
          </a:xfrm>
          <a:prstGeom prst="rect">
            <a:avLst/>
          </a:prstGeom>
        </p:spPr>
      </p:pic>
      <p:pic>
        <p:nvPicPr>
          <p:cNvPr id="205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67766" y="1763034"/>
            <a:ext cx="6321444" cy="63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19872" y="2465817"/>
            <a:ext cx="4928105" cy="149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1187624" y="548680"/>
            <a:ext cx="6840760" cy="646331"/>
          </a:xfrm>
          <a:prstGeom prst="rect">
            <a:avLst/>
          </a:prstGeom>
          <a:noFill/>
        </p:spPr>
        <p:txBody>
          <a:bodyPr wrap="square" rtlCol="0">
            <a:spAutoFit/>
          </a:bodyPr>
          <a:lstStyle/>
          <a:p>
            <a:r>
              <a:rPr lang="en-US" altLang="zh-TW"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rPr>
              <a:t>TDS</a:t>
            </a:r>
            <a:r>
              <a:rPr lang="zh-TW"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rPr>
              <a:t>台灣臨床失</a:t>
            </a:r>
            <a:r>
              <a:rPr lang="zh-TW"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rPr>
              <a:t>智</a:t>
            </a:r>
            <a:r>
              <a:rPr lang="zh-TW"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rPr>
              <a:t>症學會 </a:t>
            </a:r>
            <a:r>
              <a:rPr lang="en-US" altLang="zh-TW"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rPr>
              <a:t>20190323</a:t>
            </a:r>
            <a:endParaRPr lang="zh-TW"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endParaRPr>
          </a:p>
        </p:txBody>
      </p:sp>
    </p:spTree>
    <p:extLst>
      <p:ext uri="{BB962C8B-B14F-4D97-AF65-F5344CB8AC3E}">
        <p14:creationId xmlns:p14="http://schemas.microsoft.com/office/powerpoint/2010/main" val="551875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94218"/>
            <a:ext cx="3189288" cy="501438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kumimoji="0" lang="zh-TW" altLang="en-US"/>
          </a:p>
        </p:txBody>
      </p:sp>
      <p:sp>
        <p:nvSpPr>
          <p:cNvPr id="19459" name="矩形 3"/>
          <p:cNvSpPr>
            <a:spLocks noChangeArrowheads="1"/>
          </p:cNvSpPr>
          <p:nvPr/>
        </p:nvSpPr>
        <p:spPr bwMode="auto">
          <a:xfrm>
            <a:off x="762001" y="685800"/>
            <a:ext cx="2722563"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Arial Unicode MS" pitchFamily="34" charset="-120"/>
                <a:cs typeface="Arial Unicode MS" pitchFamily="34" charset="-120"/>
              </a:defRPr>
            </a:lvl1pPr>
            <a:lvl2pPr marL="742950" indent="-285750" eaLnBrk="0" hangingPunct="0">
              <a:defRPr kumimoji="1">
                <a:solidFill>
                  <a:schemeClr val="tx1"/>
                </a:solidFill>
                <a:latin typeface="Arial" pitchFamily="34" charset="0"/>
                <a:ea typeface="Arial Unicode MS" pitchFamily="34" charset="-120"/>
                <a:cs typeface="Arial Unicode MS" pitchFamily="34" charset="-120"/>
              </a:defRPr>
            </a:lvl2pPr>
            <a:lvl3pPr marL="1143000" indent="-228600" eaLnBrk="0" hangingPunct="0">
              <a:defRPr kumimoji="1">
                <a:solidFill>
                  <a:schemeClr val="tx1"/>
                </a:solidFill>
                <a:latin typeface="Arial" pitchFamily="34" charset="0"/>
                <a:ea typeface="Arial Unicode MS" pitchFamily="34" charset="-120"/>
                <a:cs typeface="Arial Unicode MS" pitchFamily="34" charset="-120"/>
              </a:defRPr>
            </a:lvl3pPr>
            <a:lvl4pPr marL="1600200" indent="-228600" eaLnBrk="0" hangingPunct="0">
              <a:defRPr kumimoji="1">
                <a:solidFill>
                  <a:schemeClr val="tx1"/>
                </a:solidFill>
                <a:latin typeface="Arial" pitchFamily="34" charset="0"/>
                <a:ea typeface="Arial Unicode MS" pitchFamily="34" charset="-120"/>
                <a:cs typeface="Arial Unicode MS" pitchFamily="34" charset="-120"/>
              </a:defRPr>
            </a:lvl4pPr>
            <a:lvl5pPr marL="2057400" indent="-228600" eaLnBrk="0" hangingPunct="0">
              <a:defRPr kumimoji="1">
                <a:solidFill>
                  <a:schemeClr val="tx1"/>
                </a:solidFill>
                <a:latin typeface="Arial"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9pPr>
          </a:lstStyle>
          <a:p>
            <a:pPr eaLnBrk="1" latinLnBrk="1" hangingPunct="1"/>
            <a:r>
              <a:rPr lang="zh-TW" altLang="en-US" sz="3200" b="1">
                <a:solidFill>
                  <a:srgbClr val="0070C0"/>
                </a:solidFill>
                <a:latin typeface="微軟正黑體" pitchFamily="34" charset="-120"/>
                <a:ea typeface="微軟正黑體" pitchFamily="34" charset="-120"/>
              </a:rPr>
              <a:t>亞洲第一部</a:t>
            </a:r>
            <a:endParaRPr lang="en-US" altLang="zh-TW" sz="2000" b="1">
              <a:latin typeface="微軟正黑體" pitchFamily="34" charset="-120"/>
              <a:ea typeface="微軟正黑體" pitchFamily="34" charset="-120"/>
            </a:endParaRPr>
          </a:p>
          <a:p>
            <a:pPr eaLnBrk="1" latinLnBrk="1" hangingPunct="1">
              <a:lnSpc>
                <a:spcPct val="150000"/>
              </a:lnSpc>
              <a:spcBef>
                <a:spcPts val="1800"/>
              </a:spcBef>
            </a:pPr>
            <a:r>
              <a:rPr lang="en-US" altLang="zh-TW" sz="2000" b="1">
                <a:latin typeface="微軟正黑體" pitchFamily="34" charset="-120"/>
                <a:ea typeface="微軟正黑體" pitchFamily="34" charset="-120"/>
              </a:rPr>
              <a:t>【</a:t>
            </a:r>
            <a:r>
              <a:rPr lang="zh-TW" altLang="en-US" sz="2000" b="1">
                <a:latin typeface="微軟正黑體" pitchFamily="34" charset="-120"/>
                <a:ea typeface="微軟正黑體" pitchFamily="34" charset="-120"/>
              </a:rPr>
              <a:t>制定日期</a:t>
            </a:r>
            <a:r>
              <a:rPr lang="en-US" altLang="zh-TW" sz="2000" b="1">
                <a:latin typeface="微軟正黑體" pitchFamily="34" charset="-120"/>
                <a:ea typeface="微軟正黑體" pitchFamily="34" charset="-120"/>
              </a:rPr>
              <a:t>】</a:t>
            </a:r>
          </a:p>
          <a:p>
            <a:pPr eaLnBrk="1" latinLnBrk="1" hangingPunct="1">
              <a:lnSpc>
                <a:spcPct val="150000"/>
              </a:lnSpc>
            </a:pPr>
            <a:r>
              <a:rPr lang="zh-TW" altLang="en-US" sz="2000" b="1">
                <a:latin typeface="微軟正黑體" pitchFamily="34" charset="-120"/>
                <a:ea typeface="微軟正黑體" pitchFamily="34" charset="-120"/>
              </a:rPr>
              <a:t>民國</a:t>
            </a:r>
            <a:r>
              <a:rPr lang="en-US" altLang="zh-TW" sz="2000" b="1">
                <a:latin typeface="微軟正黑體" pitchFamily="34" charset="-120"/>
                <a:ea typeface="微軟正黑體" pitchFamily="34" charset="-120"/>
              </a:rPr>
              <a:t>104</a:t>
            </a:r>
            <a:r>
              <a:rPr lang="zh-TW" altLang="en-US" sz="2000" b="1">
                <a:latin typeface="微軟正黑體" pitchFamily="34" charset="-120"/>
                <a:ea typeface="微軟正黑體" pitchFamily="34" charset="-120"/>
              </a:rPr>
              <a:t>年</a:t>
            </a:r>
            <a:r>
              <a:rPr lang="en-US" altLang="zh-TW" sz="2000" b="1">
                <a:latin typeface="微軟正黑體" pitchFamily="34" charset="-120"/>
                <a:ea typeface="微軟正黑體" pitchFamily="34" charset="-120"/>
              </a:rPr>
              <a:t>12</a:t>
            </a:r>
            <a:r>
              <a:rPr lang="zh-TW" altLang="en-US" sz="2000" b="1">
                <a:latin typeface="微軟正黑體" pitchFamily="34" charset="-120"/>
                <a:ea typeface="微軟正黑體" pitchFamily="34" charset="-120"/>
              </a:rPr>
              <a:t>月</a:t>
            </a:r>
            <a:r>
              <a:rPr lang="en-US" altLang="zh-TW" sz="2000" b="1">
                <a:latin typeface="微軟正黑體" pitchFamily="34" charset="-120"/>
                <a:ea typeface="微軟正黑體" pitchFamily="34" charset="-120"/>
              </a:rPr>
              <a:t>18</a:t>
            </a:r>
            <a:r>
              <a:rPr lang="zh-TW" altLang="en-US" sz="2000" b="1">
                <a:latin typeface="微軟正黑體" pitchFamily="34" charset="-120"/>
                <a:ea typeface="微軟正黑體" pitchFamily="34" charset="-120"/>
              </a:rPr>
              <a:t>日 </a:t>
            </a:r>
          </a:p>
          <a:p>
            <a:pPr eaLnBrk="1" latinLnBrk="1" hangingPunct="1">
              <a:lnSpc>
                <a:spcPct val="150000"/>
              </a:lnSpc>
              <a:spcBef>
                <a:spcPts val="600"/>
              </a:spcBef>
            </a:pPr>
            <a:r>
              <a:rPr lang="en-US" altLang="zh-TW" sz="2000" b="1">
                <a:latin typeface="微軟正黑體" pitchFamily="34" charset="-120"/>
                <a:ea typeface="微軟正黑體" pitchFamily="34" charset="-120"/>
              </a:rPr>
              <a:t>【</a:t>
            </a:r>
            <a:r>
              <a:rPr lang="zh-TW" altLang="en-US" sz="2000" b="1">
                <a:latin typeface="微軟正黑體" pitchFamily="34" charset="-120"/>
                <a:ea typeface="微軟正黑體" pitchFamily="34" charset="-120"/>
              </a:rPr>
              <a:t>公布日期</a:t>
            </a:r>
            <a:r>
              <a:rPr lang="en-US" altLang="zh-TW" sz="2000" b="1">
                <a:latin typeface="微軟正黑體" pitchFamily="34" charset="-120"/>
                <a:ea typeface="微軟正黑體" pitchFamily="34" charset="-120"/>
              </a:rPr>
              <a:t>】</a:t>
            </a:r>
          </a:p>
          <a:p>
            <a:pPr eaLnBrk="1" latinLnBrk="1" hangingPunct="1">
              <a:lnSpc>
                <a:spcPct val="150000"/>
              </a:lnSpc>
            </a:pPr>
            <a:r>
              <a:rPr lang="zh-TW" altLang="en-US" sz="2000" b="1">
                <a:latin typeface="微軟正黑體" pitchFamily="34" charset="-120"/>
                <a:ea typeface="微軟正黑體" pitchFamily="34" charset="-120"/>
              </a:rPr>
              <a:t>民國</a:t>
            </a:r>
            <a:r>
              <a:rPr lang="en-US" altLang="zh-TW" sz="2000" b="1">
                <a:latin typeface="微軟正黑體" pitchFamily="34" charset="-120"/>
                <a:ea typeface="微軟正黑體" pitchFamily="34" charset="-120"/>
              </a:rPr>
              <a:t>105</a:t>
            </a:r>
            <a:r>
              <a:rPr lang="zh-TW" altLang="en-US" sz="2000" b="1">
                <a:latin typeface="微軟正黑體" pitchFamily="34" charset="-120"/>
                <a:ea typeface="微軟正黑體" pitchFamily="34" charset="-120"/>
              </a:rPr>
              <a:t>年</a:t>
            </a:r>
            <a:r>
              <a:rPr lang="en-US" altLang="zh-TW" sz="2000" b="1">
                <a:latin typeface="微軟正黑體" pitchFamily="34" charset="-120"/>
                <a:ea typeface="微軟正黑體" pitchFamily="34" charset="-120"/>
              </a:rPr>
              <a:t>1</a:t>
            </a:r>
            <a:r>
              <a:rPr lang="zh-TW" altLang="en-US" sz="2000" b="1">
                <a:latin typeface="微軟正黑體" pitchFamily="34" charset="-120"/>
                <a:ea typeface="微軟正黑體" pitchFamily="34" charset="-120"/>
              </a:rPr>
              <a:t>月</a:t>
            </a:r>
            <a:r>
              <a:rPr lang="en-US" altLang="zh-TW" sz="2000" b="1">
                <a:latin typeface="微軟正黑體" pitchFamily="34" charset="-120"/>
                <a:ea typeface="微軟正黑體" pitchFamily="34" charset="-120"/>
              </a:rPr>
              <a:t>6</a:t>
            </a:r>
            <a:r>
              <a:rPr lang="zh-TW" altLang="en-US" sz="2000" b="1">
                <a:latin typeface="微軟正黑體" pitchFamily="34" charset="-120"/>
                <a:ea typeface="微軟正黑體" pitchFamily="34" charset="-120"/>
              </a:rPr>
              <a:t>日</a:t>
            </a:r>
            <a:endParaRPr lang="en-US" altLang="zh-TW" sz="2000" b="1">
              <a:latin typeface="微軟正黑體" pitchFamily="34" charset="-120"/>
              <a:ea typeface="微軟正黑體" pitchFamily="34" charset="-120"/>
            </a:endParaRPr>
          </a:p>
          <a:p>
            <a:pPr eaLnBrk="1" latinLnBrk="1" hangingPunct="1">
              <a:lnSpc>
                <a:spcPct val="150000"/>
              </a:lnSpc>
              <a:spcBef>
                <a:spcPts val="600"/>
              </a:spcBef>
            </a:pPr>
            <a:r>
              <a:rPr lang="en-US" altLang="zh-TW" sz="2000" b="1">
                <a:latin typeface="微軟正黑體" pitchFamily="34" charset="-120"/>
                <a:ea typeface="微軟正黑體" pitchFamily="34" charset="-120"/>
              </a:rPr>
              <a:t>【</a:t>
            </a:r>
            <a:r>
              <a:rPr lang="zh-TW" altLang="en-US" sz="2000" b="1">
                <a:latin typeface="微軟正黑體" pitchFamily="34" charset="-120"/>
                <a:ea typeface="微軟正黑體" pitchFamily="34" charset="-120"/>
              </a:rPr>
              <a:t>實施日期</a:t>
            </a:r>
            <a:r>
              <a:rPr lang="en-US" altLang="zh-TW" sz="2000" b="1">
                <a:latin typeface="微軟正黑體" pitchFamily="34" charset="-120"/>
                <a:ea typeface="微軟正黑體" pitchFamily="34" charset="-120"/>
              </a:rPr>
              <a:t>】</a:t>
            </a:r>
          </a:p>
          <a:p>
            <a:pPr eaLnBrk="1" latinLnBrk="1" hangingPunct="1">
              <a:lnSpc>
                <a:spcPct val="150000"/>
              </a:lnSpc>
            </a:pPr>
            <a:r>
              <a:rPr lang="zh-TW" altLang="en-US" sz="2000" b="1">
                <a:latin typeface="微軟正黑體" pitchFamily="34" charset="-120"/>
                <a:ea typeface="微軟正黑體" pitchFamily="34" charset="-120"/>
              </a:rPr>
              <a:t>民國</a:t>
            </a:r>
            <a:r>
              <a:rPr lang="en-US" altLang="zh-TW" sz="2000" b="1">
                <a:latin typeface="微軟正黑體" pitchFamily="34" charset="-120"/>
                <a:ea typeface="微軟正黑體" pitchFamily="34" charset="-120"/>
              </a:rPr>
              <a:t>108</a:t>
            </a:r>
            <a:r>
              <a:rPr lang="zh-TW" altLang="en-US" sz="2000" b="1">
                <a:latin typeface="微軟正黑體" pitchFamily="34" charset="-120"/>
                <a:ea typeface="微軟正黑體" pitchFamily="34" charset="-120"/>
              </a:rPr>
              <a:t>年</a:t>
            </a:r>
            <a:r>
              <a:rPr lang="en-US" altLang="zh-TW" sz="2000" b="1">
                <a:latin typeface="微軟正黑體" pitchFamily="34" charset="-120"/>
                <a:ea typeface="微軟正黑體" pitchFamily="34" charset="-120"/>
              </a:rPr>
              <a:t>1</a:t>
            </a:r>
            <a:r>
              <a:rPr lang="zh-TW" altLang="en-US" sz="2000" b="1">
                <a:latin typeface="微軟正黑體" pitchFamily="34" charset="-120"/>
                <a:ea typeface="微軟正黑體" pitchFamily="34" charset="-120"/>
              </a:rPr>
              <a:t>月</a:t>
            </a:r>
            <a:r>
              <a:rPr lang="en-US" altLang="zh-TW" sz="2000" b="1">
                <a:latin typeface="微軟正黑體" pitchFamily="34" charset="-120"/>
                <a:ea typeface="微軟正黑體" pitchFamily="34" charset="-120"/>
              </a:rPr>
              <a:t>6</a:t>
            </a:r>
            <a:r>
              <a:rPr lang="zh-TW" altLang="en-US" sz="2000" b="1">
                <a:latin typeface="微軟正黑體" pitchFamily="34" charset="-120"/>
                <a:ea typeface="微軟正黑體" pitchFamily="34" charset="-120"/>
              </a:rPr>
              <a:t>日</a:t>
            </a:r>
            <a:endParaRPr lang="en-US" altLang="zh-TW" sz="2000" b="1">
              <a:latin typeface="微軟正黑體" pitchFamily="34" charset="-120"/>
              <a:ea typeface="微軟正黑體" pitchFamily="34" charset="-120"/>
            </a:endParaRPr>
          </a:p>
          <a:p>
            <a:pPr eaLnBrk="1" latinLnBrk="1" hangingPunct="1"/>
            <a:endParaRPr lang="en-US" altLang="zh-TW" sz="3600" b="1">
              <a:solidFill>
                <a:srgbClr val="0070C0"/>
              </a:solidFill>
              <a:latin typeface="微軟正黑體" pitchFamily="34" charset="-120"/>
              <a:ea typeface="微軟正黑體" pitchFamily="34" charset="-120"/>
            </a:endParaRPr>
          </a:p>
        </p:txBody>
      </p:sp>
      <p:sp>
        <p:nvSpPr>
          <p:cNvPr id="19460" name="文字方塊 1"/>
          <p:cNvSpPr txBox="1">
            <a:spLocks noChangeArrowheads="1"/>
          </p:cNvSpPr>
          <p:nvPr/>
        </p:nvSpPr>
        <p:spPr bwMode="auto">
          <a:xfrm>
            <a:off x="3810001" y="1949451"/>
            <a:ext cx="508317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Arial Unicode MS" pitchFamily="34" charset="-120"/>
                <a:cs typeface="Arial Unicode MS" pitchFamily="34" charset="-120"/>
              </a:defRPr>
            </a:lvl1pPr>
            <a:lvl2pPr marL="742950" indent="-285750" eaLnBrk="0" hangingPunct="0">
              <a:defRPr kumimoji="1">
                <a:solidFill>
                  <a:schemeClr val="tx1"/>
                </a:solidFill>
                <a:latin typeface="Arial" pitchFamily="34" charset="0"/>
                <a:ea typeface="Arial Unicode MS" pitchFamily="34" charset="-120"/>
                <a:cs typeface="Arial Unicode MS" pitchFamily="34" charset="-120"/>
              </a:defRPr>
            </a:lvl2pPr>
            <a:lvl3pPr marL="1143000" indent="-228600" eaLnBrk="0" hangingPunct="0">
              <a:defRPr kumimoji="1">
                <a:solidFill>
                  <a:schemeClr val="tx1"/>
                </a:solidFill>
                <a:latin typeface="Arial" pitchFamily="34" charset="0"/>
                <a:ea typeface="Arial Unicode MS" pitchFamily="34" charset="-120"/>
                <a:cs typeface="Arial Unicode MS" pitchFamily="34" charset="-120"/>
              </a:defRPr>
            </a:lvl3pPr>
            <a:lvl4pPr marL="1600200" indent="-228600" eaLnBrk="0" hangingPunct="0">
              <a:defRPr kumimoji="1">
                <a:solidFill>
                  <a:schemeClr val="tx1"/>
                </a:solidFill>
                <a:latin typeface="Arial" pitchFamily="34" charset="0"/>
                <a:ea typeface="Arial Unicode MS" pitchFamily="34" charset="-120"/>
                <a:cs typeface="Arial Unicode MS" pitchFamily="34" charset="-120"/>
              </a:defRPr>
            </a:lvl4pPr>
            <a:lvl5pPr marL="2057400" indent="-228600" eaLnBrk="0" hangingPunct="0">
              <a:defRPr kumimoji="1">
                <a:solidFill>
                  <a:schemeClr val="tx1"/>
                </a:solidFill>
                <a:latin typeface="Arial"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9pPr>
          </a:lstStyle>
          <a:p>
            <a:pPr algn="ctr" eaLnBrk="1" latinLnBrk="1" hangingPunct="1">
              <a:spcAft>
                <a:spcPts val="1200"/>
              </a:spcAft>
            </a:pPr>
            <a:r>
              <a:rPr kumimoji="0" lang="zh-TW" altLang="en-US" sz="2800" b="1">
                <a:solidFill>
                  <a:srgbClr val="C00000"/>
                </a:solidFill>
                <a:latin typeface="微軟正黑體" pitchFamily="34" charset="-120"/>
                <a:ea typeface="微軟正黑體" pitchFamily="34" charset="-120"/>
              </a:rPr>
              <a:t>三大立法目的與精神：</a:t>
            </a:r>
            <a:endParaRPr kumimoji="0" lang="en-US" altLang="zh-TW" sz="2800" b="1">
              <a:solidFill>
                <a:srgbClr val="C00000"/>
              </a:solidFill>
              <a:latin typeface="微軟正黑體" pitchFamily="34" charset="-120"/>
              <a:ea typeface="微軟正黑體" pitchFamily="34" charset="-120"/>
            </a:endParaRPr>
          </a:p>
          <a:p>
            <a:pPr algn="ctr" eaLnBrk="1" latinLnBrk="1" hangingPunct="1">
              <a:lnSpc>
                <a:spcPct val="150000"/>
              </a:lnSpc>
            </a:pPr>
            <a:r>
              <a:rPr kumimoji="0" lang="zh-TW" altLang="en-US" sz="2800" b="1">
                <a:solidFill>
                  <a:srgbClr val="C00000"/>
                </a:solidFill>
                <a:latin typeface="微軟正黑體" pitchFamily="34" charset="-120"/>
                <a:ea typeface="微軟正黑體" pitchFamily="34" charset="-120"/>
              </a:rPr>
              <a:t>尊重病人醫療自主、</a:t>
            </a:r>
            <a:endParaRPr kumimoji="0" lang="en-US" altLang="zh-TW" sz="2800" b="1">
              <a:solidFill>
                <a:srgbClr val="C00000"/>
              </a:solidFill>
              <a:latin typeface="微軟正黑體" pitchFamily="34" charset="-120"/>
              <a:ea typeface="微軟正黑體" pitchFamily="34" charset="-120"/>
            </a:endParaRPr>
          </a:p>
          <a:p>
            <a:pPr algn="ctr" eaLnBrk="1" latinLnBrk="1" hangingPunct="1">
              <a:lnSpc>
                <a:spcPct val="150000"/>
              </a:lnSpc>
            </a:pPr>
            <a:r>
              <a:rPr kumimoji="0" lang="zh-TW" altLang="en-US" sz="2800" b="1">
                <a:solidFill>
                  <a:srgbClr val="C00000"/>
                </a:solidFill>
                <a:latin typeface="微軟正黑體" pitchFamily="34" charset="-120"/>
                <a:ea typeface="微軟正黑體" pitchFamily="34" charset="-120"/>
              </a:rPr>
              <a:t>保障善終權益，</a:t>
            </a:r>
            <a:endParaRPr kumimoji="0" lang="en-US" altLang="zh-TW" sz="2800" b="1">
              <a:solidFill>
                <a:srgbClr val="C00000"/>
              </a:solidFill>
              <a:latin typeface="微軟正黑體" pitchFamily="34" charset="-120"/>
              <a:ea typeface="微軟正黑體" pitchFamily="34" charset="-120"/>
            </a:endParaRPr>
          </a:p>
          <a:p>
            <a:pPr algn="ctr" eaLnBrk="1" latinLnBrk="1" hangingPunct="1">
              <a:lnSpc>
                <a:spcPct val="150000"/>
              </a:lnSpc>
            </a:pPr>
            <a:r>
              <a:rPr kumimoji="0" lang="zh-TW" altLang="en-US" sz="2800" b="1">
                <a:solidFill>
                  <a:srgbClr val="C00000"/>
                </a:solidFill>
                <a:latin typeface="微軟正黑體" pitchFamily="34" charset="-120"/>
                <a:ea typeface="微軟正黑體" pitchFamily="34" charset="-120"/>
              </a:rPr>
              <a:t>促進醫病關係和諧</a:t>
            </a:r>
          </a:p>
        </p:txBody>
      </p:sp>
      <p:sp>
        <p:nvSpPr>
          <p:cNvPr id="9" name="矩形 8"/>
          <p:cNvSpPr/>
          <p:nvPr/>
        </p:nvSpPr>
        <p:spPr>
          <a:xfrm>
            <a:off x="3640138" y="1947334"/>
            <a:ext cx="169862" cy="2366433"/>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kumimoji="0" lang="zh-TW" altLang="en-US"/>
          </a:p>
        </p:txBody>
      </p:sp>
      <p:sp>
        <p:nvSpPr>
          <p:cNvPr id="19462" name="矩形 2"/>
          <p:cNvSpPr>
            <a:spLocks noChangeArrowheads="1"/>
          </p:cNvSpPr>
          <p:nvPr/>
        </p:nvSpPr>
        <p:spPr bwMode="auto">
          <a:xfrm>
            <a:off x="3810001" y="685800"/>
            <a:ext cx="50831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Arial Unicode MS" pitchFamily="34" charset="-120"/>
                <a:cs typeface="Arial Unicode MS" pitchFamily="34" charset="-120"/>
              </a:defRPr>
            </a:lvl1pPr>
            <a:lvl2pPr marL="742950" indent="-285750" eaLnBrk="0" hangingPunct="0">
              <a:defRPr kumimoji="1">
                <a:solidFill>
                  <a:schemeClr val="tx1"/>
                </a:solidFill>
                <a:latin typeface="Arial" pitchFamily="34" charset="0"/>
                <a:ea typeface="Arial Unicode MS" pitchFamily="34" charset="-120"/>
                <a:cs typeface="Arial Unicode MS" pitchFamily="34" charset="-120"/>
              </a:defRPr>
            </a:lvl2pPr>
            <a:lvl3pPr marL="1143000" indent="-228600" eaLnBrk="0" hangingPunct="0">
              <a:defRPr kumimoji="1">
                <a:solidFill>
                  <a:schemeClr val="tx1"/>
                </a:solidFill>
                <a:latin typeface="Arial" pitchFamily="34" charset="0"/>
                <a:ea typeface="Arial Unicode MS" pitchFamily="34" charset="-120"/>
                <a:cs typeface="Arial Unicode MS" pitchFamily="34" charset="-120"/>
              </a:defRPr>
            </a:lvl3pPr>
            <a:lvl4pPr marL="1600200" indent="-228600" eaLnBrk="0" hangingPunct="0">
              <a:defRPr kumimoji="1">
                <a:solidFill>
                  <a:schemeClr val="tx1"/>
                </a:solidFill>
                <a:latin typeface="Arial" pitchFamily="34" charset="0"/>
                <a:ea typeface="Arial Unicode MS" pitchFamily="34" charset="-120"/>
                <a:cs typeface="Arial Unicode MS" pitchFamily="34" charset="-120"/>
              </a:defRPr>
            </a:lvl4pPr>
            <a:lvl5pPr marL="2057400" indent="-228600" eaLnBrk="0" hangingPunct="0">
              <a:defRPr kumimoji="1">
                <a:solidFill>
                  <a:schemeClr val="tx1"/>
                </a:solidFill>
                <a:latin typeface="Arial"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9pPr>
          </a:lstStyle>
          <a:p>
            <a:pPr algn="ctr" eaLnBrk="1" latinLnBrk="1" hangingPunct="1"/>
            <a:r>
              <a:rPr lang="zh-TW" altLang="en-US" sz="4400" b="1">
                <a:solidFill>
                  <a:srgbClr val="6E3918"/>
                </a:solidFill>
                <a:latin typeface="微軟正黑體" pitchFamily="34" charset="-120"/>
                <a:ea typeface="微軟正黑體" pitchFamily="34" charset="-120"/>
              </a:rPr>
              <a:t>病人自主權利法</a:t>
            </a:r>
            <a:endParaRPr lang="en-US" altLang="zh-TW" sz="4400" b="1">
              <a:solidFill>
                <a:srgbClr val="6E3918"/>
              </a:solidFill>
              <a:latin typeface="微軟正黑體" pitchFamily="34" charset="-120"/>
              <a:ea typeface="微軟正黑體" pitchFamily="34" charset="-120"/>
            </a:endParaRPr>
          </a:p>
        </p:txBody>
      </p:sp>
      <p:pic>
        <p:nvPicPr>
          <p:cNvPr id="19463" name="Picture 2" descr="N:\2018活動\2018病主法計畫\05-ACP訓練課程\課程海報\預立醫療照護諮商人員訓練課程海報-6_空白.jpg"/>
          <p:cNvPicPr>
            <a:picLocks noChangeAspect="1" noChangeArrowheads="1"/>
          </p:cNvPicPr>
          <p:nvPr/>
        </p:nvPicPr>
        <p:blipFill>
          <a:blip r:embed="rId3">
            <a:extLst>
              <a:ext uri="{28A0092B-C50C-407E-A947-70E740481C1C}">
                <a14:useLocalDpi xmlns:a14="http://schemas.microsoft.com/office/drawing/2010/main" val="0"/>
              </a:ext>
            </a:extLst>
          </a:blip>
          <a:srcRect t="98711"/>
          <a:stretch>
            <a:fillRect/>
          </a:stretch>
        </p:blipFill>
        <p:spPr bwMode="auto">
          <a:xfrm>
            <a:off x="1" y="6639985"/>
            <a:ext cx="9180513" cy="22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963" y="1862667"/>
            <a:ext cx="735012" cy="88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圖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963" y="3158068"/>
            <a:ext cx="735012" cy="87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圖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6" y="4516968"/>
            <a:ext cx="735013" cy="87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7" name="群組 12"/>
          <p:cNvGrpSpPr>
            <a:grpSpLocks/>
          </p:cNvGrpSpPr>
          <p:nvPr/>
        </p:nvGrpSpPr>
        <p:grpSpPr bwMode="auto">
          <a:xfrm>
            <a:off x="74734" y="6348207"/>
            <a:ext cx="1465929" cy="357054"/>
            <a:chOff x="75356" y="4761485"/>
            <a:chExt cx="1464747" cy="266971"/>
          </a:xfrm>
        </p:grpSpPr>
        <p:sp>
          <p:nvSpPr>
            <p:cNvPr id="14" name="文字方塊 13"/>
            <p:cNvSpPr txBox="1">
              <a:spLocks noChangeAspect="1"/>
            </p:cNvSpPr>
            <p:nvPr/>
          </p:nvSpPr>
          <p:spPr>
            <a:xfrm>
              <a:off x="75356" y="4761485"/>
              <a:ext cx="448661" cy="266971"/>
            </a:xfrm>
            <a:prstGeom prst="ellipse">
              <a:avLst/>
            </a:prstGeom>
            <a:solidFill>
              <a:srgbClr val="C00000"/>
            </a:solidFill>
          </p:spPr>
          <p:txBody>
            <a:bodyPr wrap="none" anchor="ctr">
              <a:spAutoFit/>
            </a:bodyPr>
            <a:lstStyle/>
            <a:p>
              <a:pPr algn="ctr" fontAlgn="auto" latinLnBrk="1">
                <a:spcBef>
                  <a:spcPts val="0"/>
                </a:spcBef>
                <a:spcAft>
                  <a:spcPts val="0"/>
                </a:spcAft>
                <a:defRPr/>
              </a:pPr>
              <a:r>
                <a:rPr kumimoji="0" lang="zh-TW" altLang="en-US" sz="1050" dirty="0">
                  <a:solidFill>
                    <a:schemeClr val="bg1"/>
                  </a:solidFill>
                  <a:latin typeface="Gen Jyuu Gothic Monospace Bold" panose="020B0609020203020207" pitchFamily="49" charset="-120"/>
                  <a:ea typeface="Gen Jyuu Gothic Monospace Bold" panose="020B0609020203020207" pitchFamily="49" charset="-120"/>
                  <a:cs typeface="Gen Jyuu Gothic Monospace Bold" panose="020B0609020203020207" pitchFamily="49" charset="-120"/>
                </a:rPr>
                <a:t>Ａ</a:t>
              </a:r>
            </a:p>
          </p:txBody>
        </p:sp>
        <p:sp>
          <p:nvSpPr>
            <p:cNvPr id="19469" name="文字方塊 14"/>
            <p:cNvSpPr txBox="1">
              <a:spLocks noChangeArrowheads="1"/>
            </p:cNvSpPr>
            <p:nvPr/>
          </p:nvSpPr>
          <p:spPr bwMode="auto">
            <a:xfrm>
              <a:off x="423390" y="4774029"/>
              <a:ext cx="1116713" cy="25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Arial Unicode MS" pitchFamily="34" charset="-120"/>
                  <a:cs typeface="Arial Unicode MS" pitchFamily="34" charset="-120"/>
                </a:defRPr>
              </a:lvl1pPr>
              <a:lvl2pPr marL="742950" indent="-285750" eaLnBrk="0" hangingPunct="0">
                <a:defRPr kumimoji="1">
                  <a:solidFill>
                    <a:schemeClr val="tx1"/>
                  </a:solidFill>
                  <a:latin typeface="Arial" pitchFamily="34" charset="0"/>
                  <a:ea typeface="Arial Unicode MS" pitchFamily="34" charset="-120"/>
                  <a:cs typeface="Arial Unicode MS" pitchFamily="34" charset="-120"/>
                </a:defRPr>
              </a:lvl2pPr>
              <a:lvl3pPr marL="1143000" indent="-228600" eaLnBrk="0" hangingPunct="0">
                <a:defRPr kumimoji="1">
                  <a:solidFill>
                    <a:schemeClr val="tx1"/>
                  </a:solidFill>
                  <a:latin typeface="Arial" pitchFamily="34" charset="0"/>
                  <a:ea typeface="Arial Unicode MS" pitchFamily="34" charset="-120"/>
                  <a:cs typeface="Arial Unicode MS" pitchFamily="34" charset="-120"/>
                </a:defRPr>
              </a:lvl3pPr>
              <a:lvl4pPr marL="1600200" indent="-228600" eaLnBrk="0" hangingPunct="0">
                <a:defRPr kumimoji="1">
                  <a:solidFill>
                    <a:schemeClr val="tx1"/>
                  </a:solidFill>
                  <a:latin typeface="Arial" pitchFamily="34" charset="0"/>
                  <a:ea typeface="Arial Unicode MS" pitchFamily="34" charset="-120"/>
                  <a:cs typeface="Arial Unicode MS" pitchFamily="34" charset="-120"/>
                </a:defRPr>
              </a:lvl4pPr>
              <a:lvl5pPr marL="2057400" indent="-228600" eaLnBrk="0" hangingPunct="0">
                <a:defRPr kumimoji="1">
                  <a:solidFill>
                    <a:schemeClr val="tx1"/>
                  </a:solidFill>
                  <a:latin typeface="Arial"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9pPr>
            </a:lstStyle>
            <a:p>
              <a:pPr eaLnBrk="1" latinLnBrk="1" hangingPunct="1"/>
              <a:r>
                <a:rPr kumimoji="0" lang="zh-TW" altLang="en-US" sz="1600">
                  <a:solidFill>
                    <a:srgbClr val="C00000"/>
                  </a:solidFill>
                  <a:latin typeface="Gen Jyuu Gothic Monospace Bold" pitchFamily="49" charset="-120"/>
                  <a:ea typeface="Gen Jyuu Gothic Monospace Bold" pitchFamily="49" charset="-120"/>
                </a:rPr>
                <a:t>法規知能</a:t>
              </a:r>
              <a:r>
                <a:rPr kumimoji="0" lang="en-US" altLang="zh-TW" sz="1600">
                  <a:solidFill>
                    <a:srgbClr val="C00000"/>
                  </a:solidFill>
                  <a:latin typeface="Gen Jyuu Gothic Monospace Bold" pitchFamily="49" charset="-120"/>
                  <a:ea typeface="Gen Jyuu Gothic Monospace Bold" pitchFamily="49" charset="-120"/>
                </a:rPr>
                <a:t>I</a:t>
              </a:r>
              <a:endParaRPr kumimoji="0" lang="zh-TW" altLang="en-US" sz="1600">
                <a:solidFill>
                  <a:srgbClr val="C00000"/>
                </a:solidFill>
                <a:latin typeface="Gen Jyuu Gothic Monospace Bold" pitchFamily="49" charset="-120"/>
                <a:ea typeface="Gen Jyuu Gothic Monospace Bold" pitchFamily="49" charset="-120"/>
              </a:endParaRPr>
            </a:p>
          </p:txBody>
        </p:sp>
      </p:grpSp>
    </p:spTree>
    <p:extLst>
      <p:ext uri="{BB962C8B-B14F-4D97-AF65-F5344CB8AC3E}">
        <p14:creationId xmlns:p14="http://schemas.microsoft.com/office/powerpoint/2010/main" val="1286260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p:cNvSpPr txBox="1">
            <a:spLocks/>
          </p:cNvSpPr>
          <p:nvPr/>
        </p:nvSpPr>
        <p:spPr>
          <a:xfrm>
            <a:off x="323528" y="3281277"/>
            <a:ext cx="8579296" cy="6567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標楷體" panose="03000509000000000000" pitchFamily="65"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標楷體" panose="03000509000000000000" pitchFamily="65"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標楷體" panose="03000509000000000000" pitchFamily="65"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標楷體" panose="03000509000000000000" pitchFamily="65"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標楷體" panose="03000509000000000000" pitchFamily="65"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TW" altLang="en-US" sz="3600" b="1" dirty="0" smtClean="0">
                <a:solidFill>
                  <a:srgbClr val="C00000"/>
                </a:solidFill>
              </a:rPr>
              <a:t>涉及生死</a:t>
            </a:r>
            <a:r>
              <a:rPr lang="zh-TW" altLang="en-US" sz="3600" b="1" dirty="0" smtClean="0"/>
              <a:t>的醫療選擇決定權</a:t>
            </a:r>
            <a:endParaRPr lang="zh-TW" altLang="en-US" b="1" dirty="0"/>
          </a:p>
        </p:txBody>
      </p:sp>
      <p:sp>
        <p:nvSpPr>
          <p:cNvPr id="16" name="標題 15"/>
          <p:cNvSpPr>
            <a:spLocks noGrp="1"/>
          </p:cNvSpPr>
          <p:nvPr>
            <p:ph type="title" idx="4294967295"/>
          </p:nvPr>
        </p:nvSpPr>
        <p:spPr>
          <a:xfrm>
            <a:off x="130541" y="236737"/>
            <a:ext cx="8121650" cy="696912"/>
          </a:xfrm>
          <a:prstGeom prst="rect">
            <a:avLst/>
          </a:prstGeom>
        </p:spPr>
        <p:txBody>
          <a:bodyPr/>
          <a:lstStyle/>
          <a:p>
            <a:pPr rtl="0" eaLnBrk="1" latinLnBrk="0" hangingPunct="1"/>
            <a:r>
              <a:rPr lang="zh-TW" altLang="zh-TW" sz="3600" b="1" kern="1200" dirty="0" smtClean="0">
                <a:solidFill>
                  <a:srgbClr val="000000"/>
                </a:solidFill>
                <a:effectLst/>
                <a:latin typeface="Calibri"/>
                <a:ea typeface="標楷體"/>
                <a:cs typeface="+mn-cs"/>
              </a:rPr>
              <a:t>不涉及生死的醫療選擇決定權</a:t>
            </a:r>
            <a:endParaRPr lang="zh-TW" altLang="zh-TW" sz="3600" b="1" dirty="0" smtClean="0">
              <a:effectLst/>
            </a:endParaRPr>
          </a:p>
          <a:p>
            <a:endParaRPr lang="zh-TW" altLang="en-US" dirty="0"/>
          </a:p>
        </p:txBody>
      </p:sp>
      <p:sp>
        <p:nvSpPr>
          <p:cNvPr id="3" name="內容版面配置區 2"/>
          <p:cNvSpPr>
            <a:spLocks noGrp="1"/>
          </p:cNvSpPr>
          <p:nvPr>
            <p:ph idx="4294967295"/>
          </p:nvPr>
        </p:nvSpPr>
        <p:spPr>
          <a:xfrm>
            <a:off x="565150" y="2209918"/>
            <a:ext cx="8578850" cy="1223962"/>
          </a:xfrm>
          <a:prstGeom prst="rect">
            <a:avLst/>
          </a:prstGeom>
        </p:spPr>
        <p:txBody>
          <a:bodyPr/>
          <a:lstStyle/>
          <a:p>
            <a:pPr marL="0" indent="0" algn="r">
              <a:spcBef>
                <a:spcPts val="0"/>
              </a:spcBef>
              <a:buNone/>
            </a:pPr>
            <a:r>
              <a:rPr lang="zh-TW" altLang="en-US" sz="4000" b="1" dirty="0" smtClean="0"/>
              <a:t>              </a:t>
            </a:r>
            <a:r>
              <a:rPr lang="zh-TW" altLang="en-US" b="1" dirty="0" smtClean="0"/>
              <a:t>     </a:t>
            </a:r>
            <a:r>
              <a:rPr lang="zh-TW" altLang="en-US" sz="2800" b="1" dirty="0">
                <a:latin typeface="標楷體" panose="03000509000000000000" pitchFamily="65" charset="-120"/>
                <a:ea typeface="標楷體" panose="03000509000000000000" pitchFamily="65" charset="-120"/>
              </a:rPr>
              <a:t>接受一般治療   </a:t>
            </a:r>
            <a:r>
              <a:rPr lang="zh-TW" altLang="en-US" sz="2800" b="1" dirty="0" smtClean="0">
                <a:latin typeface="標楷體" panose="03000509000000000000" pitchFamily="65" charset="-120"/>
                <a:ea typeface="標楷體" panose="03000509000000000000" pitchFamily="65" charset="-120"/>
              </a:rPr>
              <a:t>考慮</a:t>
            </a:r>
            <a:r>
              <a:rPr lang="zh-TW" altLang="en-US" sz="2800" b="1" dirty="0">
                <a:latin typeface="標楷體" panose="03000509000000000000" pitchFamily="65" charset="-120"/>
                <a:ea typeface="標楷體" panose="03000509000000000000" pitchFamily="65" charset="-120"/>
              </a:rPr>
              <a:t>副作用</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拒絕</a:t>
            </a:r>
            <a:endParaRPr lang="en-US" altLang="zh-TW" sz="2800" b="1" dirty="0">
              <a:latin typeface="標楷體" panose="03000509000000000000" pitchFamily="65" charset="-120"/>
              <a:ea typeface="標楷體" panose="03000509000000000000" pitchFamily="65" charset="-120"/>
            </a:endParaRPr>
          </a:p>
          <a:p>
            <a:pPr marL="0" indent="0" algn="r">
              <a:spcBef>
                <a:spcPts val="0"/>
              </a:spcBef>
              <a:buNone/>
            </a:pPr>
            <a:r>
              <a:rPr lang="zh-TW" altLang="en-US" sz="2800" b="1" dirty="0">
                <a:latin typeface="標楷體" panose="03000509000000000000" pitchFamily="65" charset="-120"/>
                <a:ea typeface="標楷體" panose="03000509000000000000" pitchFamily="65" charset="-120"/>
              </a:rPr>
              <a:t>醫療</a:t>
            </a:r>
            <a:endParaRPr lang="en-US" altLang="zh-TW" sz="2800" b="1" dirty="0">
              <a:latin typeface="標楷體" panose="03000509000000000000" pitchFamily="65" charset="-120"/>
              <a:ea typeface="標楷體" panose="03000509000000000000" pitchFamily="65" charset="-120"/>
            </a:endParaRPr>
          </a:p>
        </p:txBody>
      </p:sp>
      <p:sp>
        <p:nvSpPr>
          <p:cNvPr id="4" name="圓角矩形 3"/>
          <p:cNvSpPr/>
          <p:nvPr/>
        </p:nvSpPr>
        <p:spPr>
          <a:xfrm>
            <a:off x="539552" y="928679"/>
            <a:ext cx="2304256" cy="1368152"/>
          </a:xfrm>
          <a:prstGeom prst="round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3419872" y="928679"/>
            <a:ext cx="2304256" cy="1368152"/>
          </a:xfrm>
          <a:prstGeom prst="round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6156176" y="913724"/>
            <a:ext cx="2304256" cy="1368152"/>
          </a:xfrm>
          <a:prstGeom prst="round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467544" y="1075597"/>
            <a:ext cx="2448272" cy="1077218"/>
          </a:xfrm>
          <a:prstGeom prst="rect">
            <a:avLst/>
          </a:prstGeom>
          <a:noFill/>
        </p:spPr>
        <p:txBody>
          <a:bodyPr wrap="square" rtlCol="0">
            <a:spAutoFit/>
          </a:bodyPr>
          <a:lstStyle/>
          <a:p>
            <a:pPr algn="ctr"/>
            <a:r>
              <a:rPr lang="zh-TW" altLang="en-US" sz="3200" dirty="0" smtClean="0">
                <a:ea typeface="標楷體" panose="03000509000000000000" pitchFamily="65" charset="-120"/>
              </a:rPr>
              <a:t>一般選擇與決定權</a:t>
            </a:r>
            <a:endParaRPr lang="zh-TW" altLang="en-US" sz="2400" b="1" dirty="0">
              <a:ea typeface="標楷體" panose="03000509000000000000" pitchFamily="65" charset="-120"/>
            </a:endParaRPr>
          </a:p>
        </p:txBody>
      </p:sp>
      <p:sp>
        <p:nvSpPr>
          <p:cNvPr id="8" name="文字方塊 7"/>
          <p:cNvSpPr txBox="1"/>
          <p:nvPr/>
        </p:nvSpPr>
        <p:spPr>
          <a:xfrm>
            <a:off x="6101647" y="1272211"/>
            <a:ext cx="2448272" cy="584775"/>
          </a:xfrm>
          <a:prstGeom prst="rect">
            <a:avLst/>
          </a:prstGeom>
          <a:noFill/>
        </p:spPr>
        <p:txBody>
          <a:bodyPr wrap="square" rtlCol="0">
            <a:spAutoFit/>
          </a:bodyPr>
          <a:lstStyle/>
          <a:p>
            <a:pPr algn="ctr"/>
            <a:r>
              <a:rPr lang="zh-TW" altLang="en-US" sz="3200" dirty="0" smtClean="0">
                <a:ea typeface="標楷體" panose="03000509000000000000" pitchFamily="65" charset="-120"/>
              </a:rPr>
              <a:t>一般拒絕權</a:t>
            </a:r>
            <a:endParaRPr lang="zh-TW" altLang="en-US" sz="2400" b="1" dirty="0">
              <a:ea typeface="標楷體" panose="03000509000000000000" pitchFamily="65" charset="-120"/>
            </a:endParaRPr>
          </a:p>
        </p:txBody>
      </p:sp>
      <p:sp>
        <p:nvSpPr>
          <p:cNvPr id="9" name="文字方塊 8"/>
          <p:cNvSpPr txBox="1"/>
          <p:nvPr/>
        </p:nvSpPr>
        <p:spPr>
          <a:xfrm>
            <a:off x="3347864" y="1306902"/>
            <a:ext cx="2448272" cy="584775"/>
          </a:xfrm>
          <a:prstGeom prst="rect">
            <a:avLst/>
          </a:prstGeom>
          <a:noFill/>
        </p:spPr>
        <p:txBody>
          <a:bodyPr wrap="square" rtlCol="0">
            <a:spAutoFit/>
          </a:bodyPr>
          <a:lstStyle/>
          <a:p>
            <a:pPr algn="ctr"/>
            <a:r>
              <a:rPr lang="zh-TW" altLang="en-US" sz="3200" dirty="0" smtClean="0">
                <a:ea typeface="標楷體" panose="03000509000000000000" pitchFamily="65" charset="-120"/>
              </a:rPr>
              <a:t>一般請求權</a:t>
            </a:r>
            <a:endParaRPr lang="zh-TW" altLang="en-US" sz="2400" b="1" dirty="0">
              <a:ea typeface="標楷體" panose="03000509000000000000" pitchFamily="65" charset="-120"/>
            </a:endParaRPr>
          </a:p>
        </p:txBody>
      </p:sp>
      <p:sp>
        <p:nvSpPr>
          <p:cNvPr id="2" name="向右箭號 1"/>
          <p:cNvSpPr/>
          <p:nvPr/>
        </p:nvSpPr>
        <p:spPr>
          <a:xfrm>
            <a:off x="2904930" y="1432735"/>
            <a:ext cx="493170" cy="458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1" name="群組 20"/>
          <p:cNvGrpSpPr/>
          <p:nvPr/>
        </p:nvGrpSpPr>
        <p:grpSpPr>
          <a:xfrm>
            <a:off x="467544" y="3938060"/>
            <a:ext cx="8083116" cy="1383107"/>
            <a:chOff x="467544" y="4149080"/>
            <a:chExt cx="8083116" cy="1383107"/>
          </a:xfrm>
        </p:grpSpPr>
        <p:sp>
          <p:nvSpPr>
            <p:cNvPr id="10" name="圓角矩形 9"/>
            <p:cNvSpPr/>
            <p:nvPr/>
          </p:nvSpPr>
          <p:spPr>
            <a:xfrm>
              <a:off x="539552" y="4164035"/>
              <a:ext cx="2304256" cy="1368152"/>
            </a:xfrm>
            <a:prstGeom prst="roundRect">
              <a:avLst/>
            </a:prstGeom>
            <a:solidFill>
              <a:srgbClr val="FBDBB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3419872" y="4164035"/>
              <a:ext cx="2304256" cy="1368152"/>
            </a:xfrm>
            <a:prstGeom prst="roundRect">
              <a:avLst/>
            </a:prstGeom>
            <a:solidFill>
              <a:srgbClr val="FBDBB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6156176" y="4149080"/>
              <a:ext cx="2304256" cy="1368152"/>
            </a:xfrm>
            <a:prstGeom prst="roundRect">
              <a:avLst/>
            </a:prstGeom>
            <a:solidFill>
              <a:srgbClr val="FBDBB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467544" y="4310953"/>
              <a:ext cx="2448272" cy="1077218"/>
            </a:xfrm>
            <a:prstGeom prst="rect">
              <a:avLst/>
            </a:prstGeom>
            <a:noFill/>
          </p:spPr>
          <p:txBody>
            <a:bodyPr wrap="square" rtlCol="0">
              <a:spAutoFit/>
            </a:bodyPr>
            <a:lstStyle/>
            <a:p>
              <a:pPr algn="ctr"/>
              <a:r>
                <a:rPr lang="zh-TW" altLang="en-US" sz="3200" b="1" smtClean="0">
                  <a:solidFill>
                    <a:srgbClr val="C00000"/>
                  </a:solidFill>
                  <a:ea typeface="標楷體" panose="03000509000000000000" pitchFamily="65" charset="-120"/>
                </a:rPr>
                <a:t>特殊</a:t>
              </a:r>
              <a:r>
                <a:rPr lang="zh-TW" altLang="en-US" sz="3200" smtClean="0">
                  <a:ea typeface="標楷體" panose="03000509000000000000" pitchFamily="65" charset="-120"/>
                </a:rPr>
                <a:t>選擇</a:t>
              </a:r>
              <a:r>
                <a:rPr lang="zh-TW" altLang="en-US" sz="3200">
                  <a:ea typeface="標楷體" panose="03000509000000000000" pitchFamily="65" charset="-120"/>
                </a:rPr>
                <a:t>與決定權</a:t>
              </a:r>
              <a:endParaRPr lang="zh-TW" altLang="en-US" sz="2400" b="1">
                <a:ea typeface="標楷體" panose="03000509000000000000" pitchFamily="65" charset="-120"/>
              </a:endParaRPr>
            </a:p>
          </p:txBody>
        </p:sp>
        <p:sp>
          <p:nvSpPr>
            <p:cNvPr id="14" name="文字方塊 13"/>
            <p:cNvSpPr txBox="1"/>
            <p:nvPr/>
          </p:nvSpPr>
          <p:spPr>
            <a:xfrm>
              <a:off x="6102388" y="4524075"/>
              <a:ext cx="2448272" cy="584775"/>
            </a:xfrm>
            <a:prstGeom prst="rect">
              <a:avLst/>
            </a:prstGeom>
            <a:noFill/>
          </p:spPr>
          <p:txBody>
            <a:bodyPr wrap="square" rtlCol="0">
              <a:spAutoFit/>
            </a:bodyPr>
            <a:lstStyle/>
            <a:p>
              <a:pPr algn="ctr"/>
              <a:r>
                <a:rPr lang="zh-TW" altLang="en-US" sz="3200" b="1" smtClean="0">
                  <a:solidFill>
                    <a:srgbClr val="C00000"/>
                  </a:solidFill>
                  <a:ea typeface="標楷體" panose="03000509000000000000" pitchFamily="65" charset="-120"/>
                </a:rPr>
                <a:t>特殊</a:t>
              </a:r>
              <a:r>
                <a:rPr lang="zh-TW" altLang="en-US" sz="3200" b="1" smtClean="0">
                  <a:solidFill>
                    <a:srgbClr val="7030A0"/>
                  </a:solidFill>
                  <a:ea typeface="標楷體" panose="03000509000000000000" pitchFamily="65" charset="-120"/>
                </a:rPr>
                <a:t>拒絕權</a:t>
              </a:r>
              <a:endParaRPr lang="zh-TW" altLang="en-US" sz="2400" b="1">
                <a:solidFill>
                  <a:srgbClr val="7030A0"/>
                </a:solidFill>
                <a:ea typeface="標楷體" panose="03000509000000000000" pitchFamily="65" charset="-120"/>
              </a:endParaRPr>
            </a:p>
          </p:txBody>
        </p:sp>
        <p:sp>
          <p:nvSpPr>
            <p:cNvPr id="15" name="文字方塊 14"/>
            <p:cNvSpPr txBox="1"/>
            <p:nvPr/>
          </p:nvSpPr>
          <p:spPr>
            <a:xfrm>
              <a:off x="3348605" y="4558766"/>
              <a:ext cx="2448272" cy="584775"/>
            </a:xfrm>
            <a:prstGeom prst="rect">
              <a:avLst/>
            </a:prstGeom>
            <a:noFill/>
          </p:spPr>
          <p:txBody>
            <a:bodyPr wrap="square" rtlCol="0">
              <a:spAutoFit/>
            </a:bodyPr>
            <a:lstStyle/>
            <a:p>
              <a:pPr algn="ctr"/>
              <a:r>
                <a:rPr lang="zh-TW" altLang="en-US" sz="3200" b="1" dirty="0" smtClean="0">
                  <a:solidFill>
                    <a:srgbClr val="C00000"/>
                  </a:solidFill>
                  <a:ea typeface="標楷體" panose="03000509000000000000" pitchFamily="65" charset="-120"/>
                </a:rPr>
                <a:t>特殊</a:t>
              </a:r>
              <a:r>
                <a:rPr lang="zh-TW" altLang="en-US" sz="3200" dirty="0" smtClean="0">
                  <a:ea typeface="標楷體" panose="03000509000000000000" pitchFamily="65" charset="-120"/>
                </a:rPr>
                <a:t>請求權</a:t>
              </a:r>
              <a:endParaRPr lang="zh-TW" altLang="en-US" sz="3200" dirty="0">
                <a:ea typeface="標楷體" panose="03000509000000000000" pitchFamily="65" charset="-120"/>
              </a:endParaRPr>
            </a:p>
          </p:txBody>
        </p:sp>
        <p:sp>
          <p:nvSpPr>
            <p:cNvPr id="18" name="向右箭號 17"/>
            <p:cNvSpPr/>
            <p:nvPr/>
          </p:nvSpPr>
          <p:spPr>
            <a:xfrm>
              <a:off x="2904930" y="4713205"/>
              <a:ext cx="493170" cy="458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內容版面配置區 2"/>
          <p:cNvSpPr txBox="1">
            <a:spLocks/>
          </p:cNvSpPr>
          <p:nvPr/>
        </p:nvSpPr>
        <p:spPr>
          <a:xfrm>
            <a:off x="3203848" y="5378220"/>
            <a:ext cx="5288700" cy="9404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標楷體" panose="03000509000000000000" pitchFamily="65"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標楷體" panose="03000509000000000000" pitchFamily="65"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標楷體" panose="03000509000000000000" pitchFamily="65"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標楷體" panose="03000509000000000000" pitchFamily="65"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標楷體" panose="03000509000000000000" pitchFamily="65"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TW" altLang="en-US" sz="2800" b="1" dirty="0" smtClean="0">
                <a:latin typeface="標楷體" panose="03000509000000000000" pitchFamily="65" charset="-120"/>
              </a:rPr>
              <a:t>為求死而請      </a:t>
            </a:r>
            <a:r>
              <a:rPr lang="zh-TW" altLang="en-US" sz="2800" b="1" dirty="0" smtClean="0">
                <a:solidFill>
                  <a:srgbClr val="7030A0"/>
                </a:solidFill>
                <a:latin typeface="標楷體" panose="03000509000000000000" pitchFamily="65" charset="-120"/>
              </a:rPr>
              <a:t>會死也要</a:t>
            </a:r>
            <a:endParaRPr lang="en-US" altLang="zh-TW" sz="2800" b="1" dirty="0">
              <a:solidFill>
                <a:srgbClr val="7030A0"/>
              </a:solidFill>
              <a:latin typeface="標楷體" panose="03000509000000000000" pitchFamily="65" charset="-120"/>
            </a:endParaRPr>
          </a:p>
          <a:p>
            <a:pPr marL="0" indent="0" algn="ctr">
              <a:buNone/>
            </a:pPr>
            <a:r>
              <a:rPr lang="zh-TW" altLang="en-US" sz="2800" b="1" dirty="0" smtClean="0">
                <a:latin typeface="標楷體" panose="03000509000000000000" pitchFamily="65" charset="-120"/>
              </a:rPr>
              <a:t>求</a:t>
            </a:r>
            <a:r>
              <a:rPr lang="zh-TW" altLang="en-US" sz="2800" b="1" dirty="0">
                <a:latin typeface="標楷體" panose="03000509000000000000" pitchFamily="65" charset="-120"/>
              </a:rPr>
              <a:t>醫療</a:t>
            </a:r>
            <a:r>
              <a:rPr lang="zh-TW" altLang="en-US" sz="2800" b="1" dirty="0" smtClean="0">
                <a:latin typeface="標楷體" panose="03000509000000000000" pitchFamily="65" charset="-120"/>
              </a:rPr>
              <a:t>協助      </a:t>
            </a:r>
            <a:r>
              <a:rPr lang="zh-TW" altLang="en-US" sz="2800" b="1" dirty="0" smtClean="0">
                <a:solidFill>
                  <a:srgbClr val="7030A0"/>
                </a:solidFill>
                <a:latin typeface="標楷體" panose="03000509000000000000" pitchFamily="65" charset="-120"/>
              </a:rPr>
              <a:t>拒絕醫療</a:t>
            </a:r>
            <a:endParaRPr lang="en-US" altLang="zh-TW" sz="2800" b="1" dirty="0" smtClean="0">
              <a:solidFill>
                <a:srgbClr val="7030A0"/>
              </a:solidFill>
              <a:latin typeface="標楷體" panose="03000509000000000000" pitchFamily="65" charset="-120"/>
            </a:endParaRPr>
          </a:p>
          <a:p>
            <a:pPr marL="0" indent="0" algn="ctr">
              <a:buNone/>
            </a:pPr>
            <a:r>
              <a:rPr lang="zh-TW" altLang="en-US" sz="2800" b="1" dirty="0" smtClean="0">
                <a:solidFill>
                  <a:srgbClr val="7030A0"/>
                </a:solidFill>
                <a:latin typeface="標楷體" panose="03000509000000000000" pitchFamily="65" charset="-120"/>
              </a:rPr>
              <a:t>    </a:t>
            </a:r>
            <a:endParaRPr lang="zh-TW" altLang="en-US" sz="2800" b="1" dirty="0">
              <a:solidFill>
                <a:srgbClr val="7030A0"/>
              </a:solidFill>
              <a:latin typeface="標楷體" panose="03000509000000000000" pitchFamily="65" charset="-120"/>
            </a:endParaRPr>
          </a:p>
        </p:txBody>
      </p:sp>
      <p:sp>
        <p:nvSpPr>
          <p:cNvPr id="20" name="矩形 19"/>
          <p:cNvSpPr/>
          <p:nvPr/>
        </p:nvSpPr>
        <p:spPr>
          <a:xfrm>
            <a:off x="71500" y="5362155"/>
            <a:ext cx="3240360" cy="769441"/>
          </a:xfrm>
          <a:prstGeom prst="rect">
            <a:avLst/>
          </a:prstGeom>
        </p:spPr>
        <p:txBody>
          <a:bodyPr wrap="square">
            <a:spAutoFit/>
          </a:bodyPr>
          <a:lstStyle/>
          <a:p>
            <a:pPr algn="ctr"/>
            <a:r>
              <a:rPr lang="zh-TW" altLang="en-US" sz="2400" dirty="0">
                <a:ea typeface="標楷體" panose="03000509000000000000" pitchFamily="65" charset="-120"/>
              </a:rPr>
              <a:t>「特殊醫療照顧」</a:t>
            </a:r>
            <a:r>
              <a:rPr lang="zh-TW" altLang="en-US" sz="2000" dirty="0">
                <a:ea typeface="標楷體" panose="03000509000000000000" pitchFamily="65" charset="-120"/>
              </a:rPr>
              <a:t>（</a:t>
            </a:r>
            <a:r>
              <a:rPr lang="en-US" altLang="zh-TW" sz="2000" dirty="0">
                <a:ea typeface="標楷體" panose="03000509000000000000" pitchFamily="65" charset="-120"/>
              </a:rPr>
              <a:t>extraordinary treatment</a:t>
            </a:r>
            <a:r>
              <a:rPr lang="zh-TW" altLang="en-US" sz="2000" dirty="0">
                <a:ea typeface="標楷體" panose="03000509000000000000" pitchFamily="65" charset="-120"/>
              </a:rPr>
              <a:t>）</a:t>
            </a:r>
          </a:p>
        </p:txBody>
      </p:sp>
      <p:pic>
        <p:nvPicPr>
          <p:cNvPr id="22" name="Picture 2" descr="N:\2018活動\2018病主法計畫\05-ACP訓練課程\課程海報\預立醫療照護諮商人員訓練課程海報-6_空白.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18" y="6546461"/>
            <a:ext cx="9138462" cy="3105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6598" y="6186385"/>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762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395536" y="1167976"/>
            <a:ext cx="2880320" cy="4823115"/>
          </a:xfrm>
          <a:prstGeom prst="rect">
            <a:avLst/>
          </a:prstGeom>
          <a:solidFill>
            <a:srgbClr val="FFE7FF"/>
          </a:solidFill>
          <a:ln w="38100">
            <a:solidFill>
              <a:srgbClr val="C00000"/>
            </a:solidFill>
            <a:prstDash val="sysDash"/>
          </a:ln>
        </p:spPr>
        <p:txBody>
          <a:bodyPr wrap="square" rtlCol="0">
            <a:spAutoFit/>
          </a:bodyPr>
          <a:lstStyle/>
          <a:p>
            <a:pPr algn="ctr"/>
            <a:endParaRPr lang="en-US" altLang="zh-TW" dirty="0" smtClean="0"/>
          </a:p>
          <a:p>
            <a:pPr algn="ctr"/>
            <a:endParaRPr lang="en-US" altLang="zh-TW" dirty="0"/>
          </a:p>
          <a:p>
            <a:pPr algn="ctr"/>
            <a:endParaRPr lang="en-US" altLang="zh-TW" dirty="0" smtClean="0"/>
          </a:p>
          <a:p>
            <a:pPr algn="ctr"/>
            <a:endParaRPr lang="en-US" altLang="zh-TW" dirty="0"/>
          </a:p>
          <a:p>
            <a:pPr algn="ctr"/>
            <a:endParaRPr lang="en-US" altLang="zh-TW" dirty="0" smtClean="0"/>
          </a:p>
          <a:p>
            <a:pPr algn="ctr"/>
            <a:endParaRPr lang="en-US" altLang="zh-TW" dirty="0"/>
          </a:p>
          <a:p>
            <a:pPr algn="ctr"/>
            <a:endParaRPr lang="en-US" altLang="zh-TW" dirty="0" smtClean="0"/>
          </a:p>
          <a:p>
            <a:pPr algn="ctr"/>
            <a:endParaRPr lang="en-US" altLang="zh-TW" dirty="0"/>
          </a:p>
          <a:p>
            <a:pPr algn="ctr"/>
            <a:endParaRPr lang="en-US" altLang="zh-TW" dirty="0" smtClean="0"/>
          </a:p>
          <a:p>
            <a:pPr algn="ctr"/>
            <a:endParaRPr lang="en-US" altLang="zh-TW" dirty="0"/>
          </a:p>
          <a:p>
            <a:pPr algn="ctr"/>
            <a:r>
              <a:rPr lang="zh-TW" altLang="en-US" sz="2800" dirty="0" smtClean="0">
                <a:latin typeface="標楷體" panose="03000509000000000000" pitchFamily="65" charset="-120"/>
                <a:ea typeface="標楷體" panose="03000509000000000000" pitchFamily="65" charset="-120"/>
              </a:rPr>
              <a:t>病人自主權利法規範</a:t>
            </a:r>
            <a:r>
              <a:rPr lang="zh-TW" altLang="en-US" sz="2800" dirty="0">
                <a:latin typeface="標楷體" panose="03000509000000000000" pitchFamily="65" charset="-120"/>
                <a:ea typeface="標楷體" panose="03000509000000000000" pitchFamily="65" charset="-120"/>
              </a:rPr>
              <a:t>範圍</a:t>
            </a:r>
          </a:p>
        </p:txBody>
      </p:sp>
      <p:sp>
        <p:nvSpPr>
          <p:cNvPr id="3" name="內容版面配置區 2"/>
          <p:cNvSpPr>
            <a:spLocks noGrp="1"/>
          </p:cNvSpPr>
          <p:nvPr>
            <p:ph idx="4294967295"/>
          </p:nvPr>
        </p:nvSpPr>
        <p:spPr>
          <a:xfrm>
            <a:off x="590872" y="3971949"/>
            <a:ext cx="8229600" cy="2265363"/>
          </a:xfrm>
          <a:prstGeom prst="rect">
            <a:avLst/>
          </a:prstGeom>
        </p:spPr>
        <p:txBody>
          <a:bodyPr/>
          <a:lstStyle/>
          <a:p>
            <a:r>
              <a:rPr lang="zh-TW" altLang="en-US" dirty="0" smtClean="0">
                <a:latin typeface="標楷體" panose="03000509000000000000" pitchFamily="65" charset="-120"/>
                <a:ea typeface="標楷體" panose="03000509000000000000" pitchFamily="65" charset="-120"/>
              </a:rPr>
              <a:t>爭議小                         爭議大</a:t>
            </a:r>
            <a:endParaRPr lang="zh-TW" altLang="en-US" dirty="0">
              <a:latin typeface="標楷體" panose="03000509000000000000" pitchFamily="65" charset="-120"/>
              <a:ea typeface="標楷體" panose="03000509000000000000" pitchFamily="65" charset="-120"/>
            </a:endParaRPr>
          </a:p>
        </p:txBody>
      </p:sp>
      <p:sp>
        <p:nvSpPr>
          <p:cNvPr id="4" name="圓角矩形 3"/>
          <p:cNvSpPr/>
          <p:nvPr/>
        </p:nvSpPr>
        <p:spPr>
          <a:xfrm>
            <a:off x="683568" y="2060848"/>
            <a:ext cx="2304256" cy="1368152"/>
          </a:xfrm>
          <a:prstGeom prst="roundRect">
            <a:avLst/>
          </a:prstGeom>
          <a:solidFill>
            <a:srgbClr val="FBDBB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3419872" y="2060848"/>
            <a:ext cx="2304256" cy="1368152"/>
          </a:xfrm>
          <a:prstGeom prst="roundRect">
            <a:avLst/>
          </a:prstGeom>
          <a:solidFill>
            <a:srgbClr val="FBDBB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6156176" y="2045893"/>
            <a:ext cx="2304256" cy="1368152"/>
          </a:xfrm>
          <a:prstGeom prst="roundRect">
            <a:avLst/>
          </a:prstGeom>
          <a:solidFill>
            <a:srgbClr val="FBDBB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539552" y="2132856"/>
            <a:ext cx="2448272" cy="1323439"/>
          </a:xfrm>
          <a:prstGeom prst="rect">
            <a:avLst/>
          </a:prstGeom>
          <a:noFill/>
        </p:spPr>
        <p:txBody>
          <a:bodyPr wrap="square" rtlCol="0">
            <a:spAutoFit/>
          </a:bodyPr>
          <a:lstStyle/>
          <a:p>
            <a:pPr algn="ctr"/>
            <a:r>
              <a:rPr lang="zh-TW" altLang="en-US" sz="3200" b="1">
                <a:solidFill>
                  <a:srgbClr val="C00000"/>
                </a:solidFill>
                <a:ea typeface="標楷體" panose="03000509000000000000" pitchFamily="65" charset="-120"/>
              </a:rPr>
              <a:t>特殊</a:t>
            </a:r>
            <a:r>
              <a:rPr lang="zh-TW" altLang="en-US" sz="3200">
                <a:ea typeface="標楷體" panose="03000509000000000000" pitchFamily="65" charset="-120"/>
              </a:rPr>
              <a:t>拒絕</a:t>
            </a:r>
            <a:r>
              <a:rPr lang="zh-TW" altLang="en-US" sz="3200" smtClean="0">
                <a:ea typeface="標楷體" panose="03000509000000000000" pitchFamily="65" charset="-120"/>
              </a:rPr>
              <a:t>權</a:t>
            </a:r>
            <a:r>
              <a:rPr lang="en-US" altLang="zh-TW" sz="2400" b="1" smtClean="0">
                <a:ea typeface="標楷體" panose="03000509000000000000" pitchFamily="65" charset="-120"/>
              </a:rPr>
              <a:t>Right to refuse treatment</a:t>
            </a:r>
            <a:endParaRPr lang="zh-TW" altLang="en-US" sz="2400" b="1">
              <a:ea typeface="標楷體" panose="03000509000000000000" pitchFamily="65" charset="-120"/>
            </a:endParaRPr>
          </a:p>
        </p:txBody>
      </p:sp>
      <p:sp>
        <p:nvSpPr>
          <p:cNvPr id="8" name="文字方塊 7"/>
          <p:cNvSpPr txBox="1"/>
          <p:nvPr/>
        </p:nvSpPr>
        <p:spPr>
          <a:xfrm>
            <a:off x="6101647" y="2060848"/>
            <a:ext cx="2448272" cy="1323439"/>
          </a:xfrm>
          <a:prstGeom prst="rect">
            <a:avLst/>
          </a:prstGeom>
          <a:noFill/>
        </p:spPr>
        <p:txBody>
          <a:bodyPr wrap="square" rtlCol="0">
            <a:spAutoFit/>
          </a:bodyPr>
          <a:lstStyle/>
          <a:p>
            <a:pPr algn="ctr"/>
            <a:r>
              <a:rPr lang="zh-TW" altLang="en-US" sz="3200">
                <a:ea typeface="標楷體" panose="03000509000000000000" pitchFamily="65" charset="-120"/>
              </a:rPr>
              <a:t>自願安樂死</a:t>
            </a:r>
            <a:endParaRPr lang="en-US" altLang="zh-TW" sz="3200">
              <a:ea typeface="標楷體" panose="03000509000000000000" pitchFamily="65" charset="-120"/>
            </a:endParaRPr>
          </a:p>
          <a:p>
            <a:pPr algn="ctr"/>
            <a:r>
              <a:rPr lang="en-US" altLang="zh-TW" sz="2400" b="1" smtClean="0">
                <a:ea typeface="標楷體" panose="03000509000000000000" pitchFamily="65" charset="-120"/>
              </a:rPr>
              <a:t>Voluntary Euthanasia</a:t>
            </a:r>
            <a:endParaRPr lang="zh-TW" altLang="en-US" sz="2400" b="1">
              <a:ea typeface="標楷體" panose="03000509000000000000" pitchFamily="65" charset="-120"/>
            </a:endParaRPr>
          </a:p>
        </p:txBody>
      </p:sp>
      <p:sp>
        <p:nvSpPr>
          <p:cNvPr id="9" name="文字方塊 8"/>
          <p:cNvSpPr txBox="1"/>
          <p:nvPr/>
        </p:nvSpPr>
        <p:spPr>
          <a:xfrm>
            <a:off x="3347864" y="2095539"/>
            <a:ext cx="2448272" cy="1323439"/>
          </a:xfrm>
          <a:prstGeom prst="rect">
            <a:avLst/>
          </a:prstGeom>
          <a:noFill/>
        </p:spPr>
        <p:txBody>
          <a:bodyPr wrap="square" rtlCol="0">
            <a:spAutoFit/>
          </a:bodyPr>
          <a:lstStyle/>
          <a:p>
            <a:pPr algn="ctr"/>
            <a:r>
              <a:rPr lang="zh-TW" altLang="en-US" sz="3200" dirty="0" smtClean="0">
                <a:ea typeface="標楷體" panose="03000509000000000000" pitchFamily="65" charset="-120"/>
              </a:rPr>
              <a:t>協助自殺</a:t>
            </a:r>
            <a:endParaRPr lang="en-US" altLang="zh-TW" sz="3200" dirty="0" smtClean="0">
              <a:ea typeface="標楷體" panose="03000509000000000000" pitchFamily="65" charset="-120"/>
            </a:endParaRPr>
          </a:p>
          <a:p>
            <a:pPr algn="ctr"/>
            <a:r>
              <a:rPr lang="en-US" altLang="zh-TW" sz="2400" b="1" dirty="0" smtClean="0">
                <a:ea typeface="標楷體" panose="03000509000000000000" pitchFamily="65" charset="-120"/>
              </a:rPr>
              <a:t>Assisted </a:t>
            </a:r>
          </a:p>
          <a:p>
            <a:pPr algn="ctr"/>
            <a:r>
              <a:rPr lang="en-US" altLang="zh-TW" sz="2400" b="1" dirty="0" smtClean="0">
                <a:ea typeface="標楷體" panose="03000509000000000000" pitchFamily="65" charset="-120"/>
              </a:rPr>
              <a:t>Suicide</a:t>
            </a:r>
            <a:endParaRPr lang="zh-TW" altLang="en-US" sz="2400" b="1" dirty="0">
              <a:ea typeface="標楷體" panose="03000509000000000000" pitchFamily="65" charset="-120"/>
            </a:endParaRPr>
          </a:p>
        </p:txBody>
      </p:sp>
      <p:grpSp>
        <p:nvGrpSpPr>
          <p:cNvPr id="13" name="群組 12"/>
          <p:cNvGrpSpPr/>
          <p:nvPr/>
        </p:nvGrpSpPr>
        <p:grpSpPr>
          <a:xfrm>
            <a:off x="2411760" y="3808050"/>
            <a:ext cx="4176518" cy="792000"/>
            <a:chOff x="2411760" y="3808050"/>
            <a:chExt cx="4176518" cy="792000"/>
          </a:xfrm>
        </p:grpSpPr>
        <p:sp>
          <p:nvSpPr>
            <p:cNvPr id="10" name="矩形 9"/>
            <p:cNvSpPr/>
            <p:nvPr/>
          </p:nvSpPr>
          <p:spPr>
            <a:xfrm>
              <a:off x="2411760" y="4102916"/>
              <a:ext cx="3456000" cy="198000"/>
            </a:xfrm>
            <a:prstGeom prst="rect">
              <a:avLst/>
            </a:prstGeom>
            <a:gradFill>
              <a:gsLst>
                <a:gs pos="0">
                  <a:srgbClr val="FF3399"/>
                </a:gs>
                <a:gs pos="25000">
                  <a:srgbClr val="FF6633"/>
                </a:gs>
                <a:gs pos="50000">
                  <a:srgbClr val="FFFF00"/>
                </a:gs>
                <a:gs pos="75000">
                  <a:srgbClr val="01A78F"/>
                </a:gs>
                <a:gs pos="100000">
                  <a:srgbClr val="3366FF"/>
                </a:gs>
              </a:gsLst>
              <a:lin ang="10800000" scaled="0"/>
            </a:gradFill>
            <a:ln>
              <a:gradFill>
                <a:gsLst>
                  <a:gs pos="0">
                    <a:srgbClr val="FF3399"/>
                  </a:gs>
                  <a:gs pos="25000">
                    <a:srgbClr val="FF6633"/>
                  </a:gs>
                  <a:gs pos="50000">
                    <a:srgbClr val="FFFF00"/>
                  </a:gs>
                  <a:gs pos="75000">
                    <a:srgbClr val="01A78F"/>
                  </a:gs>
                  <a:gs pos="100000">
                    <a:srgbClr val="3366FF"/>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5857984" y="3808050"/>
              <a:ext cx="730294" cy="792000"/>
            </a:xfrm>
            <a:prstGeom prst="rightArrow">
              <a:avLst>
                <a:gd name="adj1" fmla="val 26354"/>
                <a:gd name="adj2" fmla="val 50000"/>
              </a:avLst>
            </a:prstGeom>
            <a:solidFill>
              <a:srgbClr val="FF0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4" name="Picture 2" descr="N:\2018活動\2018病主法計畫\05-ACP訓練課程\課程海報\預立醫療照護諮商人員訓練課程海報-6_空白.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6533903"/>
            <a:ext cx="9138462" cy="3105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1489" y="6164825"/>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56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Rectangle 19"/>
          <p:cNvSpPr>
            <a:spLocks noChangeArrowheads="1"/>
          </p:cNvSpPr>
          <p:nvPr/>
        </p:nvSpPr>
        <p:spPr bwMode="auto">
          <a:xfrm>
            <a:off x="982678" y="1164630"/>
            <a:ext cx="4852231" cy="596589"/>
          </a:xfrm>
          <a:prstGeom prst="rect">
            <a:avLst/>
          </a:prstGeom>
          <a:noFill/>
          <a:ln w="9525">
            <a:noFill/>
            <a:miter lim="800000"/>
            <a:headEnd/>
            <a:tailEnd/>
          </a:ln>
          <a:effectLst/>
        </p:spPr>
        <p:txBody>
          <a:bodyPr vert="horz" wrap="square" lIns="84406" tIns="42203" rIns="84406" bIns="42203" numCol="1" anchor="ctr" anchorCtr="0" compatLnSpc="1">
            <a:prstTxWarp prst="textNoShape">
              <a:avLst/>
            </a:prstTxWarp>
            <a:spAutoFit/>
          </a:bodyPr>
          <a:lstStyle/>
          <a:p>
            <a:pPr fontAlgn="base">
              <a:spcBef>
                <a:spcPct val="0"/>
              </a:spcBef>
              <a:spcAft>
                <a:spcPct val="0"/>
              </a:spcAft>
            </a:pPr>
            <a:r>
              <a:rPr kumimoji="1" lang="zh-TW" altLang="en-US" sz="3323" dirty="0">
                <a:solidFill>
                  <a:prstClr val="black">
                    <a:lumMod val="95000"/>
                    <a:lumOff val="5000"/>
                  </a:prstClr>
                </a:solidFill>
                <a:latin typeface="微軟正黑體" panose="020B0604030504040204" pitchFamily="34" charset="-120"/>
                <a:ea typeface="微軟正黑體" panose="020B0604030504040204" pitchFamily="34" charset="-120"/>
                <a:cs typeface="Times New Roman" pitchFamily="18" charset="0"/>
              </a:rPr>
              <a:t>病人自主權的樣態與分類</a:t>
            </a:r>
            <a:endParaRPr kumimoji="1" lang="en-US" altLang="zh-TW" sz="3323" dirty="0">
              <a:solidFill>
                <a:prstClr val="black">
                  <a:lumMod val="95000"/>
                  <a:lumOff val="5000"/>
                </a:prstClr>
              </a:solidFill>
              <a:latin typeface="微軟正黑體" panose="020B0604030504040204" pitchFamily="34" charset="-120"/>
              <a:ea typeface="微軟正黑體" panose="020B0604030504040204" pitchFamily="34" charset="-120"/>
              <a:cs typeface="Times New Roman" pitchFamily="18" charset="0"/>
            </a:endParaRPr>
          </a:p>
        </p:txBody>
      </p:sp>
      <p:sp>
        <p:nvSpPr>
          <p:cNvPr id="2060" name="圓角矩形 18"/>
          <p:cNvSpPr>
            <a:spLocks noChangeArrowheads="1"/>
          </p:cNvSpPr>
          <p:nvPr/>
        </p:nvSpPr>
        <p:spPr bwMode="auto">
          <a:xfrm>
            <a:off x="5236665" y="4426057"/>
            <a:ext cx="1827658" cy="498450"/>
          </a:xfrm>
          <a:prstGeom prst="roundRect">
            <a:avLst>
              <a:gd name="adj" fmla="val 16667"/>
            </a:avLst>
          </a:prstGeom>
          <a:solidFill>
            <a:schemeClr val="accent4">
              <a:lumMod val="60000"/>
              <a:lumOff val="40000"/>
            </a:schemeClr>
          </a:solidFill>
          <a:ln w="12700">
            <a:solidFill>
              <a:srgbClr val="FF0000"/>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zh-TW" altLang="en-US" sz="2400" b="1" dirty="0">
                <a:solidFill>
                  <a:srgbClr val="800000"/>
                </a:solidFill>
                <a:effectLst>
                  <a:glow rad="101600">
                    <a:srgbClr val="FFFF00">
                      <a:alpha val="75000"/>
                    </a:srgbClr>
                  </a:glow>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rPr>
              <a:t>特殊拒絕權</a:t>
            </a:r>
          </a:p>
        </p:txBody>
      </p:sp>
      <p:sp>
        <p:nvSpPr>
          <p:cNvPr id="27" name="直線接點 27"/>
          <p:cNvSpPr>
            <a:spLocks noChangeShapeType="1"/>
          </p:cNvSpPr>
          <p:nvPr/>
        </p:nvSpPr>
        <p:spPr bwMode="auto">
          <a:xfrm>
            <a:off x="4505470" y="3894242"/>
            <a:ext cx="731190" cy="797682"/>
          </a:xfrm>
          <a:prstGeom prst="line">
            <a:avLst/>
          </a:prstGeom>
          <a:noFill/>
          <a:ln w="19050" cmpd="sng">
            <a:solidFill>
              <a:srgbClr val="FF0000"/>
            </a:solidFill>
            <a:miter lim="800000"/>
            <a:headEnd/>
            <a:tailEnd/>
          </a:ln>
        </p:spPr>
        <p:txBody>
          <a:bodyPr vert="horz" wrap="square" lIns="0" tIns="0" rIns="0" bIns="0" numCol="1" anchor="t" anchorCtr="0" compatLnSpc="1">
            <a:prstTxWarp prst="textNoShape">
              <a:avLst/>
            </a:prstTxWarp>
          </a:bodyPr>
          <a:lstStyle/>
          <a:p>
            <a:pPr algn="ctr" latinLnBrk="1"/>
            <a:endParaRPr lang="zh-TW" altLang="en-US" sz="1400">
              <a:solidFill>
                <a:prstClr val="black"/>
              </a:solidFill>
            </a:endParaRPr>
          </a:p>
        </p:txBody>
      </p:sp>
      <p:grpSp>
        <p:nvGrpSpPr>
          <p:cNvPr id="2056" name="群組 2055"/>
          <p:cNvGrpSpPr/>
          <p:nvPr/>
        </p:nvGrpSpPr>
        <p:grpSpPr>
          <a:xfrm>
            <a:off x="692854" y="2054236"/>
            <a:ext cx="5673808" cy="2305359"/>
            <a:chOff x="369586" y="1082420"/>
            <a:chExt cx="6146625" cy="2497472"/>
          </a:xfrm>
        </p:grpSpPr>
        <p:sp>
          <p:nvSpPr>
            <p:cNvPr id="21" name="直線接點 21"/>
            <p:cNvSpPr>
              <a:spLocks noChangeShapeType="1"/>
            </p:cNvSpPr>
            <p:nvPr/>
          </p:nvSpPr>
          <p:spPr bwMode="auto">
            <a:xfrm flipV="1">
              <a:off x="827584" y="1419622"/>
              <a:ext cx="432048" cy="576064"/>
            </a:xfrm>
            <a:prstGeom prst="line">
              <a:avLst/>
            </a:prstGeom>
            <a:noFill/>
            <a:ln w="6350">
              <a:solidFill>
                <a:srgbClr val="5B9BD5"/>
              </a:solidFill>
              <a:miter lim="800000"/>
              <a:headEnd/>
              <a:tailEnd/>
            </a:ln>
          </p:spPr>
          <p:txBody>
            <a:bodyPr vert="horz" wrap="square" lIns="0" tIns="0" rIns="0" bIns="0" numCol="1" anchor="t" anchorCtr="0" compatLnSpc="1">
              <a:prstTxWarp prst="textNoShape">
                <a:avLst/>
              </a:prstTxWarp>
            </a:bodyPr>
            <a:lstStyle/>
            <a:p>
              <a:pPr algn="ctr" latinLnBrk="1"/>
              <a:endParaRPr lang="zh-TW" altLang="en-US" sz="1400">
                <a:solidFill>
                  <a:prstClr val="black"/>
                </a:solidFill>
                <a:effectLst>
                  <a:outerShdw blurRad="50800" dist="38100" dir="2700000" algn="tl" rotWithShape="0">
                    <a:srgbClr val="000000">
                      <a:alpha val="43000"/>
                    </a:srgbClr>
                  </a:outerShdw>
                </a:effectLst>
              </a:endParaRPr>
            </a:p>
          </p:txBody>
        </p:sp>
        <p:sp>
          <p:nvSpPr>
            <p:cNvPr id="23" name="直線接點 23"/>
            <p:cNvSpPr>
              <a:spLocks noChangeShapeType="1"/>
            </p:cNvSpPr>
            <p:nvPr/>
          </p:nvSpPr>
          <p:spPr bwMode="auto">
            <a:xfrm>
              <a:off x="863758" y="1991368"/>
              <a:ext cx="395874" cy="724398"/>
            </a:xfrm>
            <a:prstGeom prst="line">
              <a:avLst/>
            </a:prstGeom>
            <a:noFill/>
            <a:ln w="6350">
              <a:solidFill>
                <a:srgbClr val="5B9BD5"/>
              </a:solidFill>
              <a:miter lim="800000"/>
              <a:headEnd/>
              <a:tailEnd/>
            </a:ln>
          </p:spPr>
          <p:txBody>
            <a:bodyPr vert="horz" wrap="square" lIns="0" tIns="0" rIns="0" bIns="0" numCol="1" anchor="t" anchorCtr="0" compatLnSpc="1">
              <a:prstTxWarp prst="textNoShape">
                <a:avLst/>
              </a:prstTxWarp>
            </a:bodyPr>
            <a:lstStyle/>
            <a:p>
              <a:pPr algn="ctr" latinLnBrk="1"/>
              <a:endParaRPr lang="zh-TW" altLang="en-US" sz="1400">
                <a:solidFill>
                  <a:prstClr val="black"/>
                </a:solidFill>
                <a:effectLst>
                  <a:outerShdw blurRad="50800" dist="38100" dir="2700000" algn="tl" rotWithShape="0">
                    <a:srgbClr val="000000">
                      <a:alpha val="43000"/>
                    </a:srgbClr>
                  </a:outerShdw>
                </a:effectLst>
              </a:endParaRPr>
            </a:p>
          </p:txBody>
        </p:sp>
        <p:sp>
          <p:nvSpPr>
            <p:cNvPr id="24" name="直線接點 24"/>
            <p:cNvSpPr>
              <a:spLocks noChangeShapeType="1"/>
            </p:cNvSpPr>
            <p:nvPr/>
          </p:nvSpPr>
          <p:spPr bwMode="auto">
            <a:xfrm flipV="1">
              <a:off x="2742128" y="2139700"/>
              <a:ext cx="533771" cy="486547"/>
            </a:xfrm>
            <a:prstGeom prst="line">
              <a:avLst/>
            </a:prstGeom>
            <a:noFill/>
            <a:ln w="6350">
              <a:solidFill>
                <a:srgbClr val="5B9BD5"/>
              </a:solidFill>
              <a:miter lim="800000"/>
              <a:headEnd/>
              <a:tailEnd/>
            </a:ln>
          </p:spPr>
          <p:txBody>
            <a:bodyPr vert="horz" wrap="square" lIns="0" tIns="0" rIns="0" bIns="0" numCol="1" anchor="t" anchorCtr="0" compatLnSpc="1">
              <a:prstTxWarp prst="textNoShape">
                <a:avLst/>
              </a:prstTxWarp>
            </a:bodyPr>
            <a:lstStyle/>
            <a:p>
              <a:pPr algn="ctr" latinLnBrk="1"/>
              <a:endParaRPr lang="zh-TW" altLang="en-US" sz="1400">
                <a:solidFill>
                  <a:prstClr val="black"/>
                </a:solidFill>
                <a:effectLst>
                  <a:outerShdw blurRad="50800" dist="38100" dir="2700000" algn="tl" rotWithShape="0">
                    <a:srgbClr val="000000">
                      <a:alpha val="43000"/>
                    </a:srgbClr>
                  </a:outerShdw>
                </a:effectLst>
              </a:endParaRPr>
            </a:p>
          </p:txBody>
        </p:sp>
        <p:sp>
          <p:nvSpPr>
            <p:cNvPr id="25" name="直線接點 25"/>
            <p:cNvSpPr>
              <a:spLocks noChangeShapeType="1"/>
            </p:cNvSpPr>
            <p:nvPr/>
          </p:nvSpPr>
          <p:spPr bwMode="auto">
            <a:xfrm>
              <a:off x="2742128" y="2626247"/>
              <a:ext cx="533771" cy="521518"/>
            </a:xfrm>
            <a:prstGeom prst="line">
              <a:avLst/>
            </a:prstGeom>
            <a:noFill/>
            <a:ln w="6350">
              <a:solidFill>
                <a:srgbClr val="5B9BD5"/>
              </a:solidFill>
              <a:miter lim="800000"/>
              <a:headEnd/>
              <a:tailEnd/>
            </a:ln>
          </p:spPr>
          <p:txBody>
            <a:bodyPr vert="horz" wrap="square" lIns="0" tIns="0" rIns="0" bIns="0" numCol="1" anchor="t" anchorCtr="0" compatLnSpc="1">
              <a:prstTxWarp prst="textNoShape">
                <a:avLst/>
              </a:prstTxWarp>
            </a:bodyPr>
            <a:lstStyle/>
            <a:p>
              <a:pPr algn="ctr" latinLnBrk="1"/>
              <a:endParaRPr lang="zh-TW" altLang="en-US" sz="1400">
                <a:solidFill>
                  <a:prstClr val="black"/>
                </a:solidFill>
                <a:effectLst>
                  <a:outerShdw blurRad="50800" dist="38100" dir="2700000" algn="tl" rotWithShape="0">
                    <a:srgbClr val="000000">
                      <a:alpha val="43000"/>
                    </a:srgbClr>
                  </a:outerShdw>
                </a:effectLst>
              </a:endParaRPr>
            </a:p>
          </p:txBody>
        </p:sp>
        <p:sp>
          <p:nvSpPr>
            <p:cNvPr id="26" name="直線接點 26"/>
            <p:cNvSpPr>
              <a:spLocks noChangeShapeType="1"/>
            </p:cNvSpPr>
            <p:nvPr/>
          </p:nvSpPr>
          <p:spPr bwMode="auto">
            <a:xfrm flipV="1">
              <a:off x="4499926" y="2139700"/>
              <a:ext cx="792122" cy="9725"/>
            </a:xfrm>
            <a:prstGeom prst="line">
              <a:avLst/>
            </a:prstGeom>
            <a:noFill/>
            <a:ln w="6350">
              <a:solidFill>
                <a:srgbClr val="5B9BD5"/>
              </a:solidFill>
              <a:miter lim="800000"/>
              <a:headEnd/>
              <a:tailEnd/>
            </a:ln>
          </p:spPr>
          <p:txBody>
            <a:bodyPr vert="horz" wrap="square" lIns="0" tIns="0" rIns="0" bIns="0" numCol="1" anchor="t" anchorCtr="0" compatLnSpc="1">
              <a:prstTxWarp prst="textNoShape">
                <a:avLst/>
              </a:prstTxWarp>
            </a:bodyPr>
            <a:lstStyle/>
            <a:p>
              <a:pPr algn="ctr" latinLnBrk="1"/>
              <a:endParaRPr lang="zh-TW" altLang="en-US" sz="1400">
                <a:solidFill>
                  <a:prstClr val="black"/>
                </a:solidFill>
                <a:effectLst>
                  <a:outerShdw blurRad="50800" dist="38100" dir="2700000" algn="tl" rotWithShape="0">
                    <a:srgbClr val="000000">
                      <a:alpha val="43000"/>
                    </a:srgbClr>
                  </a:outerShdw>
                </a:effectLst>
              </a:endParaRPr>
            </a:p>
          </p:txBody>
        </p:sp>
        <p:sp>
          <p:nvSpPr>
            <p:cNvPr id="28" name="直線接點 28"/>
            <p:cNvSpPr>
              <a:spLocks noChangeShapeType="1"/>
            </p:cNvSpPr>
            <p:nvPr/>
          </p:nvSpPr>
          <p:spPr bwMode="auto">
            <a:xfrm flipV="1">
              <a:off x="4499926" y="3075761"/>
              <a:ext cx="792122" cy="0"/>
            </a:xfrm>
            <a:prstGeom prst="line">
              <a:avLst/>
            </a:prstGeom>
            <a:noFill/>
            <a:ln w="6350">
              <a:solidFill>
                <a:srgbClr val="5B9BD5"/>
              </a:solidFill>
              <a:miter lim="800000"/>
              <a:headEnd/>
              <a:tailEnd/>
            </a:ln>
          </p:spPr>
          <p:txBody>
            <a:bodyPr vert="horz" wrap="square" lIns="0" tIns="0" rIns="0" bIns="0" numCol="1" anchor="t" anchorCtr="0" compatLnSpc="1">
              <a:prstTxWarp prst="textNoShape">
                <a:avLst/>
              </a:prstTxWarp>
            </a:bodyPr>
            <a:lstStyle/>
            <a:p>
              <a:pPr algn="ctr" latinLnBrk="1"/>
              <a:endParaRPr lang="zh-TW" altLang="en-US" sz="1400">
                <a:solidFill>
                  <a:prstClr val="black"/>
                </a:solidFill>
                <a:effectLst>
                  <a:outerShdw blurRad="50800" dist="38100" dir="2700000" algn="tl" rotWithShape="0">
                    <a:srgbClr val="000000">
                      <a:alpha val="43000"/>
                    </a:srgbClr>
                  </a:outerShdw>
                </a:effectLst>
              </a:endParaRPr>
            </a:p>
          </p:txBody>
        </p:sp>
        <p:sp>
          <p:nvSpPr>
            <p:cNvPr id="2066" name="圓角矩形 12"/>
            <p:cNvSpPr>
              <a:spLocks noChangeArrowheads="1"/>
            </p:cNvSpPr>
            <p:nvPr/>
          </p:nvSpPr>
          <p:spPr bwMode="auto">
            <a:xfrm>
              <a:off x="1246368" y="1082420"/>
              <a:ext cx="1495760" cy="597943"/>
            </a:xfrm>
            <a:prstGeom prst="roundRect">
              <a:avLst>
                <a:gd name="adj" fmla="val 16667"/>
              </a:avLst>
            </a:prstGeom>
            <a:gradFill rotWithShape="1">
              <a:gsLst>
                <a:gs pos="0">
                  <a:srgbClr val="F7BDA4"/>
                </a:gs>
                <a:gs pos="50000">
                  <a:srgbClr val="F5B195"/>
                </a:gs>
                <a:gs pos="100000">
                  <a:srgbClr val="F8A581"/>
                </a:gs>
              </a:gsLst>
              <a:lin ang="5400000"/>
            </a:gradFill>
            <a:ln w="6350">
              <a:solidFill>
                <a:srgbClr val="ED7D31"/>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知情權</a:t>
              </a:r>
              <a:endPar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endParaRPr>
            </a:p>
          </p:txBody>
        </p:sp>
        <p:sp>
          <p:nvSpPr>
            <p:cNvPr id="2065" name="圓角矩形 13"/>
            <p:cNvSpPr>
              <a:spLocks noChangeArrowheads="1"/>
            </p:cNvSpPr>
            <p:nvPr/>
          </p:nvSpPr>
          <p:spPr bwMode="auto">
            <a:xfrm>
              <a:off x="1246368" y="2288228"/>
              <a:ext cx="1495760" cy="817494"/>
            </a:xfrm>
            <a:prstGeom prst="roundRect">
              <a:avLst>
                <a:gd name="adj" fmla="val 16667"/>
              </a:avLst>
            </a:prstGeom>
            <a:gradFill rotWithShape="1">
              <a:gsLst>
                <a:gs pos="0">
                  <a:srgbClr val="F7BDA4"/>
                </a:gs>
                <a:gs pos="50000">
                  <a:srgbClr val="F5B195"/>
                </a:gs>
                <a:gs pos="100000">
                  <a:srgbClr val="F8A581"/>
                </a:gs>
              </a:gsLst>
              <a:lin ang="5400000"/>
            </a:gradFill>
            <a:ln w="6350">
              <a:solidFill>
                <a:srgbClr val="ED7D31"/>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選擇與</a:t>
              </a:r>
              <a:r>
                <a:rPr kumimoji="1" lang="en-US" altLang="zh-TW"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
              </a:r>
              <a:br>
                <a:rPr kumimoji="1" lang="en-US" altLang="zh-TW"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b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決定權</a:t>
              </a:r>
              <a:endPar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endParaRPr>
            </a:p>
          </p:txBody>
        </p:sp>
        <p:sp>
          <p:nvSpPr>
            <p:cNvPr id="2063" name="圓角矩形 15"/>
            <p:cNvSpPr>
              <a:spLocks noChangeArrowheads="1"/>
            </p:cNvSpPr>
            <p:nvPr/>
          </p:nvSpPr>
          <p:spPr bwMode="auto">
            <a:xfrm>
              <a:off x="3275899" y="1779677"/>
              <a:ext cx="1251337" cy="752856"/>
            </a:xfrm>
            <a:prstGeom prst="roundRect">
              <a:avLst>
                <a:gd name="adj" fmla="val 16667"/>
              </a:avLst>
            </a:prstGeom>
            <a:solidFill>
              <a:schemeClr val="tx2">
                <a:lumMod val="40000"/>
                <a:lumOff val="60000"/>
              </a:schemeClr>
            </a:solidFill>
            <a:ln w="12700">
              <a:solidFill>
                <a:srgbClr val="41719C"/>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醫療</a:t>
              </a:r>
              <a:r>
                <a:rPr kumimoji="1" lang="en-US" altLang="zh-TW"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
              </a:r>
              <a:br>
                <a:rPr kumimoji="1" lang="en-US" altLang="zh-TW"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b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請求權</a:t>
              </a:r>
              <a:endPar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endParaRPr>
            </a:p>
          </p:txBody>
        </p:sp>
        <p:sp>
          <p:nvSpPr>
            <p:cNvPr id="2062" name="圓角矩形 16"/>
            <p:cNvSpPr>
              <a:spLocks noChangeArrowheads="1"/>
            </p:cNvSpPr>
            <p:nvPr/>
          </p:nvSpPr>
          <p:spPr bwMode="auto">
            <a:xfrm>
              <a:off x="5292048" y="1707672"/>
              <a:ext cx="1196717" cy="848339"/>
            </a:xfrm>
            <a:prstGeom prst="roundRect">
              <a:avLst>
                <a:gd name="adj" fmla="val 16667"/>
              </a:avLst>
            </a:prstGeom>
            <a:solidFill>
              <a:schemeClr val="tx2">
                <a:lumMod val="40000"/>
                <a:lumOff val="60000"/>
              </a:schemeClr>
            </a:solidFill>
            <a:ln w="12700">
              <a:solidFill>
                <a:srgbClr val="41719C"/>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rPr>
                <a:t>一般</a:t>
              </a:r>
              <a:r>
                <a:rPr kumimoji="1" lang="en-US" altLang="zh-TW"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rPr>
                <a:t> </a:t>
              </a:r>
            </a:p>
            <a:p>
              <a:pPr algn="ctr" fontAlgn="base">
                <a:spcBef>
                  <a:spcPct val="0"/>
                </a:spcBef>
                <a:spcAft>
                  <a:spcPct val="0"/>
                </a:spcAft>
              </a:pP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rPr>
                <a:t>請求權</a:t>
              </a:r>
            </a:p>
          </p:txBody>
        </p:sp>
        <p:sp>
          <p:nvSpPr>
            <p:cNvPr id="2061" name="圓角矩形 17"/>
            <p:cNvSpPr>
              <a:spLocks noChangeArrowheads="1"/>
            </p:cNvSpPr>
            <p:nvPr/>
          </p:nvSpPr>
          <p:spPr bwMode="auto">
            <a:xfrm>
              <a:off x="5292048" y="2643733"/>
              <a:ext cx="1224163" cy="936159"/>
            </a:xfrm>
            <a:prstGeom prst="roundRect">
              <a:avLst>
                <a:gd name="adj" fmla="val 16667"/>
              </a:avLst>
            </a:prstGeom>
            <a:solidFill>
              <a:schemeClr val="accent4">
                <a:lumMod val="60000"/>
                <a:lumOff val="40000"/>
              </a:schemeClr>
            </a:solidFill>
            <a:ln w="6350">
              <a:solidFill>
                <a:srgbClr val="ED7D31"/>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rPr>
                <a:t>一般</a:t>
              </a:r>
              <a:endParaRPr kumimoji="1" lang="en-US" altLang="zh-TW"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endParaRPr>
            </a:p>
            <a:p>
              <a:pPr algn="ctr" fontAlgn="base">
                <a:spcBef>
                  <a:spcPct val="0"/>
                </a:spcBef>
                <a:spcAft>
                  <a:spcPct val="0"/>
                </a:spcAft>
              </a:pP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rPr>
                <a:t>拒絕權</a:t>
              </a:r>
            </a:p>
          </p:txBody>
        </p:sp>
        <p:sp>
          <p:nvSpPr>
            <p:cNvPr id="2059" name="圓角矩形 19"/>
            <p:cNvSpPr>
              <a:spLocks noChangeArrowheads="1"/>
            </p:cNvSpPr>
            <p:nvPr/>
          </p:nvSpPr>
          <p:spPr bwMode="auto">
            <a:xfrm>
              <a:off x="369586" y="1082420"/>
              <a:ext cx="494172" cy="2023302"/>
            </a:xfrm>
            <a:prstGeom prst="roundRect">
              <a:avLst>
                <a:gd name="adj" fmla="val 16667"/>
              </a:avLst>
            </a:prstGeom>
            <a:gradFill rotWithShape="1">
              <a:gsLst>
                <a:gs pos="0">
                  <a:srgbClr val="F7BDA4"/>
                </a:gs>
                <a:gs pos="50000">
                  <a:srgbClr val="F5B195"/>
                </a:gs>
                <a:gs pos="100000">
                  <a:srgbClr val="F8A581"/>
                </a:gs>
              </a:gsLst>
              <a:lin ang="5400000"/>
            </a:gradFill>
            <a:ln w="6350">
              <a:solidFill>
                <a:srgbClr val="ED7D31"/>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zh-TW" altLang="en-US" sz="2400" b="1"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病人自主權</a:t>
              </a:r>
              <a:endParaRPr kumimoji="1" lang="zh-TW" altLang="en-US" sz="2400" b="1"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endParaRPr>
            </a:p>
          </p:txBody>
        </p:sp>
        <p:sp>
          <p:nvSpPr>
            <p:cNvPr id="2058" name="圓角矩形 20"/>
            <p:cNvSpPr>
              <a:spLocks noChangeArrowheads="1"/>
            </p:cNvSpPr>
            <p:nvPr/>
          </p:nvSpPr>
          <p:spPr bwMode="auto">
            <a:xfrm>
              <a:off x="3275899" y="2643733"/>
              <a:ext cx="1251746" cy="924862"/>
            </a:xfrm>
            <a:prstGeom prst="roundRect">
              <a:avLst>
                <a:gd name="adj" fmla="val 16667"/>
              </a:avLst>
            </a:prstGeom>
            <a:solidFill>
              <a:schemeClr val="accent4">
                <a:lumMod val="60000"/>
                <a:lumOff val="40000"/>
              </a:schemeClr>
            </a:solidFill>
            <a:ln w="6350">
              <a:solidFill>
                <a:srgbClr val="ED7D31"/>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拒絕</a:t>
              </a:r>
              <a:r>
                <a:rPr kumimoji="1" lang="en-US" altLang="zh-TW"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
              </a:r>
              <a:br>
                <a:rPr kumimoji="1" lang="en-US" altLang="zh-TW"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br>
              <a:r>
                <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Times New Roman" pitchFamily="18" charset="0"/>
                </a:rPr>
                <a:t>醫療權</a:t>
              </a:r>
              <a:endParaRPr kumimoji="1" lang="zh-TW" altLang="en-US" sz="2400" dirty="0">
                <a:solidFill>
                  <a:prstClr val="black"/>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cs typeface="新細明體" pitchFamily="18" charset="-120"/>
              </a:endParaRPr>
            </a:p>
          </p:txBody>
        </p:sp>
      </p:grpSp>
      <p:sp>
        <p:nvSpPr>
          <p:cNvPr id="2077" name="Rectangle 29"/>
          <p:cNvSpPr>
            <a:spLocks noChangeArrowheads="1"/>
          </p:cNvSpPr>
          <p:nvPr/>
        </p:nvSpPr>
        <p:spPr bwMode="auto">
          <a:xfrm>
            <a:off x="344659" y="3508555"/>
            <a:ext cx="65" cy="215444"/>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algn="ctr" fontAlgn="base">
              <a:spcBef>
                <a:spcPct val="0"/>
              </a:spcBef>
              <a:spcAft>
                <a:spcPct val="0"/>
              </a:spcAft>
            </a:pPr>
            <a:endParaRPr kumimoji="1" lang="zh-TW" altLang="zh-TW" sz="1400">
              <a:solidFill>
                <a:prstClr val="black"/>
              </a:solidFill>
              <a:ea typeface="新細明體" pitchFamily="18" charset="-120"/>
              <a:cs typeface="新細明體" pitchFamily="18" charset="-120"/>
            </a:endParaRPr>
          </a:p>
        </p:txBody>
      </p:sp>
      <p:cxnSp>
        <p:nvCxnSpPr>
          <p:cNvPr id="4" name="直線接點 3"/>
          <p:cNvCxnSpPr>
            <a:cxnSpLocks/>
            <a:stCxn id="26" idx="0"/>
            <a:endCxn id="8" idx="1"/>
          </p:cNvCxnSpPr>
          <p:nvPr/>
        </p:nvCxnSpPr>
        <p:spPr bwMode="auto">
          <a:xfrm flipV="1">
            <a:off x="4505470" y="2215918"/>
            <a:ext cx="731220" cy="823247"/>
          </a:xfrm>
          <a:prstGeom prst="line">
            <a:avLst/>
          </a:prstGeom>
          <a:solidFill>
            <a:schemeClr val="accent1"/>
          </a:solidFill>
          <a:ln w="19050" cap="flat" cmpd="sng" algn="ctr">
            <a:solidFill>
              <a:srgbClr val="FF0000"/>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圓角矩形 7"/>
          <p:cNvSpPr/>
          <p:nvPr/>
        </p:nvSpPr>
        <p:spPr bwMode="auto">
          <a:xfrm>
            <a:off x="5236689" y="1966683"/>
            <a:ext cx="1827692" cy="498462"/>
          </a:xfrm>
          <a:prstGeom prst="roundRect">
            <a:avLst/>
          </a:prstGeom>
          <a:solidFill>
            <a:schemeClr val="tx2">
              <a:lumMod val="40000"/>
              <a:lumOff val="60000"/>
            </a:schemeClr>
          </a:solidFill>
          <a:ln w="9525"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zh-TW" altLang="en-US" sz="2400" dirty="0">
                <a:solidFill>
                  <a:srgbClr val="800000"/>
                </a:solidFill>
                <a:effectLst>
                  <a:glow rad="101600">
                    <a:srgbClr val="FFFF00">
                      <a:alpha val="75000"/>
                    </a:srgbClr>
                  </a:glow>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特殊請求權</a:t>
            </a:r>
          </a:p>
        </p:txBody>
      </p:sp>
      <p:cxnSp>
        <p:nvCxnSpPr>
          <p:cNvPr id="13" name="直線接點 12"/>
          <p:cNvCxnSpPr>
            <a:cxnSpLocks/>
            <a:stCxn id="8" idx="3"/>
            <a:endCxn id="2050" idx="1"/>
          </p:cNvCxnSpPr>
          <p:nvPr/>
        </p:nvCxnSpPr>
        <p:spPr bwMode="auto">
          <a:xfrm>
            <a:off x="7064382" y="2215918"/>
            <a:ext cx="365782" cy="659272"/>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接點 14"/>
          <p:cNvCxnSpPr>
            <a:cxnSpLocks/>
            <a:stCxn id="8" idx="3"/>
            <a:endCxn id="2049" idx="1"/>
          </p:cNvCxnSpPr>
          <p:nvPr/>
        </p:nvCxnSpPr>
        <p:spPr bwMode="auto">
          <a:xfrm flipV="1">
            <a:off x="7064382" y="2200042"/>
            <a:ext cx="344167" cy="15873"/>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 name="圓角矩形 2048"/>
          <p:cNvSpPr/>
          <p:nvPr/>
        </p:nvSpPr>
        <p:spPr bwMode="auto">
          <a:xfrm>
            <a:off x="7408549" y="1854532"/>
            <a:ext cx="1163077" cy="691022"/>
          </a:xfrm>
          <a:prstGeom prst="roundRect">
            <a:avLst/>
          </a:prstGeom>
          <a:solidFill>
            <a:schemeClr val="tx2">
              <a:lumMod val="40000"/>
              <a:lumOff val="60000"/>
            </a:schemeClr>
          </a:solidFill>
          <a:ln w="9525"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zh-TW" altLang="en-US" sz="2400" dirty="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協助</a:t>
            </a:r>
            <a:r>
              <a:rPr lang="en-US" altLang="zh-TW" sz="2400" dirty="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
            </a:r>
            <a:br>
              <a:rPr lang="en-US" altLang="zh-TW" sz="2400" dirty="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br>
            <a:r>
              <a:rPr lang="zh-TW" altLang="en-US" sz="2400" dirty="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自殺</a:t>
            </a:r>
          </a:p>
        </p:txBody>
      </p:sp>
      <p:sp>
        <p:nvSpPr>
          <p:cNvPr id="2050" name="圓角矩形 2049"/>
          <p:cNvSpPr/>
          <p:nvPr/>
        </p:nvSpPr>
        <p:spPr bwMode="auto">
          <a:xfrm>
            <a:off x="7430164" y="2631375"/>
            <a:ext cx="1163077" cy="487627"/>
          </a:xfrm>
          <a:prstGeom prst="roundRect">
            <a:avLst/>
          </a:prstGeom>
          <a:solidFill>
            <a:schemeClr val="tx2">
              <a:lumMod val="40000"/>
              <a:lumOff val="60000"/>
            </a:schemeClr>
          </a:solidFill>
          <a:ln w="9525"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zh-TW" altLang="en-US" sz="2400" dirty="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安樂死</a:t>
            </a:r>
          </a:p>
        </p:txBody>
      </p:sp>
      <p:cxnSp>
        <p:nvCxnSpPr>
          <p:cNvPr id="7" name="直線接點 6"/>
          <p:cNvCxnSpPr>
            <a:cxnSpLocks/>
            <a:stCxn id="2060" idx="3"/>
            <a:endCxn id="14" idx="1"/>
          </p:cNvCxnSpPr>
          <p:nvPr/>
        </p:nvCxnSpPr>
        <p:spPr bwMode="auto">
          <a:xfrm flipV="1">
            <a:off x="7064323" y="4359596"/>
            <a:ext cx="199144" cy="315686"/>
          </a:xfrm>
          <a:prstGeom prst="line">
            <a:avLst/>
          </a:prstGeom>
          <a:noFill/>
          <a:ln w="19050" cmpd="sng">
            <a:solidFill>
              <a:srgbClr val="FF0000"/>
            </a:solidFill>
            <a:miter lim="800000"/>
            <a:headEnd/>
            <a:tailEnd/>
          </a:ln>
          <a:extLst/>
        </p:spPr>
      </p:cxnSp>
      <p:sp>
        <p:nvSpPr>
          <p:cNvPr id="14" name="圓角矩形 13"/>
          <p:cNvSpPr/>
          <p:nvPr/>
        </p:nvSpPr>
        <p:spPr bwMode="auto">
          <a:xfrm>
            <a:off x="7263467" y="3794603"/>
            <a:ext cx="1417448" cy="1129986"/>
          </a:xfrm>
          <a:prstGeom prst="roundRect">
            <a:avLst/>
          </a:prstGeom>
          <a:solidFill>
            <a:schemeClr val="accent4">
              <a:lumMod val="60000"/>
              <a:lumOff val="40000"/>
            </a:schemeClr>
          </a:solidFill>
          <a:ln w="9525"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algn="ctr" defTabSz="825011" eaLnBrk="0" fontAlgn="base" hangingPunct="0">
              <a:spcBef>
                <a:spcPct val="0"/>
              </a:spcBef>
              <a:spcAft>
                <a:spcPct val="0"/>
              </a:spcAft>
            </a:pPr>
            <a:r>
              <a:rPr lang="zh-TW" altLang="en-US" sz="2000" b="1" dirty="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不施予</a:t>
            </a:r>
            <a:r>
              <a:rPr lang="zh-TW" altLang="en-US" sz="2000" b="1" dirty="0" smtClean="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a:t>
            </a:r>
            <a:endParaRPr lang="en-US" altLang="zh-TW" sz="2000" b="1" dirty="0" smtClean="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endParaRPr>
          </a:p>
          <a:p>
            <a:pPr algn="ctr" defTabSz="825011" eaLnBrk="0" fontAlgn="base" hangingPunct="0">
              <a:spcBef>
                <a:spcPct val="0"/>
              </a:spcBef>
              <a:spcAft>
                <a:spcPct val="0"/>
              </a:spcAft>
            </a:pPr>
            <a:r>
              <a:rPr lang="zh-TW" altLang="en-US" sz="2000" b="1" dirty="0" smtClean="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中止或撤除</a:t>
            </a:r>
            <a:endParaRPr lang="en-US" altLang="zh-TW" sz="2000" b="1" dirty="0" smtClean="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endParaRPr>
          </a:p>
          <a:p>
            <a:pPr algn="ctr" defTabSz="825011" eaLnBrk="0" fontAlgn="base" hangingPunct="0">
              <a:spcBef>
                <a:spcPct val="0"/>
              </a:spcBef>
              <a:spcAft>
                <a:spcPct val="0"/>
              </a:spcAft>
            </a:pPr>
            <a:r>
              <a:rPr lang="zh-TW" altLang="en-US" sz="2000" b="1" dirty="0" smtClean="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特定</a:t>
            </a:r>
            <a:r>
              <a:rPr lang="zh-TW" altLang="en-US" sz="2000" b="1" dirty="0">
                <a:solidFill>
                  <a:srgbClr val="800000"/>
                </a:solidFill>
                <a:effectLst>
                  <a:outerShdw blurRad="50800" dist="38100" dir="2700000" algn="tl" rotWithShape="0">
                    <a:srgbClr val="000000">
                      <a:alpha val="43000"/>
                    </a:srgbClr>
                  </a:outerShdw>
                </a:effectLst>
                <a:latin typeface="微軟正黑體" panose="020B0604030504040204" pitchFamily="34" charset="-120"/>
                <a:ea typeface="微軟正黑體" panose="020B0604030504040204" pitchFamily="34" charset="-120"/>
              </a:rPr>
              <a:t>醫療</a:t>
            </a:r>
          </a:p>
        </p:txBody>
      </p:sp>
      <p:sp>
        <p:nvSpPr>
          <p:cNvPr id="3" name="矩形 2"/>
          <p:cNvSpPr/>
          <p:nvPr/>
        </p:nvSpPr>
        <p:spPr>
          <a:xfrm>
            <a:off x="4306125" y="5461874"/>
            <a:ext cx="437479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fontAlgn="base" latinLnBrk="1">
              <a:spcBef>
                <a:spcPct val="0"/>
              </a:spcBef>
              <a:spcAft>
                <a:spcPct val="0"/>
              </a:spcAft>
            </a:pPr>
            <a:r>
              <a:rPr kumimoji="1" lang="zh-TW" altLang="en-US" sz="2400" dirty="0">
                <a:solidFill>
                  <a:srgbClr val="7030A0"/>
                </a:solidFill>
                <a:latin typeface="微軟正黑體" panose="020B0604030504040204" pitchFamily="34" charset="-120"/>
                <a:ea typeface="微軟正黑體" panose="020B0604030504040204" pitchFamily="34" charset="-120"/>
                <a:cs typeface="Times New Roman" pitchFamily="18" charset="0"/>
              </a:rPr>
              <a:t>資料來源</a:t>
            </a:r>
            <a:r>
              <a:rPr kumimoji="1" lang="en-US" altLang="zh-TW" sz="2400" dirty="0">
                <a:solidFill>
                  <a:srgbClr val="7030A0"/>
                </a:solidFill>
                <a:latin typeface="微軟正黑體" panose="020B0604030504040204" pitchFamily="34" charset="-120"/>
                <a:ea typeface="微軟正黑體" panose="020B0604030504040204" pitchFamily="34" charset="-120"/>
                <a:cs typeface="Times New Roman" pitchFamily="18" charset="0"/>
              </a:rPr>
              <a:t>: </a:t>
            </a:r>
            <a:r>
              <a:rPr kumimoji="1" lang="zh-TW" altLang="en-US" sz="2400" dirty="0">
                <a:solidFill>
                  <a:srgbClr val="7030A0"/>
                </a:solidFill>
                <a:latin typeface="微軟正黑體" panose="020B0604030504040204" pitchFamily="34" charset="-120"/>
                <a:ea typeface="微軟正黑體" panose="020B0604030504040204" pitchFamily="34" charset="-120"/>
                <a:cs typeface="Times New Roman" pitchFamily="18" charset="0"/>
              </a:rPr>
              <a:t>孫效智教授「病人自主權利法核心講師課程」</a:t>
            </a:r>
            <a:endParaRPr kumimoji="1" lang="zh-TW" altLang="zh-TW" sz="2400" dirty="0">
              <a:solidFill>
                <a:srgbClr val="7030A0"/>
              </a:solidFill>
              <a:latin typeface="微軟正黑體" panose="020B0604030504040204" pitchFamily="34" charset="-120"/>
              <a:ea typeface="微軟正黑體" panose="020B0604030504040204" pitchFamily="34" charset="-120"/>
              <a:cs typeface="新細明體" pitchFamily="18" charset="-120"/>
            </a:endParaRPr>
          </a:p>
        </p:txBody>
      </p:sp>
      <p:pic>
        <p:nvPicPr>
          <p:cNvPr id="2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63875" y="5398764"/>
            <a:ext cx="396387" cy="38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手繪多邊形 1"/>
          <p:cNvSpPr/>
          <p:nvPr/>
        </p:nvSpPr>
        <p:spPr>
          <a:xfrm>
            <a:off x="1348156" y="1828801"/>
            <a:ext cx="7332760" cy="3317631"/>
          </a:xfrm>
          <a:custGeom>
            <a:avLst/>
            <a:gdLst>
              <a:gd name="connsiteX0" fmla="*/ 0 w 8026400"/>
              <a:gd name="connsiteY0" fmla="*/ 330200 h 3594100"/>
              <a:gd name="connsiteX1" fmla="*/ 12700 w 8026400"/>
              <a:gd name="connsiteY1" fmla="*/ 2400300 h 3594100"/>
              <a:gd name="connsiteX2" fmla="*/ 4203700 w 8026400"/>
              <a:gd name="connsiteY2" fmla="*/ 3492500 h 3594100"/>
              <a:gd name="connsiteX3" fmla="*/ 7962900 w 8026400"/>
              <a:gd name="connsiteY3" fmla="*/ 3594100 h 3594100"/>
              <a:gd name="connsiteX4" fmla="*/ 8026400 w 8026400"/>
              <a:gd name="connsiteY4" fmla="*/ 3429000 h 3594100"/>
              <a:gd name="connsiteX5" fmla="*/ 8026400 w 8026400"/>
              <a:gd name="connsiteY5" fmla="*/ 1854200 h 3594100"/>
              <a:gd name="connsiteX6" fmla="*/ 7950200 w 8026400"/>
              <a:gd name="connsiteY6" fmla="*/ 1701800 h 3594100"/>
              <a:gd name="connsiteX7" fmla="*/ 6146800 w 8026400"/>
              <a:gd name="connsiteY7" fmla="*/ 1676400 h 3594100"/>
              <a:gd name="connsiteX8" fmla="*/ 5626100 w 8026400"/>
              <a:gd name="connsiteY8" fmla="*/ 838200 h 3594100"/>
              <a:gd name="connsiteX9" fmla="*/ 4165600 w 8026400"/>
              <a:gd name="connsiteY9" fmla="*/ 749300 h 3594100"/>
              <a:gd name="connsiteX10" fmla="*/ 1384300 w 8026400"/>
              <a:gd name="connsiteY10" fmla="*/ 0 h 3594100"/>
              <a:gd name="connsiteX11" fmla="*/ 63500 w 8026400"/>
              <a:gd name="connsiteY11" fmla="*/ 50800 h 3594100"/>
              <a:gd name="connsiteX12" fmla="*/ 0 w 8026400"/>
              <a:gd name="connsiteY12" fmla="*/ 381000 h 359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26400" h="3594100">
                <a:moveTo>
                  <a:pt x="0" y="330200"/>
                </a:moveTo>
                <a:cubicBezTo>
                  <a:pt x="4233" y="1020233"/>
                  <a:pt x="8467" y="1710267"/>
                  <a:pt x="12700" y="2400300"/>
                </a:cubicBezTo>
                <a:lnTo>
                  <a:pt x="4203700" y="3492500"/>
                </a:lnTo>
                <a:lnTo>
                  <a:pt x="7962900" y="3594100"/>
                </a:lnTo>
                <a:lnTo>
                  <a:pt x="8026400" y="3429000"/>
                </a:lnTo>
                <a:lnTo>
                  <a:pt x="8026400" y="1854200"/>
                </a:lnTo>
                <a:lnTo>
                  <a:pt x="7950200" y="1701800"/>
                </a:lnTo>
                <a:lnTo>
                  <a:pt x="6146800" y="1676400"/>
                </a:lnTo>
                <a:lnTo>
                  <a:pt x="5626100" y="838200"/>
                </a:lnTo>
                <a:lnTo>
                  <a:pt x="4165600" y="749300"/>
                </a:lnTo>
                <a:lnTo>
                  <a:pt x="1384300" y="0"/>
                </a:lnTo>
                <a:lnTo>
                  <a:pt x="63500" y="50800"/>
                </a:lnTo>
                <a:lnTo>
                  <a:pt x="0" y="381000"/>
                </a:lnTo>
              </a:path>
            </a:pathLst>
          </a:custGeom>
          <a:noFill/>
          <a:ln w="5715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sz="1400"/>
          </a:p>
        </p:txBody>
      </p:sp>
    </p:spTree>
    <p:extLst>
      <p:ext uri="{BB962C8B-B14F-4D97-AF65-F5344CB8AC3E}">
        <p14:creationId xmlns:p14="http://schemas.microsoft.com/office/powerpoint/2010/main" val="86723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60"/>
                                        </p:tgtEl>
                                        <p:attrNameLst>
                                          <p:attrName>style.visibility</p:attrName>
                                        </p:attrNameLst>
                                      </p:cBhvr>
                                      <p:to>
                                        <p:strVal val="visible"/>
                                      </p:to>
                                    </p:set>
                                    <p:animEffect transition="in" filter="blinds(horizontal)">
                                      <p:cBhvr>
                                        <p:cTn id="10" dur="500"/>
                                        <p:tgtEl>
                                          <p:spTgt spid="206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049"/>
                                        </p:tgtEl>
                                        <p:attrNameLst>
                                          <p:attrName>style.visibility</p:attrName>
                                        </p:attrNameLst>
                                      </p:cBhvr>
                                      <p:to>
                                        <p:strVal val="visible"/>
                                      </p:to>
                                    </p:set>
                                    <p:animEffect transition="in" filter="blinds(horizontal)">
                                      <p:cBhvr>
                                        <p:cTn id="34" dur="500"/>
                                        <p:tgtEl>
                                          <p:spTgt spid="2049"/>
                                        </p:tgtEl>
                                      </p:cBhvr>
                                    </p:animEffect>
                                  </p:childTnLst>
                                </p:cTn>
                              </p:par>
                            </p:childTnLst>
                          </p:cTn>
                        </p:par>
                        <p:par>
                          <p:cTn id="35" fill="hold">
                            <p:stCondLst>
                              <p:cond delay="500"/>
                            </p:stCondLst>
                            <p:childTnLst>
                              <p:par>
                                <p:cTn id="36" presetID="3" presetClass="entr" presetSubtype="1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050"/>
                                        </p:tgtEl>
                                        <p:attrNameLst>
                                          <p:attrName>style.visibility</p:attrName>
                                        </p:attrNameLst>
                                      </p:cBhvr>
                                      <p:to>
                                        <p:strVal val="visible"/>
                                      </p:to>
                                    </p:set>
                                    <p:animEffect transition="in" filter="blinds(horizontal)">
                                      <p:cBhvr>
                                        <p:cTn id="41" dur="500"/>
                                        <p:tgtEl>
                                          <p:spTgt spid="2050"/>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heel(1)">
                                      <p:cBhvr>
                                        <p:cTn id="4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P spid="27" grpId="0" animBg="1"/>
      <p:bldP spid="8" grpId="0" animBg="1"/>
      <p:bldP spid="2049" grpId="0" animBg="1"/>
      <p:bldP spid="2050" grpId="0" animBg="1"/>
      <p:bldP spid="14"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4294967295"/>
            <p:extLst>
              <p:ext uri="{D42A27DB-BD31-4B8C-83A1-F6EECF244321}">
                <p14:modId xmlns:p14="http://schemas.microsoft.com/office/powerpoint/2010/main" val="694024140"/>
              </p:ext>
            </p:extLst>
          </p:nvPr>
        </p:nvGraphicFramePr>
        <p:xfrm>
          <a:off x="370798" y="907589"/>
          <a:ext cx="8593689" cy="5564042"/>
        </p:xfrm>
        <a:graphic>
          <a:graphicData uri="http://schemas.openxmlformats.org/drawingml/2006/table">
            <a:tbl>
              <a:tblPr firstRow="1" firstCol="1" bandRow="1">
                <a:tableStyleId>{5DA37D80-6434-44D0-A028-1B22A696006F}</a:tableStyleId>
              </a:tblPr>
              <a:tblGrid>
                <a:gridCol w="1731447">
                  <a:extLst>
                    <a:ext uri="{9D8B030D-6E8A-4147-A177-3AD203B41FA5}">
                      <a16:colId xmlns="" xmlns:a16="http://schemas.microsoft.com/office/drawing/2014/main" val="20000"/>
                    </a:ext>
                  </a:extLst>
                </a:gridCol>
                <a:gridCol w="3621739">
                  <a:extLst>
                    <a:ext uri="{9D8B030D-6E8A-4147-A177-3AD203B41FA5}">
                      <a16:colId xmlns="" xmlns:a16="http://schemas.microsoft.com/office/drawing/2014/main" val="20001"/>
                    </a:ext>
                  </a:extLst>
                </a:gridCol>
                <a:gridCol w="3240503">
                  <a:extLst>
                    <a:ext uri="{9D8B030D-6E8A-4147-A177-3AD203B41FA5}">
                      <a16:colId xmlns="" xmlns:a16="http://schemas.microsoft.com/office/drawing/2014/main" val="20002"/>
                    </a:ext>
                  </a:extLst>
                </a:gridCol>
              </a:tblGrid>
              <a:tr h="472281">
                <a:tc>
                  <a:txBody>
                    <a:bodyPr/>
                    <a:lstStyle/>
                    <a:p>
                      <a:pPr algn="ctr">
                        <a:spcAft>
                          <a:spcPts val="0"/>
                        </a:spcAft>
                      </a:pPr>
                      <a:r>
                        <a:rPr lang="zh-TW" sz="2800" kern="100" dirty="0" smtClean="0">
                          <a:solidFill>
                            <a:schemeClr val="bg1"/>
                          </a:solidFill>
                          <a:effectLst/>
                          <a:latin typeface="標楷體" panose="03000509000000000000" pitchFamily="65" charset="-120"/>
                          <a:ea typeface="標楷體" panose="03000509000000000000" pitchFamily="65" charset="-120"/>
                        </a:rPr>
                        <a:t>類　型</a:t>
                      </a:r>
                      <a:endParaRPr lang="zh-TW" sz="2800" b="1" kern="100" dirty="0">
                        <a:solidFill>
                          <a:schemeClr val="bg1"/>
                        </a:solidFill>
                        <a:effectLst/>
                        <a:latin typeface="標楷體" panose="03000509000000000000" pitchFamily="65" charset="-120"/>
                        <a:ea typeface="標楷體" panose="03000509000000000000" pitchFamily="65" charset="-120"/>
                        <a:cs typeface="Times New Roman"/>
                      </a:endParaRPr>
                    </a:p>
                  </a:txBody>
                  <a:tcPr marL="45486" marR="45486" marT="0" marB="0" anchor="ctr">
                    <a:solidFill>
                      <a:schemeClr val="accent2">
                        <a:lumMod val="50000"/>
                      </a:schemeClr>
                    </a:solidFill>
                  </a:tcPr>
                </a:tc>
                <a:tc>
                  <a:txBody>
                    <a:bodyPr/>
                    <a:lstStyle/>
                    <a:p>
                      <a:pPr algn="ctr">
                        <a:spcAft>
                          <a:spcPts val="0"/>
                        </a:spcAft>
                      </a:pPr>
                      <a:r>
                        <a:rPr lang="zh-TW" sz="2800" kern="100" smtClean="0">
                          <a:solidFill>
                            <a:schemeClr val="bg1"/>
                          </a:solidFill>
                          <a:effectLst/>
                          <a:latin typeface="標楷體" panose="03000509000000000000" pitchFamily="65" charset="-120"/>
                          <a:ea typeface="標楷體" panose="03000509000000000000" pitchFamily="65" charset="-120"/>
                        </a:rPr>
                        <a:t>說　明</a:t>
                      </a:r>
                      <a:endParaRPr lang="zh-TW" sz="2800" b="1" kern="100" dirty="0">
                        <a:solidFill>
                          <a:schemeClr val="bg1"/>
                        </a:solidFill>
                        <a:effectLst/>
                        <a:latin typeface="標楷體" panose="03000509000000000000" pitchFamily="65" charset="-120"/>
                        <a:ea typeface="標楷體" panose="03000509000000000000" pitchFamily="65" charset="-120"/>
                        <a:cs typeface="Times New Roman"/>
                      </a:endParaRPr>
                    </a:p>
                  </a:txBody>
                  <a:tcPr marL="45486" marR="45486" marT="0" marB="0" anchor="ctr">
                    <a:solidFill>
                      <a:schemeClr val="accent2">
                        <a:lumMod val="50000"/>
                      </a:schemeClr>
                    </a:solidFill>
                  </a:tcPr>
                </a:tc>
                <a:tc>
                  <a:txBody>
                    <a:bodyPr/>
                    <a:lstStyle/>
                    <a:p>
                      <a:pPr algn="ctr">
                        <a:spcAft>
                          <a:spcPts val="0"/>
                        </a:spcAft>
                      </a:pPr>
                      <a:r>
                        <a:rPr lang="zh-TW" sz="2800" kern="100" dirty="0" smtClean="0">
                          <a:solidFill>
                            <a:schemeClr val="bg1"/>
                          </a:solidFill>
                          <a:effectLst/>
                          <a:latin typeface="標楷體" panose="03000509000000000000" pitchFamily="65" charset="-120"/>
                          <a:ea typeface="標楷體" panose="03000509000000000000" pitchFamily="65" charset="-120"/>
                        </a:rPr>
                        <a:t>施行國家</a:t>
                      </a:r>
                      <a:endParaRPr lang="zh-TW" sz="2800" b="1" kern="100" dirty="0">
                        <a:solidFill>
                          <a:schemeClr val="bg1"/>
                        </a:solidFill>
                        <a:effectLst/>
                        <a:latin typeface="標楷體" panose="03000509000000000000" pitchFamily="65" charset="-120"/>
                        <a:ea typeface="標楷體" panose="03000509000000000000" pitchFamily="65" charset="-120"/>
                        <a:cs typeface="Times New Roman"/>
                      </a:endParaRPr>
                    </a:p>
                  </a:txBody>
                  <a:tcPr marL="45486" marR="45486" marT="0" marB="0" anchor="ctr">
                    <a:solidFill>
                      <a:schemeClr val="accent2">
                        <a:lumMod val="50000"/>
                      </a:schemeClr>
                    </a:solidFill>
                  </a:tcPr>
                </a:tc>
                <a:extLst>
                  <a:ext uri="{0D108BD9-81ED-4DB2-BD59-A6C34878D82A}">
                    <a16:rowId xmlns="" xmlns:a16="http://schemas.microsoft.com/office/drawing/2014/main" val="10000"/>
                  </a:ext>
                </a:extLst>
              </a:tr>
              <a:tr h="1699153">
                <a:tc>
                  <a:txBody>
                    <a:bodyPr/>
                    <a:lstStyle/>
                    <a:p>
                      <a:pPr algn="ctr">
                        <a:spcAft>
                          <a:spcPts val="0"/>
                        </a:spcAft>
                      </a:pPr>
                      <a:r>
                        <a:rPr lang="zh-TW" sz="2800" kern="100" dirty="0" smtClean="0">
                          <a:effectLst/>
                          <a:latin typeface="標楷體" panose="03000509000000000000" pitchFamily="65" charset="-120"/>
                          <a:ea typeface="標楷體" panose="03000509000000000000" pitchFamily="65" charset="-120"/>
                        </a:rPr>
                        <a:t>拒絕</a:t>
                      </a:r>
                      <a:endParaRPr lang="en-US" altLang="zh-TW" sz="2800" kern="100" dirty="0" smtClean="0">
                        <a:effectLst/>
                        <a:latin typeface="標楷體" panose="03000509000000000000" pitchFamily="65" charset="-120"/>
                        <a:ea typeface="標楷體" panose="03000509000000000000" pitchFamily="65" charset="-120"/>
                      </a:endParaRPr>
                    </a:p>
                    <a:p>
                      <a:pPr algn="ctr">
                        <a:spcAft>
                          <a:spcPts val="0"/>
                        </a:spcAft>
                      </a:pPr>
                      <a:r>
                        <a:rPr lang="zh-TW" sz="2800" kern="100" dirty="0" smtClean="0">
                          <a:effectLst/>
                          <a:latin typeface="標楷體" panose="03000509000000000000" pitchFamily="65" charset="-120"/>
                          <a:ea typeface="標楷體" panose="03000509000000000000" pitchFamily="65" charset="-120"/>
                        </a:rPr>
                        <a:t>醫療權</a:t>
                      </a:r>
                      <a:endParaRPr lang="zh-TW" sz="2800" b="1" kern="100" dirty="0">
                        <a:solidFill>
                          <a:schemeClr val="accent5">
                            <a:lumMod val="75000"/>
                          </a:schemeClr>
                        </a:solidFill>
                        <a:effectLst/>
                        <a:latin typeface="標楷體" panose="03000509000000000000" pitchFamily="65" charset="-120"/>
                        <a:ea typeface="標楷體" panose="03000509000000000000" pitchFamily="65" charset="-120"/>
                        <a:cs typeface="Times New Roman"/>
                      </a:endParaRPr>
                    </a:p>
                  </a:txBody>
                  <a:tcPr marL="45486" marR="45486" marT="0" marB="0" anchor="ctr">
                    <a:solidFill>
                      <a:schemeClr val="accent2">
                        <a:lumMod val="60000"/>
                        <a:lumOff val="40000"/>
                      </a:schemeClr>
                    </a:solidFill>
                  </a:tcPr>
                </a:tc>
                <a:tc>
                  <a:txBody>
                    <a:bodyPr/>
                    <a:lstStyle/>
                    <a:p>
                      <a:pPr>
                        <a:spcBef>
                          <a:spcPts val="600"/>
                        </a:spcBef>
                        <a:spcAft>
                          <a:spcPts val="600"/>
                        </a:spcAft>
                      </a:pPr>
                      <a:r>
                        <a:rPr lang="zh-TW" sz="2400" kern="100" dirty="0">
                          <a:effectLst/>
                          <a:latin typeface="標楷體" panose="03000509000000000000" pitchFamily="65" charset="-120"/>
                          <a:ea typeface="標楷體" panose="03000509000000000000" pitchFamily="65" charset="-120"/>
                        </a:rPr>
                        <a:t>醫師尊重病人意願</a:t>
                      </a:r>
                      <a:r>
                        <a:rPr lang="zh-TW" sz="2400" kern="100" dirty="0" smtClean="0">
                          <a:effectLst/>
                          <a:latin typeface="標楷體" panose="03000509000000000000" pitchFamily="65" charset="-120"/>
                          <a:ea typeface="標楷體" panose="03000509000000000000" pitchFamily="65" charset="-120"/>
                        </a:rPr>
                        <a:t>，不強加</a:t>
                      </a:r>
                      <a:r>
                        <a:rPr lang="zh-TW" altLang="en-US" sz="2400" kern="100" dirty="0" smtClean="0">
                          <a:effectLst/>
                          <a:latin typeface="標楷體" panose="03000509000000000000" pitchFamily="65" charset="-120"/>
                          <a:ea typeface="標楷體" panose="03000509000000000000" pitchFamily="65" charset="-120"/>
                        </a:rPr>
                        <a:t>醫療措施</a:t>
                      </a:r>
                      <a:r>
                        <a:rPr lang="zh-TW" sz="2400" kern="100" dirty="0" smtClean="0">
                          <a:effectLst/>
                          <a:latin typeface="標楷體" panose="03000509000000000000" pitchFamily="65" charset="-120"/>
                          <a:ea typeface="標楷體" panose="03000509000000000000" pitchFamily="65" charset="-120"/>
                        </a:rPr>
                        <a:t>延長生命，</a:t>
                      </a:r>
                      <a:r>
                        <a:rPr lang="zh-TW" sz="2400" kern="100" dirty="0">
                          <a:effectLst/>
                          <a:latin typeface="標楷體" panose="03000509000000000000" pitchFamily="65" charset="-120"/>
                          <a:ea typeface="標楷體" panose="03000509000000000000" pitchFamily="65" charset="-120"/>
                        </a:rPr>
                        <a:t>讓生命回歸</a:t>
                      </a:r>
                      <a:r>
                        <a:rPr lang="zh-TW" sz="2400" kern="100" dirty="0" smtClean="0">
                          <a:effectLst/>
                          <a:latin typeface="標楷體" panose="03000509000000000000" pitchFamily="65" charset="-120"/>
                          <a:ea typeface="標楷體" panose="03000509000000000000" pitchFamily="65" charset="-120"/>
                        </a:rPr>
                        <a:t>自然</a:t>
                      </a:r>
                      <a:r>
                        <a:rPr lang="zh-TW" altLang="en-US" sz="2400" kern="100" dirty="0" smtClean="0">
                          <a:effectLst/>
                          <a:latin typeface="標楷體" panose="03000509000000000000" pitchFamily="65" charset="-120"/>
                          <a:ea typeface="標楷體" panose="03000509000000000000" pitchFamily="65" charset="-120"/>
                        </a:rPr>
                        <a:t>善終</a:t>
                      </a:r>
                      <a:r>
                        <a:rPr lang="zh-TW" sz="2400" kern="100" dirty="0" smtClean="0">
                          <a:effectLst/>
                          <a:latin typeface="標楷體" panose="03000509000000000000" pitchFamily="65" charset="-120"/>
                          <a:ea typeface="標楷體" panose="03000509000000000000" pitchFamily="65" charset="-120"/>
                        </a:rPr>
                        <a:t>。</a:t>
                      </a:r>
                      <a:endParaRPr lang="en-US" altLang="zh-TW" sz="2400" kern="100" dirty="0" smtClean="0">
                        <a:effectLst/>
                        <a:latin typeface="標楷體" panose="03000509000000000000" pitchFamily="65" charset="-120"/>
                        <a:ea typeface="標楷體" panose="03000509000000000000" pitchFamily="65" charset="-120"/>
                      </a:endParaRPr>
                    </a:p>
                    <a:p>
                      <a:pPr>
                        <a:spcBef>
                          <a:spcPts val="600"/>
                        </a:spcBef>
                        <a:spcAft>
                          <a:spcPts val="600"/>
                        </a:spcAft>
                      </a:pPr>
                      <a:r>
                        <a:rPr lang="zh-TW" sz="2400" kern="100" dirty="0" smtClean="0">
                          <a:effectLst/>
                          <a:latin typeface="標楷體" panose="03000509000000000000" pitchFamily="65" charset="-120"/>
                          <a:ea typeface="標楷體" panose="03000509000000000000" pitchFamily="65" charset="-120"/>
                        </a:rPr>
                        <a:t>＝</a:t>
                      </a:r>
                      <a:r>
                        <a:rPr lang="zh-TW" sz="2400" kern="100" dirty="0">
                          <a:solidFill>
                            <a:srgbClr val="C00000"/>
                          </a:solidFill>
                          <a:effectLst/>
                          <a:latin typeface="標楷體" panose="03000509000000000000" pitchFamily="65" charset="-120"/>
                          <a:ea typeface="標楷體" panose="03000509000000000000" pitchFamily="65" charset="-120"/>
                        </a:rPr>
                        <a:t>不</a:t>
                      </a:r>
                      <a:r>
                        <a:rPr lang="zh-TW" sz="2400" kern="100" dirty="0">
                          <a:solidFill>
                            <a:srgbClr val="0070C0"/>
                          </a:solidFill>
                          <a:effectLst/>
                          <a:latin typeface="標楷體" panose="03000509000000000000" pitchFamily="65" charset="-120"/>
                          <a:ea typeface="標楷體" panose="03000509000000000000" pitchFamily="65" charset="-120"/>
                        </a:rPr>
                        <a:t>加工延長</a:t>
                      </a:r>
                      <a:r>
                        <a:rPr lang="zh-TW" sz="2400" kern="100" dirty="0" smtClean="0">
                          <a:effectLst/>
                          <a:latin typeface="標楷體" panose="03000509000000000000" pitchFamily="65" charset="-120"/>
                          <a:ea typeface="標楷體" panose="03000509000000000000" pitchFamily="65" charset="-120"/>
                        </a:rPr>
                        <a:t>生命！</a:t>
                      </a:r>
                      <a:endParaRPr lang="zh-TW" sz="2400" b="1" kern="100" dirty="0">
                        <a:effectLst/>
                        <a:latin typeface="標楷體" panose="03000509000000000000" pitchFamily="65" charset="-120"/>
                        <a:ea typeface="標楷體" panose="03000509000000000000" pitchFamily="65" charset="-120"/>
                        <a:cs typeface="Times New Roman"/>
                      </a:endParaRPr>
                    </a:p>
                  </a:txBody>
                  <a:tcPr marL="45486" marR="45486" marT="0" marB="0">
                    <a:noFill/>
                  </a:tcPr>
                </a:tc>
                <a:tc>
                  <a:txBody>
                    <a:bodyPr/>
                    <a:lstStyle/>
                    <a:p>
                      <a:pPr>
                        <a:spcBef>
                          <a:spcPts val="600"/>
                        </a:spcBef>
                        <a:spcAft>
                          <a:spcPts val="600"/>
                        </a:spcAft>
                      </a:pPr>
                      <a:r>
                        <a:rPr lang="zh-TW" sz="2400" kern="100" dirty="0" smtClean="0">
                          <a:effectLst/>
                          <a:latin typeface="標楷體" panose="03000509000000000000" pitchFamily="65" charset="-120"/>
                          <a:ea typeface="標楷體" panose="03000509000000000000" pitchFamily="65" charset="-120"/>
                        </a:rPr>
                        <a:t>歐美</a:t>
                      </a:r>
                      <a:r>
                        <a:rPr lang="zh-TW" sz="2400" kern="100" dirty="0">
                          <a:effectLst/>
                          <a:latin typeface="標楷體" panose="03000509000000000000" pitchFamily="65" charset="-120"/>
                          <a:ea typeface="標楷體" panose="03000509000000000000" pitchFamily="65" charset="-120"/>
                        </a:rPr>
                        <a:t>各國普遍承認的普世人</a:t>
                      </a:r>
                      <a:r>
                        <a:rPr lang="zh-TW" sz="2400" kern="100" dirty="0" smtClean="0">
                          <a:effectLst/>
                          <a:latin typeface="標楷體" panose="03000509000000000000" pitchFamily="65" charset="-120"/>
                          <a:ea typeface="標楷體" panose="03000509000000000000" pitchFamily="65" charset="-120"/>
                        </a:rPr>
                        <a:t>權</a:t>
                      </a:r>
                      <a:endParaRPr lang="en-US" altLang="zh-TW" sz="2400" kern="100" dirty="0" smtClean="0">
                        <a:effectLst/>
                        <a:latin typeface="標楷體" panose="03000509000000000000" pitchFamily="65" charset="-120"/>
                        <a:ea typeface="標楷體" panose="03000509000000000000" pitchFamily="65" charset="-120"/>
                      </a:endParaRPr>
                    </a:p>
                  </a:txBody>
                  <a:tcPr marL="45486" marR="45486" marT="0" marB="0">
                    <a:noFill/>
                  </a:tcPr>
                </a:tc>
                <a:extLst>
                  <a:ext uri="{0D108BD9-81ED-4DB2-BD59-A6C34878D82A}">
                    <a16:rowId xmlns="" xmlns:a16="http://schemas.microsoft.com/office/drawing/2014/main" val="10002"/>
                  </a:ext>
                </a:extLst>
              </a:tr>
              <a:tr h="2078169">
                <a:tc>
                  <a:txBody>
                    <a:bodyPr/>
                    <a:lstStyle/>
                    <a:p>
                      <a:pPr algn="ctr">
                        <a:spcAft>
                          <a:spcPts val="0"/>
                        </a:spcAft>
                      </a:pPr>
                      <a:r>
                        <a:rPr lang="zh-TW" sz="2800" kern="100" dirty="0">
                          <a:effectLst/>
                          <a:latin typeface="標楷體" panose="03000509000000000000" pitchFamily="65" charset="-120"/>
                          <a:ea typeface="標楷體" panose="03000509000000000000" pitchFamily="65" charset="-120"/>
                        </a:rPr>
                        <a:t>協助自殺</a:t>
                      </a:r>
                      <a:endParaRPr lang="zh-TW" sz="2800" b="1" kern="100" dirty="0">
                        <a:solidFill>
                          <a:schemeClr val="accent5">
                            <a:lumMod val="75000"/>
                          </a:schemeClr>
                        </a:solidFill>
                        <a:effectLst/>
                        <a:latin typeface="標楷體" panose="03000509000000000000" pitchFamily="65" charset="-120"/>
                        <a:ea typeface="標楷體" panose="03000509000000000000" pitchFamily="65" charset="-120"/>
                        <a:cs typeface="Times New Roman"/>
                      </a:endParaRPr>
                    </a:p>
                  </a:txBody>
                  <a:tcPr marL="45486" marR="45486" marT="0" marB="0" anchor="ctr">
                    <a:solidFill>
                      <a:schemeClr val="accent2">
                        <a:lumMod val="60000"/>
                        <a:lumOff val="40000"/>
                      </a:schemeClr>
                    </a:solidFill>
                  </a:tcPr>
                </a:tc>
                <a:tc>
                  <a:txBody>
                    <a:bodyPr/>
                    <a:lstStyle/>
                    <a:p>
                      <a:pPr>
                        <a:spcBef>
                          <a:spcPts val="600"/>
                        </a:spcBef>
                        <a:spcAft>
                          <a:spcPts val="600"/>
                        </a:spcAft>
                      </a:pPr>
                      <a:r>
                        <a:rPr lang="zh-TW" sz="2400" kern="100" dirty="0">
                          <a:effectLst/>
                          <a:latin typeface="標楷體" panose="03000509000000000000" pitchFamily="65" charset="-120"/>
                          <a:ea typeface="標楷體" panose="03000509000000000000" pitchFamily="65" charset="-120"/>
                        </a:rPr>
                        <a:t>由醫師開立處方、準備並提供藥劑，</a:t>
                      </a:r>
                      <a:r>
                        <a:rPr lang="zh-TW" sz="2400" kern="100" dirty="0" smtClean="0">
                          <a:effectLst/>
                          <a:latin typeface="標楷體" panose="03000509000000000000" pitchFamily="65" charset="-120"/>
                          <a:ea typeface="標楷體" panose="03000509000000000000" pitchFamily="65" charset="-120"/>
                        </a:rPr>
                        <a:t>由</a:t>
                      </a:r>
                      <a:r>
                        <a:rPr lang="zh-TW" sz="2400" b="1" kern="100" dirty="0" smtClean="0">
                          <a:effectLst/>
                          <a:latin typeface="標楷體" panose="03000509000000000000" pitchFamily="65" charset="-120"/>
                          <a:ea typeface="標楷體" panose="03000509000000000000" pitchFamily="65" charset="-120"/>
                        </a:rPr>
                        <a:t>病人自己</a:t>
                      </a:r>
                      <a:r>
                        <a:rPr lang="zh-TW" altLang="en-US" sz="2400" b="1" kern="100" dirty="0" smtClean="0">
                          <a:effectLst/>
                          <a:latin typeface="標楷體" panose="03000509000000000000" pitchFamily="65" charset="-120"/>
                          <a:ea typeface="標楷體" panose="03000509000000000000" pitchFamily="65" charset="-120"/>
                        </a:rPr>
                        <a:t>服用</a:t>
                      </a:r>
                      <a:r>
                        <a:rPr lang="zh-TW" sz="2400" kern="100" dirty="0" smtClean="0">
                          <a:effectLst/>
                          <a:latin typeface="標楷體" panose="03000509000000000000" pitchFamily="65" charset="-120"/>
                          <a:ea typeface="標楷體" panose="03000509000000000000" pitchFamily="65" charset="-120"/>
                        </a:rPr>
                        <a:t>。</a:t>
                      </a:r>
                      <a:endParaRPr lang="en-US" altLang="zh-TW" sz="2400" b="1" kern="100" dirty="0" smtClean="0">
                        <a:effectLst/>
                        <a:latin typeface="標楷體" panose="03000509000000000000" pitchFamily="65" charset="-120"/>
                        <a:ea typeface="標楷體" panose="03000509000000000000" pitchFamily="65" charset="-120"/>
                        <a:cs typeface="Times New Roman"/>
                      </a:endParaRPr>
                    </a:p>
                  </a:txBody>
                  <a:tcPr marL="45486" marR="45486" marT="0" marB="0" anchor="ctr">
                    <a:noFill/>
                  </a:tcPr>
                </a:tc>
                <a:tc>
                  <a:txBody>
                    <a:bodyPr/>
                    <a:lstStyle/>
                    <a:p>
                      <a:pPr>
                        <a:spcBef>
                          <a:spcPts val="600"/>
                        </a:spcBef>
                        <a:spcAft>
                          <a:spcPts val="600"/>
                        </a:spcAft>
                      </a:pPr>
                      <a:r>
                        <a:rPr lang="zh-TW" sz="2400" kern="100" dirty="0">
                          <a:solidFill>
                            <a:srgbClr val="0070C0"/>
                          </a:solidFill>
                          <a:effectLst/>
                          <a:latin typeface="標楷體" panose="03000509000000000000" pitchFamily="65" charset="-120"/>
                          <a:ea typeface="標楷體" panose="03000509000000000000" pitchFamily="65" charset="-120"/>
                        </a:rPr>
                        <a:t>美國</a:t>
                      </a:r>
                      <a:r>
                        <a:rPr lang="zh-TW" sz="2400" kern="100" dirty="0">
                          <a:effectLst/>
                          <a:latin typeface="標楷體" panose="03000509000000000000" pitchFamily="65" charset="-120"/>
                          <a:ea typeface="標楷體" panose="03000509000000000000" pitchFamily="65" charset="-120"/>
                        </a:rPr>
                        <a:t>（奧瑞岡州、華盛頓州、蒙大拿州、佛蒙特州、加</a:t>
                      </a:r>
                      <a:r>
                        <a:rPr lang="zh-TW" sz="2400" kern="100" dirty="0" smtClean="0">
                          <a:effectLst/>
                          <a:latin typeface="標楷體" panose="03000509000000000000" pitchFamily="65" charset="-120"/>
                          <a:ea typeface="標楷體" panose="03000509000000000000" pitchFamily="65" charset="-120"/>
                        </a:rPr>
                        <a:t>州</a:t>
                      </a:r>
                      <a:r>
                        <a:rPr lang="zh-TW" altLang="en-US" sz="2400" kern="100" dirty="0" smtClean="0">
                          <a:effectLst/>
                          <a:latin typeface="新細明體"/>
                          <a:ea typeface="新細明體"/>
                        </a:rPr>
                        <a:t>、</a:t>
                      </a:r>
                      <a:r>
                        <a:rPr lang="zh-TW" altLang="en-US" sz="2400" kern="100" dirty="0" smtClean="0">
                          <a:effectLst/>
                          <a:latin typeface="標楷體" pitchFamily="65" charset="-120"/>
                          <a:ea typeface="標楷體" pitchFamily="65" charset="-120"/>
                        </a:rPr>
                        <a:t>科羅拉多州</a:t>
                      </a:r>
                      <a:r>
                        <a:rPr lang="zh-TW" sz="2400" kern="100" dirty="0" smtClean="0">
                          <a:effectLst/>
                          <a:latin typeface="標楷體" panose="03000509000000000000" pitchFamily="65" charset="-120"/>
                          <a:ea typeface="標楷體" panose="03000509000000000000" pitchFamily="65" charset="-120"/>
                        </a:rPr>
                        <a:t>）</a:t>
                      </a:r>
                      <a:r>
                        <a:rPr lang="zh-TW" sz="2400" kern="100" dirty="0">
                          <a:effectLst/>
                          <a:latin typeface="標楷體" panose="03000509000000000000" pitchFamily="65" charset="-120"/>
                          <a:ea typeface="標楷體" panose="03000509000000000000" pitchFamily="65" charset="-120"/>
                        </a:rPr>
                        <a:t>、</a:t>
                      </a:r>
                      <a:r>
                        <a:rPr lang="zh-TW" sz="2400" kern="100" dirty="0" smtClean="0">
                          <a:solidFill>
                            <a:srgbClr val="0070C0"/>
                          </a:solidFill>
                          <a:effectLst/>
                          <a:latin typeface="標楷體" panose="03000509000000000000" pitchFamily="65" charset="-120"/>
                          <a:ea typeface="標楷體" panose="03000509000000000000" pitchFamily="65" charset="-120"/>
                        </a:rPr>
                        <a:t>瑞士</a:t>
                      </a:r>
                      <a:r>
                        <a:rPr lang="zh-TW" altLang="en-US" sz="2400" kern="100" dirty="0" smtClean="0">
                          <a:solidFill>
                            <a:srgbClr val="0070C0"/>
                          </a:solidFill>
                          <a:effectLst/>
                          <a:latin typeface="標楷體" panose="03000509000000000000" pitchFamily="65" charset="-120"/>
                          <a:ea typeface="標楷體" panose="03000509000000000000" pitchFamily="65" charset="-120"/>
                        </a:rPr>
                        <a:t>、加拿大</a:t>
                      </a:r>
                      <a:r>
                        <a:rPr lang="zh-TW" altLang="en-US" sz="2400" kern="100" dirty="0" smtClean="0">
                          <a:solidFill>
                            <a:srgbClr val="0070C0"/>
                          </a:solidFill>
                          <a:effectLst/>
                          <a:latin typeface="新細明體"/>
                          <a:ea typeface="新細明體"/>
                        </a:rPr>
                        <a:t>、</a:t>
                      </a:r>
                      <a:r>
                        <a:rPr lang="zh-TW" altLang="en-US" sz="2400" kern="100" dirty="0" smtClean="0">
                          <a:solidFill>
                            <a:srgbClr val="0070C0"/>
                          </a:solidFill>
                          <a:effectLst/>
                          <a:latin typeface="標楷體" panose="03000509000000000000" pitchFamily="65" charset="-120"/>
                          <a:ea typeface="標楷體" panose="03000509000000000000" pitchFamily="65" charset="-120"/>
                        </a:rPr>
                        <a:t>荷蘭、盧森堡、德國</a:t>
                      </a:r>
                      <a:endParaRPr lang="zh-TW" sz="2400" b="1" kern="100" dirty="0">
                        <a:solidFill>
                          <a:srgbClr val="0070C0"/>
                        </a:solidFill>
                        <a:effectLst/>
                        <a:latin typeface="標楷體" panose="03000509000000000000" pitchFamily="65" charset="-120"/>
                        <a:ea typeface="標楷體" panose="03000509000000000000" pitchFamily="65" charset="-120"/>
                        <a:cs typeface="Times New Roman"/>
                      </a:endParaRPr>
                    </a:p>
                  </a:txBody>
                  <a:tcPr marL="45486" marR="45486" marT="0" marB="0" anchor="ctr">
                    <a:noFill/>
                  </a:tcPr>
                </a:tc>
                <a:extLst>
                  <a:ext uri="{0D108BD9-81ED-4DB2-BD59-A6C34878D82A}">
                    <a16:rowId xmlns="" xmlns:a16="http://schemas.microsoft.com/office/drawing/2014/main" val="10003"/>
                  </a:ext>
                </a:extLst>
              </a:tr>
              <a:tr h="1314439">
                <a:tc>
                  <a:txBody>
                    <a:bodyPr/>
                    <a:lstStyle/>
                    <a:p>
                      <a:pPr algn="ctr">
                        <a:spcAft>
                          <a:spcPts val="0"/>
                        </a:spcAft>
                      </a:pPr>
                      <a:r>
                        <a:rPr lang="zh-TW" sz="2800" kern="100" dirty="0">
                          <a:effectLst/>
                          <a:latin typeface="標楷體" panose="03000509000000000000" pitchFamily="65" charset="-120"/>
                          <a:ea typeface="標楷體" panose="03000509000000000000" pitchFamily="65" charset="-120"/>
                        </a:rPr>
                        <a:t>安樂死</a:t>
                      </a:r>
                      <a:endParaRPr lang="zh-TW" sz="2800" b="1" kern="100" dirty="0">
                        <a:solidFill>
                          <a:schemeClr val="accent5">
                            <a:lumMod val="75000"/>
                          </a:schemeClr>
                        </a:solidFill>
                        <a:effectLst/>
                        <a:latin typeface="標楷體" panose="03000509000000000000" pitchFamily="65" charset="-120"/>
                        <a:ea typeface="標楷體" panose="03000509000000000000" pitchFamily="65" charset="-120"/>
                        <a:cs typeface="Times New Roman"/>
                      </a:endParaRPr>
                    </a:p>
                  </a:txBody>
                  <a:tcPr marL="45486" marR="45486" marT="0" marB="0" anchor="ctr">
                    <a:solidFill>
                      <a:schemeClr val="accent2">
                        <a:lumMod val="60000"/>
                        <a:lumOff val="40000"/>
                      </a:schemeClr>
                    </a:solidFill>
                  </a:tcPr>
                </a:tc>
                <a:tc>
                  <a:txBody>
                    <a:bodyPr/>
                    <a:lstStyle/>
                    <a:p>
                      <a:pPr>
                        <a:spcBef>
                          <a:spcPts val="600"/>
                        </a:spcBef>
                        <a:spcAft>
                          <a:spcPts val="600"/>
                        </a:spcAft>
                      </a:pPr>
                      <a:r>
                        <a:rPr lang="zh-TW" sz="2400" kern="100" dirty="0" smtClean="0">
                          <a:effectLst/>
                          <a:latin typeface="標楷體" panose="03000509000000000000" pitchFamily="65" charset="-120"/>
                          <a:ea typeface="標楷體" panose="03000509000000000000" pitchFamily="65" charset="-120"/>
                        </a:rPr>
                        <a:t>由</a:t>
                      </a:r>
                      <a:r>
                        <a:rPr lang="zh-TW" altLang="en-US" sz="2400" kern="100" dirty="0" smtClean="0">
                          <a:effectLst/>
                          <a:latin typeface="標楷體" panose="03000509000000000000" pitchFamily="65" charset="-120"/>
                          <a:ea typeface="標楷體" panose="03000509000000000000" pitchFamily="65" charset="-120"/>
                        </a:rPr>
                        <a:t> </a:t>
                      </a:r>
                      <a:r>
                        <a:rPr lang="zh-TW" sz="2400" b="1" kern="100" dirty="0" smtClean="0">
                          <a:effectLst/>
                          <a:latin typeface="標楷體" panose="03000509000000000000" pitchFamily="65" charset="-120"/>
                          <a:ea typeface="標楷體" panose="03000509000000000000" pitchFamily="65" charset="-120"/>
                        </a:rPr>
                        <a:t>他人</a:t>
                      </a:r>
                      <a:r>
                        <a:rPr lang="zh-TW" altLang="en-US" sz="2400" kern="100" dirty="0" smtClean="0">
                          <a:effectLst/>
                          <a:latin typeface="標楷體" panose="03000509000000000000" pitchFamily="65" charset="-120"/>
                          <a:ea typeface="標楷體" panose="03000509000000000000" pitchFamily="65" charset="-120"/>
                        </a:rPr>
                        <a:t> </a:t>
                      </a:r>
                      <a:r>
                        <a:rPr lang="zh-TW" sz="2400" kern="100" dirty="0" smtClean="0">
                          <a:effectLst/>
                          <a:latin typeface="標楷體" panose="03000509000000000000" pitchFamily="65" charset="-120"/>
                          <a:ea typeface="標楷體" panose="03000509000000000000" pitchFamily="65" charset="-120"/>
                        </a:rPr>
                        <a:t>為病</a:t>
                      </a:r>
                      <a:r>
                        <a:rPr lang="zh-TW" altLang="en-US" sz="2400" kern="100" dirty="0" smtClean="0">
                          <a:effectLst/>
                          <a:latin typeface="標楷體" panose="03000509000000000000" pitchFamily="65" charset="-120"/>
                          <a:ea typeface="標楷體" panose="03000509000000000000" pitchFamily="65" charset="-120"/>
                        </a:rPr>
                        <a:t>人</a:t>
                      </a:r>
                      <a:r>
                        <a:rPr lang="zh-TW" sz="2400" kern="100" dirty="0" smtClean="0">
                          <a:effectLst/>
                          <a:latin typeface="標楷體" panose="03000509000000000000" pitchFamily="65" charset="-120"/>
                          <a:ea typeface="標楷體" panose="03000509000000000000" pitchFamily="65" charset="-120"/>
                        </a:rPr>
                        <a:t>施以足</a:t>
                      </a:r>
                      <a:r>
                        <a:rPr lang="zh-TW" sz="2400" kern="100" dirty="0">
                          <a:effectLst/>
                          <a:latin typeface="標楷體" panose="03000509000000000000" pitchFamily="65" charset="-120"/>
                          <a:ea typeface="標楷體" panose="03000509000000000000" pitchFamily="65" charset="-120"/>
                        </a:rPr>
                        <a:t>以致命之</a:t>
                      </a:r>
                      <a:r>
                        <a:rPr lang="zh-TW" sz="2400" kern="100" dirty="0" smtClean="0">
                          <a:effectLst/>
                          <a:latin typeface="標楷體" panose="03000509000000000000" pitchFamily="65" charset="-120"/>
                          <a:ea typeface="標楷體" panose="03000509000000000000" pitchFamily="65" charset="-120"/>
                        </a:rPr>
                        <a:t>藥劑</a:t>
                      </a:r>
                      <a:r>
                        <a:rPr lang="zh-TW" altLang="en-US" sz="2400" kern="100" dirty="0" smtClean="0">
                          <a:effectLst/>
                          <a:latin typeface="標楷體" panose="03000509000000000000" pitchFamily="65" charset="-120"/>
                          <a:ea typeface="標楷體" panose="03000509000000000000" pitchFamily="65" charset="-120"/>
                        </a:rPr>
                        <a:t>。</a:t>
                      </a:r>
                      <a:endParaRPr lang="en-US" altLang="zh-TW" sz="2400" kern="100" dirty="0" smtClean="0">
                        <a:effectLst/>
                        <a:latin typeface="標楷體" panose="03000509000000000000" pitchFamily="65" charset="-120"/>
                        <a:ea typeface="標楷體" panose="03000509000000000000" pitchFamily="65" charset="-120"/>
                      </a:endParaRPr>
                    </a:p>
                    <a:p>
                      <a:pPr>
                        <a:spcBef>
                          <a:spcPts val="600"/>
                        </a:spcBef>
                        <a:spcAft>
                          <a:spcPts val="600"/>
                        </a:spcAft>
                      </a:pPr>
                      <a:r>
                        <a:rPr lang="zh-TW" altLang="en-US" sz="2400" kern="100" dirty="0" smtClean="0">
                          <a:effectLst/>
                          <a:latin typeface="標楷體" panose="03000509000000000000" pitchFamily="65" charset="-120"/>
                          <a:ea typeface="標楷體" panose="03000509000000000000" pitchFamily="65" charset="-120"/>
                        </a:rPr>
                        <a:t>＝</a:t>
                      </a:r>
                      <a:r>
                        <a:rPr lang="zh-TW" sz="2400" kern="100" dirty="0" smtClean="0">
                          <a:solidFill>
                            <a:srgbClr val="C00000"/>
                          </a:solidFill>
                          <a:effectLst/>
                          <a:latin typeface="標楷體" panose="03000509000000000000" pitchFamily="65" charset="-120"/>
                          <a:ea typeface="標楷體" panose="03000509000000000000" pitchFamily="65" charset="-120"/>
                        </a:rPr>
                        <a:t>加工</a:t>
                      </a:r>
                      <a:r>
                        <a:rPr lang="zh-TW" sz="2400" kern="100" dirty="0">
                          <a:solidFill>
                            <a:srgbClr val="C00000"/>
                          </a:solidFill>
                          <a:effectLst/>
                          <a:latin typeface="標楷體" panose="03000509000000000000" pitchFamily="65" charset="-120"/>
                          <a:ea typeface="標楷體" panose="03000509000000000000" pitchFamily="65" charset="-120"/>
                        </a:rPr>
                        <a:t>縮短</a:t>
                      </a:r>
                      <a:r>
                        <a:rPr lang="zh-TW" sz="2400" kern="100" dirty="0">
                          <a:effectLst/>
                          <a:latin typeface="標楷體" panose="03000509000000000000" pitchFamily="65" charset="-120"/>
                          <a:ea typeface="標楷體" panose="03000509000000000000" pitchFamily="65" charset="-120"/>
                        </a:rPr>
                        <a:t>生命！</a:t>
                      </a:r>
                      <a:endParaRPr lang="zh-TW" sz="2400" b="1" kern="100" dirty="0">
                        <a:effectLst/>
                        <a:latin typeface="標楷體" panose="03000509000000000000" pitchFamily="65" charset="-120"/>
                        <a:ea typeface="標楷體" panose="03000509000000000000" pitchFamily="65" charset="-120"/>
                        <a:cs typeface="Times New Roman"/>
                      </a:endParaRPr>
                    </a:p>
                  </a:txBody>
                  <a:tcPr marL="45486" marR="45486" marT="0" marB="0" anchor="ctr">
                    <a:noFill/>
                  </a:tcPr>
                </a:tc>
                <a:tc>
                  <a:txBody>
                    <a:bodyPr/>
                    <a:lstStyle/>
                    <a:p>
                      <a:pPr>
                        <a:spcBef>
                          <a:spcPts val="600"/>
                        </a:spcBef>
                        <a:spcAft>
                          <a:spcPts val="600"/>
                        </a:spcAft>
                      </a:pPr>
                      <a:r>
                        <a:rPr lang="zh-TW" sz="2400" kern="100" dirty="0" smtClean="0">
                          <a:effectLst/>
                          <a:latin typeface="標楷體" panose="03000509000000000000" pitchFamily="65" charset="-120"/>
                          <a:ea typeface="標楷體" panose="03000509000000000000" pitchFamily="65" charset="-120"/>
                        </a:rPr>
                        <a:t>荷蘭</a:t>
                      </a:r>
                      <a:r>
                        <a:rPr lang="zh-TW" sz="2400" kern="100" dirty="0">
                          <a:effectLst/>
                          <a:latin typeface="標楷體" panose="03000509000000000000" pitchFamily="65" charset="-120"/>
                          <a:ea typeface="標楷體" panose="03000509000000000000" pitchFamily="65" charset="-120"/>
                        </a:rPr>
                        <a:t>、比利時</a:t>
                      </a:r>
                      <a:r>
                        <a:rPr lang="zh-TW" sz="2400" kern="100" dirty="0" smtClean="0">
                          <a:effectLst/>
                          <a:latin typeface="標楷體" panose="03000509000000000000" pitchFamily="65" charset="-120"/>
                          <a:ea typeface="標楷體" panose="03000509000000000000" pitchFamily="65" charset="-120"/>
                        </a:rPr>
                        <a:t>、盧森堡、哥倫比亞</a:t>
                      </a:r>
                      <a:r>
                        <a:rPr lang="zh-TW" altLang="en-US" sz="2400" kern="100" dirty="0" smtClean="0">
                          <a:effectLst/>
                          <a:latin typeface="標楷體" panose="03000509000000000000" pitchFamily="65" charset="-120"/>
                          <a:ea typeface="標楷體" panose="03000509000000000000" pitchFamily="65" charset="-120"/>
                        </a:rPr>
                        <a:t>、加拿大</a:t>
                      </a:r>
                      <a:endParaRPr lang="zh-TW" sz="2400" b="1" kern="100" dirty="0">
                        <a:effectLst/>
                        <a:latin typeface="標楷體" panose="03000509000000000000" pitchFamily="65" charset="-120"/>
                        <a:ea typeface="標楷體" panose="03000509000000000000" pitchFamily="65" charset="-120"/>
                        <a:cs typeface="Times New Roman"/>
                      </a:endParaRPr>
                    </a:p>
                  </a:txBody>
                  <a:tcPr marL="45486" marR="45486" marT="0" marB="0" anchor="ctr">
                    <a:noFill/>
                  </a:tcPr>
                </a:tc>
                <a:extLst>
                  <a:ext uri="{0D108BD9-81ED-4DB2-BD59-A6C34878D82A}">
                    <a16:rowId xmlns="" xmlns:a16="http://schemas.microsoft.com/office/drawing/2014/main" val="10001"/>
                  </a:ext>
                </a:extLst>
              </a:tr>
            </a:tbl>
          </a:graphicData>
        </a:graphic>
      </p:graphicFrame>
      <p:sp>
        <p:nvSpPr>
          <p:cNvPr id="12" name="矩形 11"/>
          <p:cNvSpPr/>
          <p:nvPr/>
        </p:nvSpPr>
        <p:spPr>
          <a:xfrm>
            <a:off x="1795" y="116112"/>
            <a:ext cx="9185407" cy="791477"/>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zh-TW" altLang="en-US" sz="3600" b="1" dirty="0">
              <a:solidFill>
                <a:prstClr val="black"/>
              </a:solidFill>
              <a:latin typeface="標楷體" panose="03000509000000000000" pitchFamily="65" charset="-120"/>
              <a:ea typeface="標楷體" panose="03000509000000000000" pitchFamily="65" charset="-120"/>
            </a:endParaRPr>
          </a:p>
        </p:txBody>
      </p:sp>
      <p:sp>
        <p:nvSpPr>
          <p:cNvPr id="7" name="文字方塊 6"/>
          <p:cNvSpPr txBox="1"/>
          <p:nvPr/>
        </p:nvSpPr>
        <p:spPr>
          <a:xfrm>
            <a:off x="410344" y="261258"/>
            <a:ext cx="8263801" cy="646331"/>
          </a:xfrm>
          <a:prstGeom prst="rect">
            <a:avLst/>
          </a:prstGeom>
          <a:noFill/>
        </p:spPr>
        <p:txBody>
          <a:bodyPr wrap="none" rtlCol="0">
            <a:spAutoFit/>
          </a:bodyPr>
          <a:lstStyle/>
          <a:p>
            <a:pPr algn="ctr" defTabSz="457200"/>
            <a:r>
              <a:rPr lang="zh-TW" altLang="zh-TW" sz="3600" b="1" kern="100" dirty="0" smtClean="0">
                <a:solidFill>
                  <a:prstClr val="black"/>
                </a:solidFill>
                <a:latin typeface="標楷體" panose="03000509000000000000" pitchFamily="65" charset="-120"/>
                <a:ea typeface="標楷體" panose="03000509000000000000" pitchFamily="65" charset="-120"/>
                <a:cs typeface="Times New Roman"/>
              </a:rPr>
              <a:t>《病人自主權利法》</a:t>
            </a:r>
            <a:r>
              <a:rPr lang="zh-TW" altLang="en-US" sz="3600" b="1" kern="100" dirty="0" smtClean="0">
                <a:solidFill>
                  <a:prstClr val="black"/>
                </a:solidFill>
                <a:latin typeface="標楷體" panose="03000509000000000000" pitchFamily="65" charset="-120"/>
                <a:ea typeface="標楷體" panose="03000509000000000000" pitchFamily="65" charset="-120"/>
                <a:cs typeface="Times New Roman"/>
              </a:rPr>
              <a:t>與</a:t>
            </a:r>
            <a:r>
              <a:rPr lang="zh-TW" altLang="zh-TW" sz="3600" b="1" kern="100" dirty="0" smtClean="0">
                <a:solidFill>
                  <a:prstClr val="black"/>
                </a:solidFill>
                <a:latin typeface="標楷體" panose="03000509000000000000" pitchFamily="65" charset="-120"/>
                <a:ea typeface="標楷體" panose="03000509000000000000" pitchFamily="65" charset="-120"/>
                <a:cs typeface="Times New Roman"/>
              </a:rPr>
              <a:t>安樂死</a:t>
            </a:r>
            <a:r>
              <a:rPr lang="zh-TW" altLang="en-US" sz="3600" b="1" kern="100" dirty="0" smtClean="0">
                <a:solidFill>
                  <a:prstClr val="black"/>
                </a:solidFill>
                <a:latin typeface="標楷體" panose="03000509000000000000" pitchFamily="65" charset="-120"/>
                <a:ea typeface="標楷體" panose="03000509000000000000" pitchFamily="65" charset="-120"/>
                <a:cs typeface="Times New Roman"/>
              </a:rPr>
              <a:t>完全不同</a:t>
            </a:r>
            <a:endParaRPr lang="zh-TW" altLang="zh-TW" sz="3600" b="1" kern="100" dirty="0">
              <a:solidFill>
                <a:srgbClr val="ED7D31">
                  <a:lumMod val="50000"/>
                </a:srgbClr>
              </a:solidFill>
              <a:latin typeface="標楷體" panose="03000509000000000000" pitchFamily="65" charset="-120"/>
              <a:ea typeface="標楷體" panose="03000509000000000000" pitchFamily="65" charset="-120"/>
              <a:cs typeface="Times New Roman"/>
            </a:endParaRPr>
          </a:p>
        </p:txBody>
      </p:sp>
      <p:sp>
        <p:nvSpPr>
          <p:cNvPr id="3" name="橢圓 2"/>
          <p:cNvSpPr/>
          <p:nvPr/>
        </p:nvSpPr>
        <p:spPr>
          <a:xfrm>
            <a:off x="456811" y="1628800"/>
            <a:ext cx="337914" cy="37737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latin typeface="標楷體" panose="03000509000000000000" pitchFamily="65" charset="-120"/>
              <a:ea typeface="標楷體" panose="03000509000000000000" pitchFamily="65" charset="-120"/>
            </a:endParaRPr>
          </a:p>
        </p:txBody>
      </p:sp>
      <p:grpSp>
        <p:nvGrpSpPr>
          <p:cNvPr id="2" name="群組 1"/>
          <p:cNvGrpSpPr/>
          <p:nvPr/>
        </p:nvGrpSpPr>
        <p:grpSpPr>
          <a:xfrm>
            <a:off x="5538" y="6186385"/>
            <a:ext cx="9138462" cy="672075"/>
            <a:chOff x="5538" y="6186385"/>
            <a:chExt cx="9138462" cy="672075"/>
          </a:xfrm>
        </p:grpSpPr>
        <p:pic>
          <p:nvPicPr>
            <p:cNvPr id="6" name="Picture 2" descr="N:\2018活動\2018病主法計畫\05-ACP訓練課程\課程海報\預立醫療照護諮商人員訓練課程海報-6_空白.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38" y="6546461"/>
              <a:ext cx="9138462" cy="310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8618" y="6186385"/>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8097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511634" y="3429000"/>
            <a:ext cx="8280920" cy="2736303"/>
          </a:xfrm>
          <a:prstGeom prst="roundRect">
            <a:avLst>
              <a:gd name="adj" fmla="val 10498"/>
            </a:avLst>
          </a:prstGeom>
          <a:solidFill>
            <a:srgbClr val="FF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idx="4294967295"/>
          </p:nvPr>
        </p:nvSpPr>
        <p:spPr>
          <a:xfrm>
            <a:off x="511175" y="424210"/>
            <a:ext cx="8121650" cy="696912"/>
          </a:xfrm>
          <a:prstGeom prst="rect">
            <a:avLst/>
          </a:prstGeom>
        </p:spPr>
        <p:txBody>
          <a:bodyPr/>
          <a:lstStyle/>
          <a:p>
            <a:r>
              <a:rPr lang="zh-TW" altLang="en-US" dirty="0" smtClean="0">
                <a:latin typeface="微軟正黑體" panose="020B0604030504040204" pitchFamily="34" charset="-120"/>
                <a:ea typeface="微軟正黑體" panose="020B0604030504040204" pitchFamily="34" charset="-120"/>
              </a:rPr>
              <a:t>醫師急救</a:t>
            </a:r>
            <a:r>
              <a:rPr lang="zh-TW" altLang="en-US" dirty="0">
                <a:latin typeface="微軟正黑體" panose="020B0604030504040204" pitchFamily="34" charset="-120"/>
                <a:ea typeface="微軟正黑體" panose="020B0604030504040204" pitchFamily="34" charset="-120"/>
              </a:rPr>
              <a:t>義務</a:t>
            </a:r>
          </a:p>
        </p:txBody>
      </p:sp>
      <p:sp>
        <p:nvSpPr>
          <p:cNvPr id="3" name="內容版面配置區 2"/>
          <p:cNvSpPr>
            <a:spLocks noGrp="1"/>
          </p:cNvSpPr>
          <p:nvPr>
            <p:ph idx="4294967295"/>
          </p:nvPr>
        </p:nvSpPr>
        <p:spPr>
          <a:xfrm>
            <a:off x="462750" y="1176076"/>
            <a:ext cx="8229600" cy="2260600"/>
          </a:xfrm>
          <a:prstGeom prst="rect">
            <a:avLst/>
          </a:prstGeom>
        </p:spPr>
        <p:txBody>
          <a:bodyPr>
            <a:noAutofit/>
          </a:bodyPr>
          <a:lstStyle/>
          <a:p>
            <a:r>
              <a:rPr lang="zh-TW" altLang="en-US" sz="3200" dirty="0" smtClean="0">
                <a:latin typeface="微軟正黑體" panose="020B0604030504040204" pitchFamily="34" charset="-120"/>
                <a:ea typeface="微軟正黑體" panose="020B0604030504040204" pitchFamily="34" charset="-120"/>
              </a:rPr>
              <a:t>醫病關係：強制締約關係</a:t>
            </a:r>
            <a:endParaRPr lang="en-US" altLang="zh-TW" sz="3200" dirty="0" smtClean="0">
              <a:latin typeface="微軟正黑體" panose="020B0604030504040204" pitchFamily="34" charset="-120"/>
              <a:ea typeface="微軟正黑體" panose="020B0604030504040204" pitchFamily="34" charset="-120"/>
            </a:endParaRPr>
          </a:p>
          <a:p>
            <a:r>
              <a:rPr lang="zh-TW" altLang="en-US" sz="3200" b="1" dirty="0">
                <a:solidFill>
                  <a:srgbClr val="7030A0"/>
                </a:solidFill>
                <a:latin typeface="微軟正黑體" panose="020B0604030504040204" pitchFamily="34" charset="-120"/>
                <a:ea typeface="微軟正黑體" panose="020B0604030504040204" pitchFamily="34" charset="-120"/>
              </a:rPr>
              <a:t>醫師有急救</a:t>
            </a:r>
            <a:r>
              <a:rPr lang="zh-TW" altLang="en-US" sz="3200" b="1" dirty="0" smtClean="0">
                <a:solidFill>
                  <a:srgbClr val="7030A0"/>
                </a:solidFill>
                <a:latin typeface="微軟正黑體" panose="020B0604030504040204" pitchFamily="34" charset="-120"/>
                <a:ea typeface="微軟正黑體" panose="020B0604030504040204" pitchFamily="34" charset="-120"/>
              </a:rPr>
              <a:t>義務</a:t>
            </a:r>
            <a:r>
              <a:rPr lang="zh-TW" altLang="en-US" sz="3200" dirty="0" smtClean="0">
                <a:latin typeface="微軟正黑體" panose="020B0604030504040204" pitchFamily="34" charset="-120"/>
                <a:ea typeface="微軟正黑體" panose="020B0604030504040204" pitchFamily="34" charset="-120"/>
              </a:rPr>
              <a:t>：</a:t>
            </a:r>
            <a:r>
              <a:rPr lang="en-US" altLang="zh-TW" sz="3200" dirty="0" smtClean="0">
                <a:latin typeface="微軟正黑體" panose="020B0604030504040204" pitchFamily="34" charset="-120"/>
                <a:ea typeface="微軟正黑體" panose="020B0604030504040204" pitchFamily="34" charset="-120"/>
              </a:rPr>
              <a:t>(</a:t>
            </a:r>
            <a:r>
              <a:rPr lang="zh-TW" altLang="en-US" sz="3200" dirty="0" smtClean="0">
                <a:latin typeface="微軟正黑體" panose="020B0604030504040204" pitchFamily="34" charset="-120"/>
                <a:ea typeface="微軟正黑體" panose="020B0604030504040204" pitchFamily="34" charset="-120"/>
              </a:rPr>
              <a:t>醫療法</a:t>
            </a:r>
            <a:r>
              <a:rPr lang="en-US" altLang="zh-TW" sz="3200" dirty="0" smtClean="0">
                <a:latin typeface="微軟正黑體" panose="020B0604030504040204" pitchFamily="34" charset="-120"/>
                <a:ea typeface="微軟正黑體" panose="020B0604030504040204" pitchFamily="34" charset="-120"/>
              </a:rPr>
              <a:t>60</a:t>
            </a:r>
            <a:r>
              <a:rPr lang="zh-TW" altLang="en-US" sz="3200" dirty="0" smtClean="0">
                <a:latin typeface="微軟正黑體" panose="020B0604030504040204" pitchFamily="34" charset="-120"/>
                <a:ea typeface="微軟正黑體" panose="020B0604030504040204" pitchFamily="34" charset="-120"/>
              </a:rPr>
              <a:t>、醫師法</a:t>
            </a:r>
            <a:r>
              <a:rPr lang="en-US" altLang="zh-TW" sz="3200" dirty="0" smtClean="0">
                <a:latin typeface="微軟正黑體" panose="020B0604030504040204" pitchFamily="34" charset="-120"/>
                <a:ea typeface="微軟正黑體" panose="020B0604030504040204" pitchFamily="34" charset="-120"/>
              </a:rPr>
              <a:t>21)</a:t>
            </a:r>
          </a:p>
          <a:p>
            <a:pPr lvl="1"/>
            <a:r>
              <a:rPr lang="zh-TW" altLang="en-US" sz="2800" dirty="0" smtClean="0">
                <a:latin typeface="微軟正黑體" panose="020B0604030504040204" pitchFamily="34" charset="-120"/>
                <a:ea typeface="微軟正黑體" panose="020B0604030504040204" pitchFamily="34" charset="-120"/>
              </a:rPr>
              <a:t>遇有病人危急時不得拒絕醫療病人。</a:t>
            </a:r>
            <a:endParaRPr lang="en-US" altLang="zh-TW" sz="2800" dirty="0" smtClean="0">
              <a:latin typeface="微軟正黑體" panose="020B0604030504040204" pitchFamily="34" charset="-120"/>
              <a:ea typeface="微軟正黑體" panose="020B0604030504040204" pitchFamily="34" charset="-120"/>
            </a:endParaRPr>
          </a:p>
          <a:p>
            <a:pPr lvl="1"/>
            <a:r>
              <a:rPr lang="zh-TW" altLang="en-US" sz="2800" dirty="0">
                <a:latin typeface="微軟正黑體" panose="020B0604030504040204" pitchFamily="34" charset="-120"/>
                <a:ea typeface="微軟正黑體" panose="020B0604030504040204" pitchFamily="34" charset="-120"/>
              </a:rPr>
              <a:t>除非病人</a:t>
            </a:r>
            <a:r>
              <a:rPr lang="zh-TW" altLang="en-US" sz="2800" dirty="0" smtClean="0">
                <a:latin typeface="微軟正黑體" panose="020B0604030504040204" pitchFamily="34" charset="-120"/>
                <a:ea typeface="微軟正黑體" panose="020B0604030504040204" pitchFamily="34" charset="-120"/>
              </a:rPr>
              <a:t>行使</a:t>
            </a:r>
            <a:r>
              <a:rPr lang="zh-TW" altLang="en-US" sz="2800" b="1" dirty="0" smtClean="0">
                <a:solidFill>
                  <a:srgbClr val="C00000"/>
                </a:solidFill>
                <a:latin typeface="微軟正黑體" panose="020B0604030504040204" pitchFamily="34" charset="-120"/>
                <a:ea typeface="微軟正黑體" panose="020B0604030504040204" pitchFamily="34" charset="-120"/>
              </a:rPr>
              <a:t>特殊醫療拒絕權</a:t>
            </a:r>
            <a:r>
              <a:rPr lang="zh-TW" altLang="en-US" sz="2800" dirty="0" smtClean="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p:txBody>
      </p:sp>
      <p:sp>
        <p:nvSpPr>
          <p:cNvPr id="5" name="內容版面配置區 2"/>
          <p:cNvSpPr txBox="1">
            <a:spLocks/>
          </p:cNvSpPr>
          <p:nvPr/>
        </p:nvSpPr>
        <p:spPr>
          <a:xfrm>
            <a:off x="210417" y="3573016"/>
            <a:ext cx="8554219" cy="273630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標楷體" panose="03000509000000000000" pitchFamily="65"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標楷體" panose="03000509000000000000" pitchFamily="65"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標楷體" panose="03000509000000000000" pitchFamily="65"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標楷體" panose="03000509000000000000" pitchFamily="65"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標楷體" panose="03000509000000000000" pitchFamily="65"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smtClean="0">
                <a:latin typeface="微軟正黑體" panose="020B0604030504040204" pitchFamily="34" charset="-120"/>
                <a:ea typeface="微軟正黑體" panose="020B0604030504040204" pitchFamily="34" charset="-120"/>
              </a:rPr>
              <a:t>病主法第</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條特別聲明：</a:t>
            </a:r>
            <a:endParaRPr lang="en-US" altLang="zh-TW" dirty="0" smtClean="0">
              <a:latin typeface="微軟正黑體" panose="020B0604030504040204" pitchFamily="34" charset="-120"/>
              <a:ea typeface="微軟正黑體" panose="020B0604030504040204" pitchFamily="34" charset="-120"/>
            </a:endParaRPr>
          </a:p>
          <a:p>
            <a:pPr lvl="1"/>
            <a:r>
              <a:rPr lang="zh-TW" altLang="en-US" dirty="0" smtClean="0">
                <a:latin typeface="微軟正黑體" panose="020B0604030504040204" pitchFamily="34" charset="-120"/>
                <a:ea typeface="微軟正黑體" panose="020B0604030504040204" pitchFamily="34" charset="-120"/>
              </a:rPr>
              <a:t>保護不該是絕對的。</a:t>
            </a:r>
            <a:endParaRPr lang="en-US" altLang="zh-TW" dirty="0" smtClean="0">
              <a:latin typeface="微軟正黑體" panose="020B0604030504040204" pitchFamily="34" charset="-120"/>
              <a:ea typeface="微軟正黑體" panose="020B0604030504040204" pitchFamily="34" charset="-120"/>
            </a:endParaRPr>
          </a:p>
          <a:p>
            <a:pPr lvl="1"/>
            <a:r>
              <a:rPr lang="zh-TW" altLang="en-US" dirty="0" smtClean="0">
                <a:latin typeface="微軟正黑體" panose="020B0604030504040204" pitchFamily="34" charset="-120"/>
                <a:ea typeface="微軟正黑體" panose="020B0604030504040204" pitchFamily="34" charset="-120"/>
              </a:rPr>
              <a:t>特殊情境</a:t>
            </a:r>
            <a:r>
              <a:rPr lang="zh-TW" altLang="en-US" b="1" dirty="0" smtClean="0">
                <a:solidFill>
                  <a:srgbClr val="7030A0"/>
                </a:solidFill>
                <a:latin typeface="微軟正黑體" panose="020B0604030504040204" pitchFamily="34" charset="-120"/>
                <a:ea typeface="微軟正黑體" panose="020B0604030504040204" pitchFamily="34" charset="-120"/>
              </a:rPr>
              <a:t>病人有清楚不再賴活意願時不應再急救</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0" indent="0" algn="ctr">
              <a:buNone/>
            </a:pPr>
            <a:r>
              <a:rPr lang="zh-TW" altLang="en-US" dirty="0" smtClean="0">
                <a:latin typeface="微軟正黑體" panose="020B0604030504040204" pitchFamily="34" charset="-120"/>
                <a:ea typeface="微軟正黑體" panose="020B0604030504040204" pitchFamily="34" charset="-120"/>
              </a:rPr>
              <a:t>以</a:t>
            </a:r>
            <a:r>
              <a:rPr lang="zh-TW" altLang="en-US" dirty="0">
                <a:latin typeface="微軟正黑體" panose="020B0604030504040204" pitchFamily="34" charset="-120"/>
                <a:ea typeface="微軟正黑體" panose="020B0604030504040204" pitchFamily="34" charset="-120"/>
              </a:rPr>
              <a:t>保護生命為</a:t>
            </a:r>
            <a:r>
              <a:rPr lang="zh-TW" altLang="en-US" dirty="0" smtClean="0">
                <a:latin typeface="微軟正黑體" panose="020B0604030504040204" pitchFamily="34" charset="-120"/>
                <a:ea typeface="微軟正黑體" panose="020B0604030504040204" pitchFamily="34" charset="-120"/>
              </a:rPr>
              <a:t>原則  </a:t>
            </a:r>
            <a:r>
              <a:rPr lang="en-US" altLang="zh-TW" dirty="0" smtClean="0">
                <a:latin typeface="微軟正黑體" panose="020B0604030504040204" pitchFamily="34" charset="-120"/>
                <a:ea typeface="微軟正黑體" panose="020B0604030504040204" pitchFamily="34" charset="-120"/>
              </a:rPr>
              <a:t>!</a:t>
            </a:r>
          </a:p>
          <a:p>
            <a:pPr marL="0" indent="0" algn="ctr">
              <a:buNone/>
            </a:pPr>
            <a:r>
              <a:rPr lang="zh-TW" altLang="en-US" dirty="0" smtClean="0">
                <a:latin typeface="微軟正黑體" panose="020B0604030504040204" pitchFamily="34" charset="-120"/>
                <a:ea typeface="微軟正黑體" panose="020B0604030504040204" pitchFamily="34" charset="-120"/>
              </a:rPr>
              <a:t>自主</a:t>
            </a:r>
            <a:r>
              <a:rPr lang="zh-TW" altLang="en-US" dirty="0">
                <a:latin typeface="微軟正黑體" panose="020B0604030504040204" pitchFamily="34" charset="-120"/>
                <a:ea typeface="微軟正黑體" panose="020B0604030504040204" pitchFamily="34" charset="-120"/>
              </a:rPr>
              <a:t>凌越生命保護為</a:t>
            </a:r>
            <a:r>
              <a:rPr lang="zh-TW" altLang="en-US" dirty="0" smtClean="0">
                <a:latin typeface="微軟正黑體" panose="020B0604030504040204" pitchFamily="34" charset="-120"/>
                <a:ea typeface="微軟正黑體" panose="020B0604030504040204" pitchFamily="34" charset="-120"/>
              </a:rPr>
              <a:t>例外  </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5538" y="6186385"/>
            <a:ext cx="9138462" cy="672075"/>
            <a:chOff x="5538" y="6186385"/>
            <a:chExt cx="9138462" cy="672075"/>
          </a:xfrm>
        </p:grpSpPr>
        <p:pic>
          <p:nvPicPr>
            <p:cNvPr id="7" name="Picture 2" descr="N:\2018活動\2018病主法計畫\05-ACP訓練課程\課程海報\預立醫療照護諮商人員訓練課程海報-6_空白.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38" y="6546461"/>
              <a:ext cx="9138462" cy="310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8618" y="6186385"/>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58657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971600" y="2132191"/>
            <a:ext cx="6912768" cy="1142111"/>
          </a:xfrm>
          <a:prstGeom prst="roundRect">
            <a:avLst/>
          </a:prstGeom>
          <a:solidFill>
            <a:srgbClr val="FF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971600" y="4221088"/>
            <a:ext cx="5148872" cy="576064"/>
          </a:xfrm>
          <a:prstGeom prst="roundRect">
            <a:avLst/>
          </a:prstGeom>
          <a:solidFill>
            <a:srgbClr val="FF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971600" y="5373216"/>
            <a:ext cx="7128792" cy="576064"/>
          </a:xfrm>
          <a:prstGeom prst="roundRect">
            <a:avLst/>
          </a:prstGeom>
          <a:solidFill>
            <a:srgbClr val="FF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idx="4294967295"/>
          </p:nvPr>
        </p:nvSpPr>
        <p:spPr>
          <a:xfrm>
            <a:off x="482798" y="418880"/>
            <a:ext cx="8121650" cy="696912"/>
          </a:xfrm>
          <a:prstGeom prst="rect">
            <a:avLst/>
          </a:prstGeom>
        </p:spPr>
        <p:txBody>
          <a:bodyPr/>
          <a:lstStyle/>
          <a:p>
            <a:r>
              <a:rPr lang="zh-TW" altLang="en-US" dirty="0">
                <a:latin typeface="微軟正黑體" panose="020B0604030504040204" pitchFamily="34" charset="-120"/>
                <a:ea typeface="微軟正黑體" panose="020B0604030504040204" pitchFamily="34" charset="-120"/>
              </a:rPr>
              <a:t>臺灣刑法</a:t>
            </a:r>
            <a:r>
              <a:rPr lang="zh-TW" altLang="en-US" dirty="0" smtClean="0">
                <a:latin typeface="微軟正黑體" panose="020B0604030504040204" pitchFamily="34" charset="-120"/>
                <a:ea typeface="微軟正黑體" panose="020B0604030504040204" pitchFamily="34" charset="-120"/>
              </a:rPr>
              <a:t>採生命絕對保護原則</a:t>
            </a:r>
            <a:endParaRPr lang="zh-TW" altLang="en-US" dirty="0">
              <a:latin typeface="微軟正黑體" panose="020B0604030504040204" pitchFamily="34" charset="-120"/>
              <a:ea typeface="微軟正黑體" panose="020B0604030504040204" pitchFamily="34" charset="-120"/>
            </a:endParaRPr>
          </a:p>
        </p:txBody>
      </p:sp>
      <p:grpSp>
        <p:nvGrpSpPr>
          <p:cNvPr id="7" name="群組 6"/>
          <p:cNvGrpSpPr/>
          <p:nvPr/>
        </p:nvGrpSpPr>
        <p:grpSpPr>
          <a:xfrm>
            <a:off x="5538" y="6186385"/>
            <a:ext cx="9138462" cy="672075"/>
            <a:chOff x="5538" y="6186385"/>
            <a:chExt cx="9138462" cy="672075"/>
          </a:xfrm>
        </p:grpSpPr>
        <p:pic>
          <p:nvPicPr>
            <p:cNvPr id="8" name="Picture 2" descr="N:\2018活動\2018病主法計畫\05-ACP訓練課程\課程海報\預立醫療照護諮商人員訓練課程海報-6_空白.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38" y="6546461"/>
              <a:ext cx="9138462" cy="3105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8618" y="6186385"/>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內容版面配置區 2"/>
          <p:cNvSpPr>
            <a:spLocks noGrp="1"/>
          </p:cNvSpPr>
          <p:nvPr>
            <p:ph idx="4294967295"/>
          </p:nvPr>
        </p:nvSpPr>
        <p:spPr>
          <a:xfrm>
            <a:off x="511175" y="1147407"/>
            <a:ext cx="8121650" cy="4124325"/>
          </a:xfrm>
          <a:prstGeom prst="rect">
            <a:avLst/>
          </a:prstGeom>
        </p:spPr>
        <p:txBody>
          <a:bodyPr/>
          <a:lstStyle/>
          <a:p>
            <a:r>
              <a:rPr lang="zh-TW" altLang="en-US" sz="3200" dirty="0">
                <a:solidFill>
                  <a:srgbClr val="0070C0"/>
                </a:solidFill>
                <a:latin typeface="微軟正黑體" panose="020B0604030504040204" pitchFamily="34" charset="-120"/>
                <a:ea typeface="微軟正黑體" panose="020B0604030504040204" pitchFamily="34" charset="-120"/>
              </a:rPr>
              <a:t>受當事人囑託</a:t>
            </a:r>
            <a:r>
              <a:rPr lang="zh-TW" altLang="en-US" sz="3200" dirty="0">
                <a:latin typeface="微軟正黑體" panose="020B0604030504040204" pitchFamily="34" charset="-120"/>
                <a:ea typeface="微軟正黑體" panose="020B0604030504040204" pitchFamily="34" charset="-120"/>
              </a:rPr>
              <a:t>，不施予維持生命治療，導致病人死亡：</a:t>
            </a:r>
            <a:endParaRPr lang="en-US" altLang="zh-TW" sz="3200" dirty="0" smtClean="0">
              <a:latin typeface="微軟正黑體" panose="020B0604030504040204" pitchFamily="34" charset="-120"/>
              <a:ea typeface="微軟正黑體" panose="020B0604030504040204" pitchFamily="34" charset="-120"/>
            </a:endParaRPr>
          </a:p>
          <a:p>
            <a:pPr lvl="1"/>
            <a:r>
              <a:rPr lang="zh-TW" altLang="en-US" sz="2800" dirty="0" smtClean="0">
                <a:latin typeface="微軟正黑體" panose="020B0604030504040204" pitchFamily="34" charset="-120"/>
                <a:ea typeface="微軟正黑體" panose="020B0604030504040204" pitchFamily="34" charset="-120"/>
              </a:rPr>
              <a:t>刑</a:t>
            </a:r>
            <a:r>
              <a:rPr lang="en-US" altLang="zh-TW" sz="2800" dirty="0" smtClean="0">
                <a:latin typeface="微軟正黑體" panose="020B0604030504040204" pitchFamily="34" charset="-120"/>
                <a:ea typeface="微軟正黑體" panose="020B0604030504040204" pitchFamily="34" charset="-120"/>
              </a:rPr>
              <a:t>275</a:t>
            </a:r>
            <a:r>
              <a:rPr lang="zh-TW" altLang="en-US" sz="2800" dirty="0" smtClean="0">
                <a:latin typeface="微軟正黑體" panose="020B0604030504040204" pitchFamily="34" charset="-120"/>
                <a:ea typeface="微軟正黑體" panose="020B0604030504040204" pitchFamily="34" charset="-120"/>
              </a:rPr>
              <a:t>：以消極行為受囑託殺人</a:t>
            </a:r>
            <a:endParaRPr lang="en-US" altLang="zh-TW" sz="2800" dirty="0" smtClean="0">
              <a:latin typeface="微軟正黑體" panose="020B0604030504040204" pitchFamily="34" charset="-120"/>
              <a:ea typeface="微軟正黑體" panose="020B0604030504040204" pitchFamily="34" charset="-120"/>
            </a:endParaRPr>
          </a:p>
          <a:p>
            <a:pPr lvl="1"/>
            <a:r>
              <a:rPr lang="zh-TW" altLang="en-US" sz="2800" dirty="0" smtClean="0">
                <a:latin typeface="微軟正黑體" panose="020B0604030504040204" pitchFamily="34" charset="-120"/>
                <a:ea typeface="微軟正黑體" panose="020B0604030504040204" pitchFamily="34" charset="-120"/>
              </a:rPr>
              <a:t>刑</a:t>
            </a:r>
            <a:r>
              <a:rPr lang="zh-TW" altLang="en-US" sz="2800" dirty="0">
                <a:latin typeface="微軟正黑體" panose="020B0604030504040204" pitchFamily="34" charset="-120"/>
                <a:ea typeface="微軟正黑體" panose="020B0604030504040204" pitchFamily="34" charset="-120"/>
              </a:rPr>
              <a:t> </a:t>
            </a:r>
            <a:r>
              <a:rPr lang="en-US" altLang="zh-TW" sz="2800" dirty="0" smtClean="0">
                <a:latin typeface="微軟正黑體" panose="020B0604030504040204" pitchFamily="34" charset="-120"/>
                <a:ea typeface="微軟正黑體" panose="020B0604030504040204" pitchFamily="34" charset="-120"/>
              </a:rPr>
              <a:t>15</a:t>
            </a:r>
            <a:r>
              <a:rPr lang="zh-TW" altLang="en-US" sz="2800" dirty="0" smtClean="0">
                <a:latin typeface="微軟正黑體" panose="020B0604030504040204" pitchFamily="34" charset="-120"/>
                <a:ea typeface="微軟正黑體" panose="020B0604030504040204" pitchFamily="34" charset="-120"/>
              </a:rPr>
              <a:t>：不作為犯，有防止之義務而未防止</a:t>
            </a:r>
            <a:endParaRPr lang="en-US" altLang="zh-TW" sz="2800" dirty="0" smtClean="0">
              <a:latin typeface="微軟正黑體" panose="020B0604030504040204" pitchFamily="34" charset="-120"/>
              <a:ea typeface="微軟正黑體" panose="020B0604030504040204" pitchFamily="34" charset="-120"/>
            </a:endParaRPr>
          </a:p>
          <a:p>
            <a:r>
              <a:rPr lang="zh-TW" altLang="en-US" sz="3200" b="1" dirty="0" smtClean="0">
                <a:solidFill>
                  <a:srgbClr val="7030A0"/>
                </a:solidFill>
                <a:latin typeface="微軟正黑體" panose="020B0604030504040204" pitchFamily="34" charset="-120"/>
                <a:ea typeface="微軟正黑體" panose="020B0604030504040204" pitchFamily="34" charset="-120"/>
              </a:rPr>
              <a:t>非</a:t>
            </a:r>
            <a:r>
              <a:rPr lang="zh-TW" altLang="en-US" sz="3200" dirty="0" smtClean="0">
                <a:solidFill>
                  <a:srgbClr val="0070C0"/>
                </a:solidFill>
                <a:latin typeface="微軟正黑體" panose="020B0604030504040204" pitchFamily="34" charset="-120"/>
                <a:ea typeface="微軟正黑體" panose="020B0604030504040204" pitchFamily="34" charset="-120"/>
              </a:rPr>
              <a:t>受</a:t>
            </a:r>
            <a:r>
              <a:rPr lang="zh-TW" altLang="en-US" sz="3200" dirty="0">
                <a:solidFill>
                  <a:srgbClr val="0070C0"/>
                </a:solidFill>
                <a:latin typeface="微軟正黑體" panose="020B0604030504040204" pitchFamily="34" charset="-120"/>
                <a:ea typeface="微軟正黑體" panose="020B0604030504040204" pitchFamily="34" charset="-120"/>
              </a:rPr>
              <a:t>當事人</a:t>
            </a:r>
            <a:r>
              <a:rPr lang="zh-TW" altLang="en-US" sz="3200" dirty="0" smtClean="0">
                <a:solidFill>
                  <a:srgbClr val="0070C0"/>
                </a:solidFill>
                <a:latin typeface="微軟正黑體" panose="020B0604030504040204" pitchFamily="34" charset="-120"/>
                <a:ea typeface="微軟正黑體" panose="020B0604030504040204" pitchFamily="34" charset="-120"/>
              </a:rPr>
              <a:t>囑託</a:t>
            </a:r>
            <a:r>
              <a:rPr lang="zh-TW" altLang="en-US" sz="3200" dirty="0" smtClean="0">
                <a:latin typeface="微軟正黑體" panose="020B0604030504040204" pitchFamily="34" charset="-120"/>
                <a:ea typeface="微軟正黑體" panose="020B0604030504040204" pitchFamily="34" charset="-120"/>
              </a:rPr>
              <a:t>，不</a:t>
            </a:r>
            <a:r>
              <a:rPr lang="zh-TW" altLang="en-US" sz="3200" dirty="0">
                <a:latin typeface="微軟正黑體" panose="020B0604030504040204" pitchFamily="34" charset="-120"/>
                <a:ea typeface="微軟正黑體" panose="020B0604030504040204" pitchFamily="34" charset="-120"/>
              </a:rPr>
              <a:t>施予維持生命治療，導致病人死亡：</a:t>
            </a:r>
            <a:endParaRPr lang="en-US" altLang="zh-TW" sz="3200" dirty="0" smtClean="0">
              <a:latin typeface="微軟正黑體" panose="020B0604030504040204" pitchFamily="34" charset="-120"/>
              <a:ea typeface="微軟正黑體" panose="020B0604030504040204" pitchFamily="34" charset="-120"/>
            </a:endParaRPr>
          </a:p>
          <a:p>
            <a:pPr lvl="1"/>
            <a:r>
              <a:rPr lang="zh-TW" altLang="en-US" sz="2800" dirty="0" smtClean="0">
                <a:latin typeface="微軟正黑體" panose="020B0604030504040204" pitchFamily="34" charset="-120"/>
                <a:ea typeface="微軟正黑體" panose="020B0604030504040204" pitchFamily="34" charset="-120"/>
              </a:rPr>
              <a:t>刑</a:t>
            </a:r>
            <a:r>
              <a:rPr lang="en-US" altLang="zh-TW" sz="2800" dirty="0" smtClean="0">
                <a:latin typeface="微軟正黑體" panose="020B0604030504040204" pitchFamily="34" charset="-120"/>
                <a:ea typeface="微軟正黑體" panose="020B0604030504040204" pitchFamily="34" charset="-120"/>
              </a:rPr>
              <a:t>271</a:t>
            </a:r>
            <a:r>
              <a:rPr lang="zh-TW" altLang="en-US" sz="2800" dirty="0" smtClean="0">
                <a:latin typeface="微軟正黑體" panose="020B0604030504040204" pitchFamily="34" charset="-120"/>
                <a:ea typeface="微軟正黑體" panose="020B0604030504040204" pitchFamily="34" charset="-120"/>
              </a:rPr>
              <a:t>、刑</a:t>
            </a:r>
            <a:r>
              <a:rPr lang="en-US" altLang="zh-TW" sz="2800" dirty="0" smtClean="0">
                <a:latin typeface="微軟正黑體" panose="020B0604030504040204" pitchFamily="34" charset="-120"/>
                <a:ea typeface="微軟正黑體" panose="020B0604030504040204" pitchFamily="34" charset="-120"/>
              </a:rPr>
              <a:t>294</a:t>
            </a:r>
            <a:r>
              <a:rPr lang="zh-TW" altLang="en-US" sz="2800" dirty="0" smtClean="0">
                <a:latin typeface="微軟正黑體" panose="020B0604030504040204" pitchFamily="34" charset="-120"/>
                <a:ea typeface="微軟正黑體" panose="020B0604030504040204" pitchFamily="34" charset="-120"/>
              </a:rPr>
              <a:t>：遺棄致死罪。</a:t>
            </a:r>
            <a:endParaRPr lang="en-US" altLang="zh-TW" sz="2800" dirty="0" smtClean="0">
              <a:latin typeface="微軟正黑體" panose="020B0604030504040204" pitchFamily="34" charset="-120"/>
              <a:ea typeface="微軟正黑體" panose="020B0604030504040204" pitchFamily="34" charset="-120"/>
            </a:endParaRPr>
          </a:p>
          <a:p>
            <a:r>
              <a:rPr lang="zh-TW" altLang="en-US" sz="3200" dirty="0" smtClean="0">
                <a:latin typeface="微軟正黑體" panose="020B0604030504040204" pitchFamily="34" charset="-120"/>
                <a:ea typeface="微軟正黑體" panose="020B0604030504040204" pitchFamily="34" charset="-120"/>
              </a:rPr>
              <a:t>符合安寧緩和醫療條例及病人自主權利法：</a:t>
            </a:r>
            <a:endParaRPr lang="en-US" altLang="zh-TW" sz="3200" dirty="0" smtClean="0">
              <a:latin typeface="微軟正黑體" panose="020B0604030504040204" pitchFamily="34" charset="-120"/>
              <a:ea typeface="微軟正黑體" panose="020B0604030504040204" pitchFamily="34" charset="-120"/>
            </a:endParaRPr>
          </a:p>
          <a:p>
            <a:pPr lvl="1"/>
            <a:r>
              <a:rPr lang="zh-TW" altLang="en-US" sz="2800" dirty="0" smtClean="0">
                <a:latin typeface="微軟正黑體" panose="020B0604030504040204" pitchFamily="34" charset="-120"/>
                <a:ea typeface="微軟正黑體" panose="020B0604030504040204" pitchFamily="34" charset="-120"/>
              </a:rPr>
              <a:t>刑</a:t>
            </a:r>
            <a:r>
              <a:rPr lang="en-US" altLang="zh-TW" sz="2800" dirty="0" smtClean="0">
                <a:latin typeface="微軟正黑體" panose="020B0604030504040204" pitchFamily="34" charset="-120"/>
                <a:ea typeface="微軟正黑體" panose="020B0604030504040204" pitchFamily="34" charset="-120"/>
              </a:rPr>
              <a:t>21</a:t>
            </a:r>
            <a:r>
              <a:rPr lang="zh-TW" altLang="en-US" sz="2800" dirty="0">
                <a:latin typeface="微軟正黑體" panose="020B0604030504040204" pitchFamily="34" charset="-120"/>
                <a:ea typeface="微軟正黑體" panose="020B0604030504040204" pitchFamily="34" charset="-120"/>
              </a:rPr>
              <a:t>：阻卻</a:t>
            </a:r>
            <a:r>
              <a:rPr lang="zh-TW" altLang="en-US" sz="2800" dirty="0" smtClean="0">
                <a:latin typeface="微軟正黑體" panose="020B0604030504040204" pitchFamily="34" charset="-120"/>
                <a:ea typeface="微軟正黑體" panose="020B0604030504040204" pitchFamily="34" charset="-120"/>
              </a:rPr>
              <a:t>違法：</a:t>
            </a:r>
            <a:r>
              <a:rPr lang="zh-TW" altLang="en-US" sz="2800" dirty="0">
                <a:latin typeface="微軟正黑體" panose="020B0604030504040204" pitchFamily="34" charset="-120"/>
                <a:ea typeface="微軟正黑體" panose="020B0604030504040204" pitchFamily="34" charset="-120"/>
              </a:rPr>
              <a:t>「依法令之行為、不罰」</a:t>
            </a:r>
          </a:p>
          <a:p>
            <a:pPr lvl="1"/>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56338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85257"/>
            <a:ext cx="5167086" cy="16655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endParaRPr>
          </a:p>
        </p:txBody>
      </p:sp>
      <p:sp>
        <p:nvSpPr>
          <p:cNvPr id="4" name="文字方塊 3"/>
          <p:cNvSpPr txBox="1"/>
          <p:nvPr/>
        </p:nvSpPr>
        <p:spPr>
          <a:xfrm>
            <a:off x="746197" y="260648"/>
            <a:ext cx="3321747" cy="1508105"/>
          </a:xfrm>
          <a:prstGeom prst="rect">
            <a:avLst/>
          </a:prstGeom>
          <a:noFill/>
        </p:spPr>
        <p:txBody>
          <a:bodyPr wrap="square" rtlCol="0">
            <a:spAutoFit/>
          </a:bodyPr>
          <a:lstStyle/>
          <a:p>
            <a:pPr algn="dist" defTabSz="457200"/>
            <a:r>
              <a:rPr lang="zh-TW" altLang="en-US" sz="3200" b="1" dirty="0">
                <a:solidFill>
                  <a:srgbClr val="ED7D31">
                    <a:lumMod val="50000"/>
                  </a:srgbClr>
                </a:solidFill>
                <a:latin typeface="微軟正黑體" pitchFamily="34" charset="-120"/>
                <a:ea typeface="微軟正黑體" pitchFamily="34" charset="-120"/>
              </a:rPr>
              <a:t>病人自主權利法</a:t>
            </a:r>
            <a:endParaRPr lang="en-US" altLang="zh-TW" sz="3200" b="1" dirty="0">
              <a:solidFill>
                <a:srgbClr val="ED7D31">
                  <a:lumMod val="50000"/>
                </a:srgbClr>
              </a:solidFill>
              <a:latin typeface="微軟正黑體" pitchFamily="34" charset="-120"/>
              <a:ea typeface="微軟正黑體" pitchFamily="34" charset="-120"/>
            </a:endParaRPr>
          </a:p>
          <a:p>
            <a:pPr algn="dist" defTabSz="457200"/>
            <a:r>
              <a:rPr lang="zh-TW" altLang="en-US" sz="6000" b="1" dirty="0">
                <a:solidFill>
                  <a:srgbClr val="ED7D31">
                    <a:lumMod val="50000"/>
                  </a:srgbClr>
                </a:solidFill>
                <a:latin typeface="微軟正黑體" pitchFamily="34" charset="-120"/>
                <a:ea typeface="微軟正黑體" pitchFamily="34" charset="-120"/>
              </a:rPr>
              <a:t>立法目的</a:t>
            </a:r>
          </a:p>
        </p:txBody>
      </p:sp>
      <p:sp>
        <p:nvSpPr>
          <p:cNvPr id="5" name="文字方塊 4"/>
          <p:cNvSpPr txBox="1"/>
          <p:nvPr/>
        </p:nvSpPr>
        <p:spPr>
          <a:xfrm>
            <a:off x="2699792" y="2141855"/>
            <a:ext cx="5257873" cy="2862322"/>
          </a:xfrm>
          <a:prstGeom prst="rect">
            <a:avLst/>
          </a:prstGeom>
          <a:noFill/>
        </p:spPr>
        <p:txBody>
          <a:bodyPr wrap="square" rtlCol="0">
            <a:spAutoFit/>
          </a:bodyPr>
          <a:lstStyle/>
          <a:p>
            <a:pPr marL="342900" indent="-342900" defTabSz="457200">
              <a:lnSpc>
                <a:spcPct val="150000"/>
              </a:lnSpc>
              <a:buFont typeface="Arial" pitchFamily="34" charset="0"/>
              <a:buChar char="•"/>
            </a:pPr>
            <a:r>
              <a:rPr lang="zh-TW" altLang="en-US" sz="4000" b="1" dirty="0">
                <a:solidFill>
                  <a:srgbClr val="0070C0"/>
                </a:solidFill>
                <a:latin typeface="微軟正黑體" pitchFamily="34" charset="-120"/>
                <a:ea typeface="微軟正黑體" pitchFamily="34" charset="-120"/>
              </a:rPr>
              <a:t>尊重</a:t>
            </a:r>
            <a:r>
              <a:rPr lang="zh-TW" altLang="en-US" sz="4000" b="1" dirty="0">
                <a:solidFill>
                  <a:prstClr val="black"/>
                </a:solidFill>
                <a:latin typeface="微軟正黑體" pitchFamily="34" charset="-120"/>
                <a:ea typeface="微軟正黑體" pitchFamily="34" charset="-120"/>
              </a:rPr>
              <a:t>病人醫療</a:t>
            </a:r>
            <a:r>
              <a:rPr lang="zh-TW" altLang="en-US" sz="4000" b="1" dirty="0">
                <a:solidFill>
                  <a:srgbClr val="0070C0"/>
                </a:solidFill>
                <a:latin typeface="微軟正黑體" pitchFamily="34" charset="-120"/>
                <a:ea typeface="微軟正黑體" pitchFamily="34" charset="-120"/>
              </a:rPr>
              <a:t>自主</a:t>
            </a:r>
            <a:endParaRPr lang="en-US" altLang="zh-TW" sz="4000" b="1" dirty="0">
              <a:solidFill>
                <a:srgbClr val="0070C0"/>
              </a:solidFill>
              <a:latin typeface="微軟正黑體" pitchFamily="34" charset="-120"/>
              <a:ea typeface="微軟正黑體" pitchFamily="34" charset="-120"/>
            </a:endParaRPr>
          </a:p>
          <a:p>
            <a:pPr marL="342900" indent="-342900" defTabSz="457200">
              <a:lnSpc>
                <a:spcPct val="150000"/>
              </a:lnSpc>
              <a:buFont typeface="Arial" pitchFamily="34" charset="0"/>
              <a:buChar char="•"/>
            </a:pPr>
            <a:r>
              <a:rPr lang="zh-TW" altLang="en-US" sz="4000" b="1" dirty="0">
                <a:solidFill>
                  <a:srgbClr val="C00000"/>
                </a:solidFill>
                <a:latin typeface="微軟正黑體" pitchFamily="34" charset="-120"/>
                <a:ea typeface="微軟正黑體" pitchFamily="34" charset="-120"/>
              </a:rPr>
              <a:t>保障</a:t>
            </a:r>
            <a:r>
              <a:rPr lang="zh-TW" altLang="en-US" sz="4000" b="1" dirty="0">
                <a:solidFill>
                  <a:prstClr val="black"/>
                </a:solidFill>
                <a:latin typeface="微軟正黑體" pitchFamily="34" charset="-120"/>
                <a:ea typeface="微軟正黑體" pitchFamily="34" charset="-120"/>
              </a:rPr>
              <a:t>病人</a:t>
            </a:r>
            <a:r>
              <a:rPr lang="zh-TW" altLang="en-US" sz="4000" b="1" dirty="0">
                <a:solidFill>
                  <a:srgbClr val="C00000"/>
                </a:solidFill>
                <a:latin typeface="微軟正黑體" pitchFamily="34" charset="-120"/>
                <a:ea typeface="微軟正黑體" pitchFamily="34" charset="-120"/>
              </a:rPr>
              <a:t>善終</a:t>
            </a:r>
            <a:r>
              <a:rPr lang="zh-TW" altLang="en-US" sz="4000" b="1" dirty="0">
                <a:solidFill>
                  <a:prstClr val="black"/>
                </a:solidFill>
                <a:latin typeface="微軟正黑體" pitchFamily="34" charset="-120"/>
                <a:ea typeface="微軟正黑體" pitchFamily="34" charset="-120"/>
              </a:rPr>
              <a:t>權益</a:t>
            </a:r>
            <a:endParaRPr lang="en-US" altLang="zh-TW" sz="4000" b="1" dirty="0">
              <a:solidFill>
                <a:prstClr val="black"/>
              </a:solidFill>
              <a:latin typeface="微軟正黑體" pitchFamily="34" charset="-120"/>
              <a:ea typeface="微軟正黑體" pitchFamily="34" charset="-120"/>
            </a:endParaRPr>
          </a:p>
          <a:p>
            <a:pPr marL="342900" indent="-342900" defTabSz="457200">
              <a:lnSpc>
                <a:spcPct val="150000"/>
              </a:lnSpc>
              <a:buFont typeface="Arial" pitchFamily="34" charset="0"/>
              <a:buChar char="•"/>
            </a:pPr>
            <a:r>
              <a:rPr lang="zh-TW" altLang="en-US" sz="4000" b="1" dirty="0">
                <a:solidFill>
                  <a:prstClr val="black"/>
                </a:solidFill>
                <a:latin typeface="微軟正黑體" pitchFamily="34" charset="-120"/>
                <a:ea typeface="微軟正黑體" pitchFamily="34" charset="-120"/>
              </a:rPr>
              <a:t>促進</a:t>
            </a:r>
            <a:r>
              <a:rPr lang="zh-TW" altLang="en-US" sz="4000" b="1" dirty="0">
                <a:solidFill>
                  <a:srgbClr val="00B050"/>
                </a:solidFill>
                <a:latin typeface="微軟正黑體" pitchFamily="34" charset="-120"/>
                <a:ea typeface="微軟正黑體" pitchFamily="34" charset="-120"/>
              </a:rPr>
              <a:t>醫病</a:t>
            </a:r>
            <a:r>
              <a:rPr lang="zh-TW" altLang="en-US" sz="4000" b="1" dirty="0">
                <a:solidFill>
                  <a:prstClr val="black"/>
                </a:solidFill>
                <a:latin typeface="微軟正黑體" pitchFamily="34" charset="-120"/>
                <a:ea typeface="微軟正黑體" pitchFamily="34" charset="-120"/>
              </a:rPr>
              <a:t>關係</a:t>
            </a:r>
            <a:r>
              <a:rPr lang="zh-TW" altLang="en-US" sz="4000" b="1" dirty="0">
                <a:solidFill>
                  <a:srgbClr val="00B050"/>
                </a:solidFill>
                <a:latin typeface="微軟正黑體" pitchFamily="34" charset="-120"/>
                <a:ea typeface="微軟正黑體" pitchFamily="34" charset="-120"/>
              </a:rPr>
              <a:t>和諧</a:t>
            </a:r>
          </a:p>
        </p:txBody>
      </p:sp>
      <p:sp>
        <p:nvSpPr>
          <p:cNvPr id="11" name="矩形 10"/>
          <p:cNvSpPr/>
          <p:nvPr/>
        </p:nvSpPr>
        <p:spPr>
          <a:xfrm>
            <a:off x="306790" y="260648"/>
            <a:ext cx="234393" cy="1152128"/>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endParaRPr>
          </a:p>
        </p:txBody>
      </p:sp>
      <p:sp>
        <p:nvSpPr>
          <p:cNvPr id="12" name="矩形 11"/>
          <p:cNvSpPr/>
          <p:nvPr/>
        </p:nvSpPr>
        <p:spPr>
          <a:xfrm>
            <a:off x="301434" y="1417779"/>
            <a:ext cx="249004" cy="26125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endParaRPr>
          </a:p>
        </p:txBody>
      </p:sp>
      <p:pic>
        <p:nvPicPr>
          <p:cNvPr id="13" name="圖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7578" y="3573016"/>
            <a:ext cx="1006823" cy="1196686"/>
          </a:xfrm>
          <a:prstGeom prst="rect">
            <a:avLst/>
          </a:prstGeom>
        </p:spPr>
      </p:pic>
      <p:sp>
        <p:nvSpPr>
          <p:cNvPr id="14" name="矩形 13"/>
          <p:cNvSpPr/>
          <p:nvPr/>
        </p:nvSpPr>
        <p:spPr>
          <a:xfrm>
            <a:off x="4211960" y="5696128"/>
            <a:ext cx="4932040" cy="769441"/>
          </a:xfrm>
          <a:prstGeom prst="rect">
            <a:avLst/>
          </a:prstGeom>
          <a:solidFill>
            <a:srgbClr val="FFFF00"/>
          </a:solidFill>
        </p:spPr>
        <p:txBody>
          <a:bodyPr wrap="square">
            <a:spAutoFit/>
          </a:bodyPr>
          <a:lstStyle/>
          <a:p>
            <a:pPr algn="ctr" defTabSz="457200"/>
            <a:r>
              <a:rPr kumimoji="1" lang="zh-TW" altLang="en-US" sz="4400" b="1" dirty="0" smtClean="0">
                <a:solidFill>
                  <a:prstClr val="black"/>
                </a:solidFill>
                <a:latin typeface="微軟正黑體" pitchFamily="34" charset="-120"/>
                <a:ea typeface="微軟正黑體" pitchFamily="34" charset="-120"/>
                <a:cs typeface="Microsoft JhengHei" charset="-120"/>
              </a:rPr>
              <a:t>知情</a:t>
            </a:r>
            <a:r>
              <a:rPr kumimoji="1" lang="zh-TW" altLang="en-US" sz="4400" b="1" dirty="0">
                <a:solidFill>
                  <a:prstClr val="black"/>
                </a:solidFill>
                <a:latin typeface="微軟正黑體" pitchFamily="34" charset="-120"/>
                <a:ea typeface="微軟正黑體" pitchFamily="34" charset="-120"/>
                <a:cs typeface="Microsoft JhengHei" charset="-120"/>
              </a:rPr>
              <a:t>、選擇、決定</a:t>
            </a:r>
          </a:p>
        </p:txBody>
      </p:sp>
      <p:sp>
        <p:nvSpPr>
          <p:cNvPr id="16" name="矩形 15"/>
          <p:cNvSpPr/>
          <p:nvPr/>
        </p:nvSpPr>
        <p:spPr>
          <a:xfrm>
            <a:off x="-27703" y="4268196"/>
            <a:ext cx="1967405" cy="1731715"/>
          </a:xfrm>
          <a:prstGeom prst="rect">
            <a:avLst/>
          </a:prstGeom>
          <a:solidFill>
            <a:schemeClr val="accent5">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zh-TW" altLang="en-US" sz="2800" b="1" dirty="0">
              <a:solidFill>
                <a:srgbClr val="ED7D31">
                  <a:lumMod val="50000"/>
                </a:srgbClr>
              </a:solidFill>
              <a:latin typeface="微軟正黑體" pitchFamily="34" charset="-120"/>
              <a:ea typeface="微軟正黑體" pitchFamily="34" charset="-120"/>
            </a:endParaRPr>
          </a:p>
        </p:txBody>
      </p:sp>
      <p:sp>
        <p:nvSpPr>
          <p:cNvPr id="17" name="文字方塊 16"/>
          <p:cNvSpPr txBox="1"/>
          <p:nvPr/>
        </p:nvSpPr>
        <p:spPr>
          <a:xfrm>
            <a:off x="-55839" y="4268196"/>
            <a:ext cx="2278832" cy="1754326"/>
          </a:xfrm>
          <a:prstGeom prst="rect">
            <a:avLst/>
          </a:prstGeom>
          <a:noFill/>
        </p:spPr>
        <p:txBody>
          <a:bodyPr wrap="square" rtlCol="0">
            <a:spAutoFit/>
          </a:bodyPr>
          <a:lstStyle/>
          <a:p>
            <a:pPr defTabSz="457200"/>
            <a:r>
              <a:rPr lang="zh-TW" altLang="en-US" sz="3600" b="1" dirty="0" smtClean="0">
                <a:solidFill>
                  <a:schemeClr val="bg1"/>
                </a:solidFill>
                <a:latin typeface="微軟正黑體" pitchFamily="34" charset="-120"/>
                <a:ea typeface="微軟正黑體" pitchFamily="34" charset="-120"/>
              </a:rPr>
              <a:t>解決急救義務的</a:t>
            </a:r>
            <a:r>
              <a:rPr lang="zh-TW" altLang="en-US" sz="3600" b="1" dirty="0">
                <a:solidFill>
                  <a:schemeClr val="bg1"/>
                </a:solidFill>
                <a:latin typeface="微軟正黑體" pitchFamily="34" charset="-120"/>
                <a:ea typeface="微軟正黑體" pitchFamily="34" charset="-120"/>
              </a:rPr>
              <a:t>法律問題</a:t>
            </a:r>
          </a:p>
        </p:txBody>
      </p:sp>
      <p:grpSp>
        <p:nvGrpSpPr>
          <p:cNvPr id="15" name="群組 14"/>
          <p:cNvGrpSpPr/>
          <p:nvPr/>
        </p:nvGrpSpPr>
        <p:grpSpPr>
          <a:xfrm>
            <a:off x="5756" y="6188563"/>
            <a:ext cx="9138462" cy="672075"/>
            <a:chOff x="5538" y="6186385"/>
            <a:chExt cx="9138462" cy="672075"/>
          </a:xfrm>
        </p:grpSpPr>
        <p:pic>
          <p:nvPicPr>
            <p:cNvPr id="18" name="Picture 2" descr="N:\2018活動\2018病主法計畫\05-ACP訓練課程\課程海報\預立醫療照護諮商人員訓練課程海報-6_空白.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538" y="6546461"/>
              <a:ext cx="9138462" cy="3105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8618" y="6186385"/>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02064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445447" y="3092920"/>
            <a:ext cx="4254011" cy="1456040"/>
          </a:xfrm>
          <a:prstGeom prst="rect">
            <a:avLst/>
          </a:prstGeom>
          <a:noFill/>
        </p:spPr>
        <p:txBody>
          <a:bodyPr wrap="square" rtlCol="0">
            <a:spAutoFit/>
          </a:bodyPr>
          <a:lstStyle/>
          <a:p>
            <a:pPr latinLnBrk="1"/>
            <a:r>
              <a:rPr lang="zh-TW" altLang="en-US" sz="4431" b="1" dirty="0">
                <a:solidFill>
                  <a:prstClr val="black"/>
                </a:solidFill>
                <a:latin typeface="微軟正黑體" panose="020B0604030504040204" pitchFamily="34" charset="-120"/>
                <a:ea typeface="微軟正黑體" panose="020B0604030504040204" pitchFamily="34" charset="-120"/>
              </a:rPr>
              <a:t>病人自主權利法 </a:t>
            </a:r>
            <a:endParaRPr lang="en-US" altLang="zh-TW" sz="4431" b="1" dirty="0">
              <a:solidFill>
                <a:prstClr val="black"/>
              </a:solidFill>
              <a:latin typeface="微軟正黑體" panose="020B0604030504040204" pitchFamily="34" charset="-120"/>
              <a:ea typeface="微軟正黑體" panose="020B0604030504040204" pitchFamily="34" charset="-120"/>
            </a:endParaRPr>
          </a:p>
          <a:p>
            <a:pPr latinLnBrk="1"/>
            <a:r>
              <a:rPr lang="zh-TW" altLang="en-US" sz="4431" b="1" dirty="0">
                <a:solidFill>
                  <a:prstClr val="black"/>
                </a:solidFill>
                <a:latin typeface="微軟正黑體" panose="020B0604030504040204" pitchFamily="34" charset="-120"/>
                <a:ea typeface="微軟正黑體" panose="020B0604030504040204" pitchFamily="34" charset="-120"/>
              </a:rPr>
              <a:t>條文及施行細則</a:t>
            </a:r>
          </a:p>
        </p:txBody>
      </p:sp>
      <p:pic>
        <p:nvPicPr>
          <p:cNvPr id="4" name="圖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5085" y="2431471"/>
            <a:ext cx="2110367" cy="2110367"/>
          </a:xfrm>
          <a:prstGeom prst="rect">
            <a:avLst/>
          </a:prstGeom>
        </p:spPr>
      </p:pic>
      <p:sp>
        <p:nvSpPr>
          <p:cNvPr id="9" name="圓角矩形 8"/>
          <p:cNvSpPr/>
          <p:nvPr/>
        </p:nvSpPr>
        <p:spPr>
          <a:xfrm>
            <a:off x="628293" y="2068439"/>
            <a:ext cx="7865375" cy="2725226"/>
          </a:xfrm>
          <a:prstGeom prst="roundRect">
            <a:avLst>
              <a:gd name="adj" fmla="val 7633"/>
            </a:avLst>
          </a:prstGeom>
          <a:noFill/>
          <a:ln>
            <a:solidFill>
              <a:srgbClr val="E8C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1662">
              <a:solidFill>
                <a:prstClr val="white"/>
              </a:solidFill>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87824" y="5949280"/>
            <a:ext cx="6062177" cy="60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50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字版面配置區 13"/>
          <p:cNvSpPr>
            <a:spLocks noGrp="1"/>
          </p:cNvSpPr>
          <p:nvPr>
            <p:ph type="body" sz="quarter" idx="10"/>
          </p:nvPr>
        </p:nvSpPr>
        <p:spPr/>
        <p:txBody>
          <a:bodyPr/>
          <a:lstStyle/>
          <a:p>
            <a:r>
              <a:rPr lang="zh-TW" altLang="en-US" sz="4431" dirty="0"/>
              <a:t>病人自主權利法法條架構</a:t>
            </a:r>
          </a:p>
        </p:txBody>
      </p:sp>
      <p:sp>
        <p:nvSpPr>
          <p:cNvPr id="16" name="文字版面配置區 15"/>
          <p:cNvSpPr>
            <a:spLocks noGrp="1"/>
          </p:cNvSpPr>
          <p:nvPr>
            <p:ph type="body" sz="quarter" idx="11"/>
          </p:nvPr>
        </p:nvSpPr>
        <p:spPr/>
        <p:txBody>
          <a:bodyPr/>
          <a:lstStyle/>
          <a:p>
            <a:endParaRPr lang="zh-TW" altLang="en-US"/>
          </a:p>
        </p:txBody>
      </p:sp>
      <p:graphicFrame>
        <p:nvGraphicFramePr>
          <p:cNvPr id="4" name="內容版面配置區 3">
            <a:extLst>
              <a:ext uri="{FF2B5EF4-FFF2-40B4-BE49-F238E27FC236}">
                <a16:creationId xmlns="" xmlns:a16="http://schemas.microsoft.com/office/drawing/2014/main" id="{E36AC6C7-090B-4A2B-A69A-4559E7C65063}"/>
              </a:ext>
            </a:extLst>
          </p:cNvPr>
          <p:cNvGraphicFramePr>
            <a:graphicFrameLocks noGrp="1"/>
          </p:cNvGraphicFramePr>
          <p:nvPr>
            <p:ph idx="4294967295"/>
            <p:extLst/>
          </p:nvPr>
        </p:nvGraphicFramePr>
        <p:xfrm>
          <a:off x="391219" y="1634342"/>
          <a:ext cx="8297396" cy="4592910"/>
        </p:xfrm>
        <a:graphic>
          <a:graphicData uri="http://schemas.openxmlformats.org/drawingml/2006/table">
            <a:tbl>
              <a:tblPr firstRow="1" bandRow="1">
                <a:tableStyleId>{00A15C55-8517-42AA-B614-E9B94910E393}</a:tableStyleId>
              </a:tblPr>
              <a:tblGrid>
                <a:gridCol w="1459727">
                  <a:extLst>
                    <a:ext uri="{9D8B030D-6E8A-4147-A177-3AD203B41FA5}">
                      <a16:colId xmlns="" xmlns:a16="http://schemas.microsoft.com/office/drawing/2014/main" val="3950955214"/>
                    </a:ext>
                  </a:extLst>
                </a:gridCol>
                <a:gridCol w="6837669">
                  <a:extLst>
                    <a:ext uri="{9D8B030D-6E8A-4147-A177-3AD203B41FA5}">
                      <a16:colId xmlns="" xmlns:a16="http://schemas.microsoft.com/office/drawing/2014/main" val="970070092"/>
                    </a:ext>
                  </a:extLst>
                </a:gridCol>
              </a:tblGrid>
              <a:tr h="431931">
                <a:tc>
                  <a:txBody>
                    <a:bodyPr/>
                    <a:lstStyle/>
                    <a:p>
                      <a:pPr algn="ctr"/>
                      <a:endParaRPr lang="zh-TW" altLang="en-US" sz="1800" dirty="0">
                        <a:solidFill>
                          <a:srgbClr val="002060"/>
                        </a:solidFill>
                        <a:latin typeface="微軟正黑體" panose="020B0604030504040204" pitchFamily="34" charset="-120"/>
                        <a:ea typeface="微軟正黑體" panose="020B0604030504040204" pitchFamily="34" charset="-120"/>
                      </a:endParaRPr>
                    </a:p>
                  </a:txBody>
                  <a:tcPr marL="84406" marR="84406" marT="42203" marB="42203"/>
                </a:tc>
                <a:tc>
                  <a:txBody>
                    <a:bodyPr/>
                    <a:lstStyle/>
                    <a:p>
                      <a:pPr algn="ctr"/>
                      <a:r>
                        <a:rPr lang="zh-TW" altLang="en-US" sz="1800" dirty="0">
                          <a:solidFill>
                            <a:srgbClr val="002060"/>
                          </a:solidFill>
                          <a:latin typeface="微軟正黑體" panose="020B0604030504040204" pitchFamily="34" charset="-120"/>
                          <a:ea typeface="微軟正黑體" panose="020B0604030504040204" pitchFamily="34" charset="-120"/>
                        </a:rPr>
                        <a:t>本  法  說  明</a:t>
                      </a:r>
                    </a:p>
                  </a:txBody>
                  <a:tcPr marL="84406" marR="84406" marT="42203" marB="42203" anchor="ctr"/>
                </a:tc>
                <a:extLst>
                  <a:ext uri="{0D108BD9-81ED-4DB2-BD59-A6C34878D82A}">
                    <a16:rowId xmlns="" xmlns:a16="http://schemas.microsoft.com/office/drawing/2014/main" val="1113472497"/>
                  </a:ext>
                </a:extLst>
              </a:tr>
              <a:tr h="462331">
                <a:tc>
                  <a:txBody>
                    <a:bodyPr/>
                    <a:lstStyle/>
                    <a:p>
                      <a:pPr algn="ctr"/>
                      <a:r>
                        <a:rPr lang="zh-TW" altLang="en-US" sz="1800" dirty="0">
                          <a:latin typeface="微軟正黑體" panose="020B0604030504040204" pitchFamily="34" charset="-120"/>
                          <a:ea typeface="微軟正黑體" panose="020B0604030504040204" pitchFamily="34" charset="-120"/>
                        </a:rPr>
                        <a:t>第一條</a:t>
                      </a:r>
                    </a:p>
                  </a:txBody>
                  <a:tcPr marL="84406" marR="84406" marT="42203" marB="42203" anchor="ctr"/>
                </a:tc>
                <a:tc>
                  <a:txBody>
                    <a:bodyPr/>
                    <a:lstStyle/>
                    <a:p>
                      <a:r>
                        <a:rPr lang="zh-TW" altLang="en-US" sz="2200" dirty="0">
                          <a:latin typeface="微軟正黑體" panose="020B0604030504040204" pitchFamily="34" charset="-120"/>
                          <a:ea typeface="微軟正黑體" panose="020B0604030504040204" pitchFamily="34" charset="-120"/>
                        </a:rPr>
                        <a:t>立法目的</a:t>
                      </a:r>
                    </a:p>
                  </a:txBody>
                  <a:tcPr marL="84406" marR="84406" marT="42203" marB="42203" anchor="ctr"/>
                </a:tc>
                <a:extLst>
                  <a:ext uri="{0D108BD9-81ED-4DB2-BD59-A6C34878D82A}">
                    <a16:rowId xmlns="" xmlns:a16="http://schemas.microsoft.com/office/drawing/2014/main" val="1214345132"/>
                  </a:ext>
                </a:extLst>
              </a:tr>
              <a:tr h="462331">
                <a:tc>
                  <a:txBody>
                    <a:bodyPr/>
                    <a:lstStyle/>
                    <a:p>
                      <a:pPr algn="ctr"/>
                      <a:r>
                        <a:rPr lang="zh-TW" altLang="en-US" sz="1800" dirty="0">
                          <a:latin typeface="微軟正黑體" panose="020B0604030504040204" pitchFamily="34" charset="-120"/>
                          <a:ea typeface="微軟正黑體" panose="020B0604030504040204" pitchFamily="34" charset="-120"/>
                        </a:rPr>
                        <a:t>第二條</a:t>
                      </a:r>
                    </a:p>
                  </a:txBody>
                  <a:tcPr marL="84406" marR="84406" marT="42203" marB="42203" anchor="ctr"/>
                </a:tc>
                <a:tc>
                  <a:txBody>
                    <a:bodyPr/>
                    <a:lstStyle/>
                    <a:p>
                      <a:r>
                        <a:rPr lang="zh-TW" altLang="en-US" sz="2200" dirty="0">
                          <a:latin typeface="微軟正黑體" panose="020B0604030504040204" pitchFamily="34" charset="-120"/>
                          <a:ea typeface="微軟正黑體" panose="020B0604030504040204" pitchFamily="34" charset="-120"/>
                        </a:rPr>
                        <a:t>主管機關</a:t>
                      </a:r>
                    </a:p>
                  </a:txBody>
                  <a:tcPr marL="84406" marR="84406" marT="42203" marB="42203" anchor="ctr"/>
                </a:tc>
                <a:extLst>
                  <a:ext uri="{0D108BD9-81ED-4DB2-BD59-A6C34878D82A}">
                    <a16:rowId xmlns="" xmlns:a16="http://schemas.microsoft.com/office/drawing/2014/main" val="3476570867"/>
                  </a:ext>
                </a:extLst>
              </a:tr>
              <a:tr h="462331">
                <a:tc>
                  <a:txBody>
                    <a:bodyPr/>
                    <a:lstStyle/>
                    <a:p>
                      <a:pPr algn="ctr"/>
                      <a:r>
                        <a:rPr lang="zh-TW" altLang="en-US" sz="1800" dirty="0">
                          <a:latin typeface="微軟正黑體" panose="020B0604030504040204" pitchFamily="34" charset="-120"/>
                          <a:ea typeface="微軟正黑體" panose="020B0604030504040204" pitchFamily="34" charset="-120"/>
                        </a:rPr>
                        <a:t>第三條</a:t>
                      </a:r>
                    </a:p>
                  </a:txBody>
                  <a:tcPr marL="84406" marR="84406" marT="42203" marB="42203" anchor="ctr"/>
                </a:tc>
                <a:tc>
                  <a:txBody>
                    <a:bodyPr/>
                    <a:lstStyle/>
                    <a:p>
                      <a:r>
                        <a:rPr lang="zh-TW" altLang="en-US" sz="2200" dirty="0">
                          <a:latin typeface="微軟正黑體" panose="020B0604030504040204" pitchFamily="34" charset="-120"/>
                          <a:ea typeface="微軟正黑體" panose="020B0604030504040204" pitchFamily="34" charset="-120"/>
                        </a:rPr>
                        <a:t>名詞定義</a:t>
                      </a:r>
                    </a:p>
                  </a:txBody>
                  <a:tcPr marL="84406" marR="84406" marT="42203" marB="42203" anchor="ctr"/>
                </a:tc>
                <a:extLst>
                  <a:ext uri="{0D108BD9-81ED-4DB2-BD59-A6C34878D82A}">
                    <a16:rowId xmlns="" xmlns:a16="http://schemas.microsoft.com/office/drawing/2014/main" val="3445175129"/>
                  </a:ext>
                </a:extLst>
              </a:tr>
              <a:tr h="462331">
                <a:tc>
                  <a:txBody>
                    <a:bodyPr/>
                    <a:lstStyle/>
                    <a:p>
                      <a:pPr algn="ctr"/>
                      <a:r>
                        <a:rPr lang="zh-TW" altLang="en-US" sz="1800" dirty="0">
                          <a:latin typeface="微軟正黑體" panose="020B0604030504040204" pitchFamily="34" charset="-120"/>
                          <a:ea typeface="微軟正黑體" panose="020B0604030504040204" pitchFamily="34" charset="-120"/>
                        </a:rPr>
                        <a:t>第四條</a:t>
                      </a:r>
                    </a:p>
                  </a:txBody>
                  <a:tcPr marL="84406" marR="84406" marT="42203" marB="42203" anchor="ctr"/>
                </a:tc>
                <a:tc>
                  <a:txBody>
                    <a:bodyPr/>
                    <a:lstStyle/>
                    <a:p>
                      <a:r>
                        <a:rPr lang="zh-TW" altLang="en-US" sz="2200" u="none" kern="1200" dirty="0">
                          <a:effectLst/>
                          <a:latin typeface="微軟正黑體" panose="020B0604030504040204" pitchFamily="34" charset="-120"/>
                          <a:ea typeface="微軟正黑體" panose="020B0604030504040204" pitchFamily="34" charset="-120"/>
                        </a:rPr>
                        <a:t>病人對醫療選項有選擇與決定之權</a:t>
                      </a:r>
                      <a:endParaRPr lang="zh-TW" altLang="en-US" sz="2200" b="0" u="none" dirty="0">
                        <a:latin typeface="微軟正黑體" panose="020B0604030504040204" pitchFamily="34" charset="-120"/>
                        <a:ea typeface="微軟正黑體" panose="020B0604030504040204" pitchFamily="34" charset="-120"/>
                      </a:endParaRPr>
                    </a:p>
                  </a:txBody>
                  <a:tcPr marL="84406" marR="84406" marT="42203" marB="42203" anchor="ctr"/>
                </a:tc>
                <a:extLst>
                  <a:ext uri="{0D108BD9-81ED-4DB2-BD59-A6C34878D82A}">
                    <a16:rowId xmlns="" xmlns:a16="http://schemas.microsoft.com/office/drawing/2014/main" val="11160231"/>
                  </a:ext>
                </a:extLst>
              </a:tr>
              <a:tr h="462331">
                <a:tc>
                  <a:txBody>
                    <a:bodyPr/>
                    <a:lstStyle/>
                    <a:p>
                      <a:pPr algn="ctr"/>
                      <a:r>
                        <a:rPr lang="zh-TW" altLang="en-US" sz="1800" dirty="0">
                          <a:latin typeface="微軟正黑體" panose="020B0604030504040204" pitchFamily="34" charset="-120"/>
                          <a:ea typeface="微軟正黑體" panose="020B0604030504040204" pitchFamily="34" charset="-120"/>
                        </a:rPr>
                        <a:t>第五條</a:t>
                      </a:r>
                    </a:p>
                  </a:txBody>
                  <a:tcPr marL="84406" marR="84406" marT="42203" marB="42203" anchor="ctr"/>
                </a:tc>
                <a:tc>
                  <a:txBody>
                    <a:bodyPr/>
                    <a:lstStyle/>
                    <a:p>
                      <a:r>
                        <a:rPr lang="zh-TW" altLang="en-US" sz="2200" u="none" kern="1200" dirty="0">
                          <a:effectLst/>
                          <a:latin typeface="微軟正黑體" panose="020B0604030504040204" pitchFamily="34" charset="-120"/>
                          <a:ea typeface="微軟正黑體" panose="020B0604030504040204" pitchFamily="34" charset="-120"/>
                        </a:rPr>
                        <a:t>醫療機構或醫師應告知病人本人病情</a:t>
                      </a:r>
                      <a:endParaRPr lang="zh-TW" altLang="en-US" sz="2200" b="0" u="none" dirty="0">
                        <a:latin typeface="微軟正黑體" panose="020B0604030504040204" pitchFamily="34" charset="-120"/>
                        <a:ea typeface="微軟正黑體" panose="020B0604030504040204" pitchFamily="34" charset="-120"/>
                      </a:endParaRPr>
                    </a:p>
                  </a:txBody>
                  <a:tcPr marL="84406" marR="84406" marT="42203" marB="42203" anchor="ctr"/>
                </a:tc>
                <a:extLst>
                  <a:ext uri="{0D108BD9-81ED-4DB2-BD59-A6C34878D82A}">
                    <a16:rowId xmlns="" xmlns:a16="http://schemas.microsoft.com/office/drawing/2014/main" val="2077772472"/>
                  </a:ext>
                </a:extLst>
              </a:tr>
              <a:tr h="462331">
                <a:tc>
                  <a:txBody>
                    <a:bodyPr/>
                    <a:lstStyle/>
                    <a:p>
                      <a:pPr algn="ctr"/>
                      <a:r>
                        <a:rPr lang="zh-TW" altLang="en-US" sz="1800" dirty="0">
                          <a:latin typeface="微軟正黑體" panose="020B0604030504040204" pitchFamily="34" charset="-120"/>
                          <a:ea typeface="微軟正黑體" panose="020B0604030504040204" pitchFamily="34" charset="-120"/>
                        </a:rPr>
                        <a:t>第六條</a:t>
                      </a:r>
                    </a:p>
                  </a:txBody>
                  <a:tcPr marL="84406" marR="84406" marT="42203" marB="42203" anchor="ctr"/>
                </a:tc>
                <a:tc>
                  <a:txBody>
                    <a:bodyPr/>
                    <a:lstStyle/>
                    <a:p>
                      <a:r>
                        <a:rPr lang="zh-TW" altLang="en-US" sz="2200" u="none" dirty="0">
                          <a:latin typeface="微軟正黑體" panose="020B0604030504040204" pitchFamily="34" charset="-120"/>
                          <a:ea typeface="微軟正黑體" panose="020B0604030504040204" pitchFamily="34" charset="-120"/>
                        </a:rPr>
                        <a:t>病人接受手術或治療前簽具同意書</a:t>
                      </a:r>
                      <a:r>
                        <a:rPr lang="en-US" altLang="zh-TW" sz="2200" u="none" dirty="0">
                          <a:latin typeface="微軟正黑體" panose="020B0604030504040204" pitchFamily="34" charset="-120"/>
                          <a:ea typeface="微軟正黑體" panose="020B0604030504040204" pitchFamily="34" charset="-120"/>
                        </a:rPr>
                        <a:t> </a:t>
                      </a:r>
                      <a:endParaRPr lang="zh-TW" altLang="en-US" sz="2200" b="0" u="none" dirty="0">
                        <a:latin typeface="微軟正黑體" panose="020B0604030504040204" pitchFamily="34" charset="-120"/>
                        <a:ea typeface="微軟正黑體" panose="020B0604030504040204" pitchFamily="34" charset="-120"/>
                      </a:endParaRPr>
                    </a:p>
                  </a:txBody>
                  <a:tcPr marL="84406" marR="84406" marT="42203" marB="42203" anchor="ctr"/>
                </a:tc>
                <a:extLst>
                  <a:ext uri="{0D108BD9-81ED-4DB2-BD59-A6C34878D82A}">
                    <a16:rowId xmlns="" xmlns:a16="http://schemas.microsoft.com/office/drawing/2014/main" val="374492164"/>
                  </a:ext>
                </a:extLst>
              </a:tr>
              <a:tr h="462331">
                <a:tc>
                  <a:txBody>
                    <a:bodyPr/>
                    <a:lstStyle/>
                    <a:p>
                      <a:pPr algn="ctr"/>
                      <a:r>
                        <a:rPr lang="zh-TW" altLang="en-US" sz="1800" dirty="0">
                          <a:latin typeface="微軟正黑體" panose="020B0604030504040204" pitchFamily="34" charset="-120"/>
                          <a:ea typeface="微軟正黑體" panose="020B0604030504040204" pitchFamily="34" charset="-120"/>
                        </a:rPr>
                        <a:t>第七條</a:t>
                      </a:r>
                    </a:p>
                  </a:txBody>
                  <a:tcPr marL="84406" marR="84406" marT="42203" marB="42203"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TW" altLang="en-US" sz="2200" dirty="0">
                          <a:latin typeface="微軟正黑體" panose="020B0604030504040204" pitchFamily="34" charset="-120"/>
                          <a:ea typeface="微軟正黑體" panose="020B0604030504040204" pitchFamily="34" charset="-120"/>
                        </a:rPr>
                        <a:t>醫療機構或醫師對危急病人急救義務之除外</a:t>
                      </a:r>
                      <a:endParaRPr lang="zh-TW" altLang="en-US" sz="2200" b="0" u="sng" dirty="0">
                        <a:latin typeface="微軟正黑體" panose="020B0604030504040204" pitchFamily="34" charset="-120"/>
                        <a:ea typeface="微軟正黑體" panose="020B0604030504040204" pitchFamily="34" charset="-120"/>
                      </a:endParaRPr>
                    </a:p>
                  </a:txBody>
                  <a:tcPr marL="84406" marR="84406" marT="42203" marB="42203" anchor="ctr"/>
                </a:tc>
                <a:extLst>
                  <a:ext uri="{0D108BD9-81ED-4DB2-BD59-A6C34878D82A}">
                    <a16:rowId xmlns="" xmlns:a16="http://schemas.microsoft.com/office/drawing/2014/main" val="1530583652"/>
                  </a:ext>
                </a:extLst>
              </a:tr>
              <a:tr h="462331">
                <a:tc>
                  <a:txBody>
                    <a:bodyPr/>
                    <a:lstStyle/>
                    <a:p>
                      <a:pPr algn="ctr"/>
                      <a:r>
                        <a:rPr lang="zh-TW" altLang="en-US" sz="1800" dirty="0">
                          <a:latin typeface="微軟正黑體" panose="020B0604030504040204" pitchFamily="34" charset="-120"/>
                          <a:ea typeface="微軟正黑體" panose="020B0604030504040204" pitchFamily="34" charset="-120"/>
                        </a:rPr>
                        <a:t>第八條</a:t>
                      </a:r>
                    </a:p>
                  </a:txBody>
                  <a:tcPr marL="84406" marR="84406" marT="42203" marB="42203"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TW" altLang="en-US" sz="2200" dirty="0">
                          <a:latin typeface="微軟正黑體" panose="020B0604030504040204" pitchFamily="34" charset="-120"/>
                          <a:ea typeface="微軟正黑體" panose="020B0604030504040204" pitchFamily="34" charset="-120"/>
                        </a:rPr>
                        <a:t>預立醫療決定</a:t>
                      </a:r>
                      <a:endParaRPr lang="zh-TW" altLang="en-US" sz="2200" b="0" u="sng" dirty="0">
                        <a:latin typeface="微軟正黑體" panose="020B0604030504040204" pitchFamily="34" charset="-120"/>
                        <a:ea typeface="微軟正黑體" panose="020B0604030504040204" pitchFamily="34" charset="-120"/>
                      </a:endParaRPr>
                    </a:p>
                  </a:txBody>
                  <a:tcPr marL="84406" marR="84406" marT="42203" marB="42203" anchor="ctr"/>
                </a:tc>
                <a:extLst>
                  <a:ext uri="{0D108BD9-81ED-4DB2-BD59-A6C34878D82A}">
                    <a16:rowId xmlns="" xmlns:a16="http://schemas.microsoft.com/office/drawing/2014/main" val="1607676311"/>
                  </a:ext>
                </a:extLst>
              </a:tr>
              <a:tr h="462331">
                <a:tc>
                  <a:txBody>
                    <a:bodyPr/>
                    <a:lstStyle/>
                    <a:p>
                      <a:pPr algn="ctr"/>
                      <a:r>
                        <a:rPr lang="zh-TW" altLang="en-US" sz="1800" dirty="0">
                          <a:latin typeface="微軟正黑體" panose="020B0604030504040204" pitchFamily="34" charset="-120"/>
                          <a:ea typeface="微軟正黑體" panose="020B0604030504040204" pitchFamily="34" charset="-120"/>
                        </a:rPr>
                        <a:t>第九條</a:t>
                      </a:r>
                    </a:p>
                  </a:txBody>
                  <a:tcPr marL="84406" marR="84406" marT="42203" marB="42203" anchor="ctr"/>
                </a:tc>
                <a:tc>
                  <a:txBody>
                    <a:bodyPr/>
                    <a:lstStyle/>
                    <a:p>
                      <a:r>
                        <a:rPr lang="zh-TW" altLang="en-US" sz="2200" u="none" kern="1200" dirty="0">
                          <a:effectLst/>
                          <a:latin typeface="微軟正黑體" panose="020B0604030504040204" pitchFamily="34" charset="-120"/>
                          <a:ea typeface="微軟正黑體" panose="020B0604030504040204" pitchFamily="34" charset="-120"/>
                        </a:rPr>
                        <a:t>預立醫療決定之程序</a:t>
                      </a:r>
                      <a:endParaRPr lang="zh-TW" altLang="en-US" sz="2200" b="0" u="none" dirty="0">
                        <a:latin typeface="微軟正黑體" panose="020B0604030504040204" pitchFamily="34" charset="-120"/>
                        <a:ea typeface="微軟正黑體" panose="020B0604030504040204" pitchFamily="34" charset="-120"/>
                      </a:endParaRPr>
                    </a:p>
                  </a:txBody>
                  <a:tcPr marL="84406" marR="84406" marT="42203" marB="42203" anchor="ctr"/>
                </a:tc>
                <a:extLst>
                  <a:ext uri="{0D108BD9-81ED-4DB2-BD59-A6C34878D82A}">
                    <a16:rowId xmlns="" xmlns:a16="http://schemas.microsoft.com/office/drawing/2014/main" val="2138963203"/>
                  </a:ext>
                </a:extLst>
              </a:tr>
            </a:tbl>
          </a:graphicData>
        </a:graphic>
      </p:graphicFrame>
      <p:grpSp>
        <p:nvGrpSpPr>
          <p:cNvPr id="6" name="群組 5"/>
          <p:cNvGrpSpPr/>
          <p:nvPr/>
        </p:nvGrpSpPr>
        <p:grpSpPr>
          <a:xfrm>
            <a:off x="3536922" y="2087110"/>
            <a:ext cx="2385906" cy="1262909"/>
            <a:chOff x="3828452" y="1118034"/>
            <a:chExt cx="1961449" cy="1368152"/>
          </a:xfrm>
        </p:grpSpPr>
        <p:sp>
          <p:nvSpPr>
            <p:cNvPr id="3" name="右大括弧 2"/>
            <p:cNvSpPr/>
            <p:nvPr/>
          </p:nvSpPr>
          <p:spPr>
            <a:xfrm>
              <a:off x="3828452" y="1118034"/>
              <a:ext cx="360040" cy="1368152"/>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latinLnBrk="1"/>
              <a:endParaRPr kumimoji="1" lang="zh-TW" altLang="en-US" sz="1662">
                <a:solidFill>
                  <a:prstClr val="black"/>
                </a:solidFill>
              </a:endParaRPr>
            </a:p>
          </p:txBody>
        </p:sp>
        <p:sp>
          <p:nvSpPr>
            <p:cNvPr id="5" name="文字方塊 4"/>
            <p:cNvSpPr txBox="1"/>
            <p:nvPr/>
          </p:nvSpPr>
          <p:spPr>
            <a:xfrm>
              <a:off x="4242237" y="1511965"/>
              <a:ext cx="1547664" cy="592524"/>
            </a:xfrm>
            <a:prstGeom prst="rect">
              <a:avLst/>
            </a:prstGeom>
            <a:noFill/>
          </p:spPr>
          <p:txBody>
            <a:bodyPr wrap="square" rtlCol="0">
              <a:spAutoFit/>
            </a:bodyPr>
            <a:lstStyle/>
            <a:p>
              <a:pPr latinLnBrk="1"/>
              <a:r>
                <a:rPr kumimoji="1" lang="zh-TW" altLang="en-US" sz="2954" dirty="0">
                  <a:solidFill>
                    <a:srgbClr val="800000"/>
                  </a:solidFill>
                </a:rPr>
                <a:t>基本格式</a:t>
              </a:r>
            </a:p>
          </p:txBody>
        </p:sp>
      </p:grpSp>
      <p:grpSp>
        <p:nvGrpSpPr>
          <p:cNvPr id="9" name="群組 8"/>
          <p:cNvGrpSpPr/>
          <p:nvPr/>
        </p:nvGrpSpPr>
        <p:grpSpPr>
          <a:xfrm>
            <a:off x="6610380" y="3488679"/>
            <a:ext cx="2078234" cy="1262910"/>
            <a:chOff x="7236296" y="627534"/>
            <a:chExt cx="1728192" cy="1368152"/>
          </a:xfrm>
        </p:grpSpPr>
        <p:sp>
          <p:nvSpPr>
            <p:cNvPr id="10" name="右大括弧 9"/>
            <p:cNvSpPr/>
            <p:nvPr/>
          </p:nvSpPr>
          <p:spPr>
            <a:xfrm>
              <a:off x="7236296" y="627534"/>
              <a:ext cx="360040" cy="1368152"/>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latinLnBrk="1"/>
              <a:endParaRPr kumimoji="1" lang="zh-TW" altLang="en-US" sz="1662">
                <a:solidFill>
                  <a:prstClr val="black"/>
                </a:solidFill>
              </a:endParaRPr>
            </a:p>
          </p:txBody>
        </p:sp>
        <p:sp>
          <p:nvSpPr>
            <p:cNvPr id="11" name="文字方塊 10"/>
            <p:cNvSpPr txBox="1"/>
            <p:nvPr/>
          </p:nvSpPr>
          <p:spPr>
            <a:xfrm>
              <a:off x="7596336" y="771550"/>
              <a:ext cx="1368152" cy="1085019"/>
            </a:xfrm>
            <a:prstGeom prst="rect">
              <a:avLst/>
            </a:prstGeom>
            <a:noFill/>
          </p:spPr>
          <p:txBody>
            <a:bodyPr wrap="square" rtlCol="0">
              <a:spAutoFit/>
            </a:bodyPr>
            <a:lstStyle/>
            <a:p>
              <a:pPr latinLnBrk="1"/>
              <a:r>
                <a:rPr kumimoji="1" lang="zh-TW" altLang="en-US" sz="2954" dirty="0">
                  <a:solidFill>
                    <a:srgbClr val="800000"/>
                  </a:solidFill>
                </a:rPr>
                <a:t>宣示病人權利</a:t>
              </a:r>
            </a:p>
          </p:txBody>
        </p:sp>
      </p:grpSp>
      <p:grpSp>
        <p:nvGrpSpPr>
          <p:cNvPr id="13" name="群組 12"/>
          <p:cNvGrpSpPr/>
          <p:nvPr/>
        </p:nvGrpSpPr>
        <p:grpSpPr>
          <a:xfrm>
            <a:off x="5153838" y="5290130"/>
            <a:ext cx="465282" cy="1063503"/>
            <a:chOff x="6948264" y="3795886"/>
            <a:chExt cx="504056" cy="1152128"/>
          </a:xfrm>
        </p:grpSpPr>
        <p:sp>
          <p:nvSpPr>
            <p:cNvPr id="12" name="減 11"/>
            <p:cNvSpPr/>
            <p:nvPr/>
          </p:nvSpPr>
          <p:spPr>
            <a:xfrm>
              <a:off x="6948264" y="3795886"/>
              <a:ext cx="504056" cy="144016"/>
            </a:xfrm>
            <a:prstGeom prst="mathMinus">
              <a:avLst/>
            </a:prstGeom>
            <a:solidFill>
              <a:srgbClr val="FF0000">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latinLnBrk="1"/>
              <a:endParaRPr kumimoji="1" lang="zh-TW" altLang="en-US" sz="1662">
                <a:solidFill>
                  <a:prstClr val="white"/>
                </a:solidFill>
              </a:endParaRPr>
            </a:p>
          </p:txBody>
        </p:sp>
        <p:sp>
          <p:nvSpPr>
            <p:cNvPr id="7" name="向下箭號 6"/>
            <p:cNvSpPr/>
            <p:nvPr/>
          </p:nvSpPr>
          <p:spPr>
            <a:xfrm>
              <a:off x="7020272" y="3867894"/>
              <a:ext cx="360040" cy="1080120"/>
            </a:xfrm>
            <a:prstGeom prst="downArrow">
              <a:avLst>
                <a:gd name="adj1" fmla="val 34323"/>
                <a:gd name="adj2" fmla="val 50000"/>
              </a:avLst>
            </a:prstGeom>
            <a:solidFill>
              <a:srgbClr val="FF000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latinLnBrk="1"/>
              <a:endParaRPr kumimoji="1" lang="zh-TW" altLang="en-US" sz="1662">
                <a:solidFill>
                  <a:prstClr val="white"/>
                </a:solidFill>
              </a:endParaRPr>
            </a:p>
          </p:txBody>
        </p:sp>
      </p:grpSp>
      <p:sp>
        <p:nvSpPr>
          <p:cNvPr id="15" name="文字方塊 14"/>
          <p:cNvSpPr txBox="1"/>
          <p:nvPr/>
        </p:nvSpPr>
        <p:spPr>
          <a:xfrm>
            <a:off x="5552651" y="5423069"/>
            <a:ext cx="2259943" cy="887935"/>
          </a:xfrm>
          <a:prstGeom prst="rect">
            <a:avLst/>
          </a:prstGeom>
          <a:noFill/>
        </p:spPr>
        <p:txBody>
          <a:bodyPr wrap="square" rtlCol="0">
            <a:spAutoFit/>
          </a:bodyPr>
          <a:lstStyle/>
          <a:p>
            <a:pPr latinLnBrk="1"/>
            <a:r>
              <a:rPr kumimoji="1" lang="zh-TW" altLang="en-US" sz="2585" dirty="0">
                <a:solidFill>
                  <a:srgbClr val="800000"/>
                </a:solidFill>
              </a:rPr>
              <a:t>在極端狀況下仍要實現自主</a:t>
            </a:r>
          </a:p>
        </p:txBody>
      </p:sp>
    </p:spTree>
    <p:extLst>
      <p:ext uri="{BB962C8B-B14F-4D97-AF65-F5344CB8AC3E}">
        <p14:creationId xmlns:p14="http://schemas.microsoft.com/office/powerpoint/2010/main" val="292838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down)">
                                      <p:cBhvr>
                                        <p:cTn id="8" dur="500"/>
                                        <p:tgtEl>
                                          <p:spTgt spid="13"/>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z="4400" b="1" dirty="0">
                <a:latin typeface="微軟正黑體" panose="020B0604030504040204" pitchFamily="34" charset="-120"/>
                <a:ea typeface="微軟正黑體" panose="020B0604030504040204" pitchFamily="34" charset="-120"/>
              </a:rPr>
              <a:t>大綱</a:t>
            </a:r>
          </a:p>
        </p:txBody>
      </p:sp>
      <p:sp>
        <p:nvSpPr>
          <p:cNvPr id="3" name="內容版面配置區 2"/>
          <p:cNvSpPr>
            <a:spLocks noGrp="1"/>
          </p:cNvSpPr>
          <p:nvPr>
            <p:ph idx="1"/>
          </p:nvPr>
        </p:nvSpPr>
        <p:spPr>
          <a:xfrm>
            <a:off x="1475656" y="1417638"/>
            <a:ext cx="7344816" cy="4525963"/>
          </a:xfrm>
        </p:spPr>
        <p:txBody>
          <a:bodyPr>
            <a:normAutofit fontScale="92500"/>
          </a:bodyPr>
          <a:lstStyle/>
          <a:p>
            <a:pPr marL="0" indent="0">
              <a:buNone/>
            </a:pPr>
            <a:r>
              <a:rPr kumimoji="1" lang="zh-TW" altLang="en-US" sz="4000" b="1" dirty="0" smtClean="0">
                <a:latin typeface="微軟正黑體" panose="020B0604030504040204" pitchFamily="34" charset="-120"/>
                <a:ea typeface="微軟正黑體" panose="020B0604030504040204" pitchFamily="34" charset="-120"/>
              </a:rPr>
              <a:t>立法精神與目的</a:t>
            </a:r>
            <a:endParaRPr kumimoji="1" lang="zh-TW" altLang="en-US" sz="4000" b="1" dirty="0">
              <a:latin typeface="微軟正黑體" panose="020B0604030504040204" pitchFamily="34" charset="-120"/>
              <a:ea typeface="微軟正黑體" panose="020B0604030504040204" pitchFamily="34" charset="-120"/>
            </a:endParaRPr>
          </a:p>
          <a:p>
            <a:pPr marL="0" indent="0">
              <a:buNone/>
            </a:pPr>
            <a:r>
              <a:rPr kumimoji="1" lang="zh-TW" altLang="en-US" sz="4000" b="1" dirty="0">
                <a:latin typeface="微軟正黑體" panose="020B0604030504040204" pitchFamily="34" charset="-120"/>
                <a:ea typeface="微軟正黑體" panose="020B0604030504040204" pitchFamily="34" charset="-120"/>
              </a:rPr>
              <a:t>病人自主權利</a:t>
            </a:r>
            <a:r>
              <a:rPr kumimoji="1" lang="zh-TW" altLang="en-US" sz="4000" b="1" dirty="0" smtClean="0">
                <a:latin typeface="微軟正黑體" panose="020B0604030504040204" pitchFamily="34" charset="-120"/>
                <a:ea typeface="微軟正黑體" panose="020B0604030504040204" pitchFamily="34" charset="-120"/>
              </a:rPr>
              <a:t>法內容</a:t>
            </a:r>
            <a:endParaRPr kumimoji="1" lang="en-US" altLang="zh-TW" sz="4000" b="1" dirty="0" smtClean="0">
              <a:latin typeface="微軟正黑體" panose="020B0604030504040204" pitchFamily="34" charset="-120"/>
              <a:ea typeface="微軟正黑體" panose="020B0604030504040204" pitchFamily="34" charset="-120"/>
            </a:endParaRPr>
          </a:p>
          <a:p>
            <a:pPr marL="0" indent="0">
              <a:buNone/>
            </a:pPr>
            <a:r>
              <a:rPr kumimoji="1" lang="zh-TW" altLang="en-US" sz="4000" b="1" dirty="0" smtClean="0">
                <a:latin typeface="微軟正黑體" panose="020B0604030504040204" pitchFamily="34" charset="-120"/>
                <a:ea typeface="微軟正黑體" panose="020B0604030504040204" pitchFamily="34" charset="-120"/>
              </a:rPr>
              <a:t>兩</a:t>
            </a:r>
            <a:r>
              <a:rPr kumimoji="1" lang="zh-TW" altLang="en-US" sz="4000" b="1" dirty="0">
                <a:latin typeface="微軟正黑體" panose="020B0604030504040204" pitchFamily="34" charset="-120"/>
                <a:ea typeface="微軟正黑體" panose="020B0604030504040204" pitchFamily="34" charset="-120"/>
              </a:rPr>
              <a:t>部子</a:t>
            </a:r>
            <a:r>
              <a:rPr kumimoji="1" lang="zh-TW" altLang="en-US" sz="4000" b="1" dirty="0" smtClean="0">
                <a:latin typeface="微軟正黑體" panose="020B0604030504040204" pitchFamily="34" charset="-120"/>
                <a:ea typeface="微軟正黑體" panose="020B0604030504040204" pitchFamily="34" charset="-120"/>
              </a:rPr>
              <a:t>法</a:t>
            </a:r>
            <a:endParaRPr kumimoji="1" lang="en-US" altLang="zh-TW" sz="4000" b="1" dirty="0" smtClean="0">
              <a:latin typeface="微軟正黑體" panose="020B0604030504040204" pitchFamily="34" charset="-120"/>
              <a:ea typeface="微軟正黑體" panose="020B0604030504040204" pitchFamily="34" charset="-120"/>
            </a:endParaRPr>
          </a:p>
          <a:p>
            <a:r>
              <a:rPr kumimoji="1" lang="zh-TW" altLang="en-US" sz="4000" b="1" dirty="0" smtClean="0">
                <a:latin typeface="微軟正黑體" panose="020B0604030504040204" pitchFamily="34" charset="-120"/>
                <a:ea typeface="微軟正黑體" panose="020B0604030504040204" pitchFamily="34" charset="-120"/>
              </a:rPr>
              <a:t>病人</a:t>
            </a:r>
            <a:r>
              <a:rPr kumimoji="1" lang="zh-TW" altLang="en-US" sz="4000" b="1" dirty="0">
                <a:latin typeface="微軟正黑體" panose="020B0604030504040204" pitchFamily="34" charset="-120"/>
                <a:ea typeface="微軟正黑體" panose="020B0604030504040204" pitchFamily="34" charset="-120"/>
              </a:rPr>
              <a:t>自主權利法施行細則</a:t>
            </a:r>
          </a:p>
          <a:p>
            <a:r>
              <a:rPr kumimoji="1" lang="zh-TW" altLang="en-US" sz="4000" b="1" dirty="0">
                <a:latin typeface="微軟正黑體" panose="020B0604030504040204" pitchFamily="34" charset="-120"/>
                <a:ea typeface="微軟正黑體" panose="020B0604030504040204" pitchFamily="34" charset="-120"/>
              </a:rPr>
              <a:t>提供預立醫療照護諮商醫療機構管理</a:t>
            </a:r>
            <a:r>
              <a:rPr kumimoji="1" lang="zh-TW" altLang="en-US" sz="4000" b="1" dirty="0" smtClean="0">
                <a:latin typeface="微軟正黑體" panose="020B0604030504040204" pitchFamily="34" charset="-120"/>
                <a:ea typeface="微軟正黑體" panose="020B0604030504040204" pitchFamily="34" charset="-120"/>
              </a:rPr>
              <a:t>辦法</a:t>
            </a:r>
            <a:r>
              <a:rPr kumimoji="1" lang="en-US" altLang="zh-TW" sz="4000" b="1" dirty="0" smtClean="0">
                <a:latin typeface="微軟正黑體" panose="020B0604030504040204" pitchFamily="34" charset="-120"/>
                <a:ea typeface="微軟正黑體" panose="020B0604030504040204" pitchFamily="34" charset="-120"/>
              </a:rPr>
              <a:t>(</a:t>
            </a:r>
            <a:r>
              <a:rPr lang="en-US" altLang="zh-TW" sz="4000" b="1" dirty="0" err="1">
                <a:latin typeface="微軟正黑體"/>
                <a:ea typeface="微軟正黑體"/>
                <a:cs typeface="微軟正黑體"/>
              </a:rPr>
              <a:t>ACP</a:t>
            </a:r>
            <a:r>
              <a:rPr lang="zh-TW" altLang="en-US" sz="4000" b="1" dirty="0">
                <a:latin typeface="微軟正黑體"/>
                <a:ea typeface="微軟正黑體"/>
                <a:cs typeface="微軟正黑體"/>
              </a:rPr>
              <a:t>標準流程之</a:t>
            </a:r>
            <a:r>
              <a:rPr lang="zh-TW" altLang="en-US" sz="4000" b="1" dirty="0" smtClean="0">
                <a:latin typeface="微軟正黑體"/>
                <a:ea typeface="微軟正黑體"/>
                <a:cs typeface="微軟正黑體"/>
              </a:rPr>
              <a:t>說明</a:t>
            </a:r>
            <a:r>
              <a:rPr lang="en-US" altLang="zh-TW" sz="4000" b="1" dirty="0" smtClean="0">
                <a:latin typeface="微軟正黑體"/>
                <a:ea typeface="微軟正黑體"/>
                <a:cs typeface="微軟正黑體"/>
              </a:rPr>
              <a:t>)</a:t>
            </a:r>
            <a:endParaRPr kumimoji="1" lang="zh-TW" altLang="en-US" sz="4000" b="1" dirty="0">
              <a:latin typeface="微軟正黑體" panose="020B0604030504040204" pitchFamily="34" charset="-120"/>
              <a:ea typeface="微軟正黑體" panose="020B0604030504040204" pitchFamily="34" charset="-120"/>
            </a:endParaRPr>
          </a:p>
          <a:p>
            <a:pPr marL="0" indent="0">
              <a:buNone/>
            </a:pPr>
            <a:r>
              <a:rPr kumimoji="1" lang="zh-TW" altLang="en-US" sz="4000" b="1" dirty="0">
                <a:latin typeface="微軟正黑體" panose="020B0604030504040204" pitchFamily="34" charset="-120"/>
                <a:ea typeface="微軟正黑體" panose="020B0604030504040204" pitchFamily="34" charset="-120"/>
              </a:rPr>
              <a:t>五款</a:t>
            </a:r>
            <a:r>
              <a:rPr kumimoji="1" lang="en-US" altLang="zh-TW" sz="4000" b="1" dirty="0">
                <a:latin typeface="微軟正黑體" panose="020B0604030504040204" pitchFamily="34" charset="-120"/>
                <a:ea typeface="微軟正黑體" panose="020B0604030504040204" pitchFamily="34" charset="-120"/>
              </a:rPr>
              <a:t>AD</a:t>
            </a:r>
            <a:r>
              <a:rPr kumimoji="1" lang="zh-TW" altLang="en-US" sz="4000" b="1" dirty="0">
                <a:latin typeface="微軟正黑體" panose="020B0604030504040204" pitchFamily="34" charset="-120"/>
                <a:ea typeface="微軟正黑體" panose="020B0604030504040204" pitchFamily="34" charset="-120"/>
              </a:rPr>
              <a:t>生效之臨床條件</a:t>
            </a:r>
          </a:p>
          <a:p>
            <a:pPr marL="514350" indent="-514350">
              <a:buFont typeface="+mj-ea"/>
              <a:buAutoNum type="ea1ChtPeriod"/>
            </a:pPr>
            <a:endParaRPr kumimoji="1" lang="en-US" altLang="zh-TW" sz="4000" dirty="0">
              <a:latin typeface="微軟正黑體" panose="020B0604030504040204" pitchFamily="34" charset="-120"/>
              <a:ea typeface="微軟正黑體" panose="020B0604030504040204" pitchFamily="34" charset="-120"/>
            </a:endParaRPr>
          </a:p>
          <a:p>
            <a:endParaRPr kumimoji="1" lang="zh-TW" altLang="en-US" sz="40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33474" y="546889"/>
            <a:ext cx="577516" cy="577516"/>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8011" y="1250652"/>
            <a:ext cx="830809" cy="688924"/>
          </a:xfrm>
          <a:prstGeom prst="rect">
            <a:avLst/>
          </a:prstGeom>
        </p:spPr>
      </p:pic>
      <p:pic>
        <p:nvPicPr>
          <p:cNvPr id="8" name="圖片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4450" y="2031398"/>
            <a:ext cx="830809" cy="688924"/>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4847" y="5219775"/>
            <a:ext cx="830809" cy="688924"/>
          </a:xfrm>
          <a:prstGeom prst="rect">
            <a:avLst/>
          </a:prstGeom>
        </p:spPr>
      </p:pic>
      <p:pic>
        <p:nvPicPr>
          <p:cNvPr id="13" name="圖片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113" y="2760380"/>
            <a:ext cx="830809" cy="688924"/>
          </a:xfrm>
          <a:prstGeom prst="rect">
            <a:avLst/>
          </a:prstGeom>
        </p:spPr>
      </p:pic>
    </p:spTree>
    <p:extLst>
      <p:ext uri="{BB962C8B-B14F-4D97-AF65-F5344CB8AC3E}">
        <p14:creationId xmlns:p14="http://schemas.microsoft.com/office/powerpoint/2010/main" val="2637407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a:extLst>
              <a:ext uri="{FF2B5EF4-FFF2-40B4-BE49-F238E27FC236}">
                <a16:creationId xmlns="" xmlns:a16="http://schemas.microsoft.com/office/drawing/2014/main" id="{E36AC6C7-090B-4A2B-A69A-4559E7C65063}"/>
              </a:ext>
            </a:extLst>
          </p:cNvPr>
          <p:cNvGraphicFramePr>
            <a:graphicFrameLocks noGrp="1"/>
          </p:cNvGraphicFramePr>
          <p:nvPr>
            <p:ph idx="4294967295"/>
            <p:extLst>
              <p:ext uri="{D42A27DB-BD31-4B8C-83A1-F6EECF244321}">
                <p14:modId xmlns:p14="http://schemas.microsoft.com/office/powerpoint/2010/main" val="306661799"/>
              </p:ext>
            </p:extLst>
          </p:nvPr>
        </p:nvGraphicFramePr>
        <p:xfrm>
          <a:off x="290528" y="396343"/>
          <a:ext cx="8562944" cy="5663326"/>
        </p:xfrm>
        <a:graphic>
          <a:graphicData uri="http://schemas.openxmlformats.org/drawingml/2006/table">
            <a:tbl>
              <a:tblPr firstRow="1" bandRow="1">
                <a:tableStyleId>{00A15C55-8517-42AA-B614-E9B94910E393}</a:tableStyleId>
              </a:tblPr>
              <a:tblGrid>
                <a:gridCol w="1048135">
                  <a:extLst>
                    <a:ext uri="{9D8B030D-6E8A-4147-A177-3AD203B41FA5}">
                      <a16:colId xmlns="" xmlns:a16="http://schemas.microsoft.com/office/drawing/2014/main" val="3950955214"/>
                    </a:ext>
                  </a:extLst>
                </a:gridCol>
                <a:gridCol w="7514809">
                  <a:extLst>
                    <a:ext uri="{9D8B030D-6E8A-4147-A177-3AD203B41FA5}">
                      <a16:colId xmlns="" xmlns:a16="http://schemas.microsoft.com/office/drawing/2014/main" val="970070092"/>
                    </a:ext>
                  </a:extLst>
                </a:gridCol>
              </a:tblGrid>
              <a:tr h="416236">
                <a:tc>
                  <a:txBody>
                    <a:bodyPr/>
                    <a:lstStyle/>
                    <a:p>
                      <a:pPr algn="l">
                        <a:lnSpc>
                          <a:spcPts val="1000"/>
                        </a:lnSpc>
                      </a:pPr>
                      <a:endParaRPr lang="zh-TW" altLang="en-US" sz="1400" u="non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84406" marR="84406" marT="42203" marB="42203"/>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1500" dirty="0">
                          <a:solidFill>
                            <a:srgbClr val="002060"/>
                          </a:solidFill>
                          <a:latin typeface="微軟正黑體" panose="020B0604030504040204" pitchFamily="34" charset="-120"/>
                          <a:ea typeface="微軟正黑體" panose="020B0604030504040204" pitchFamily="34" charset="-120"/>
                        </a:rPr>
                        <a:t>本  法  說  明</a:t>
                      </a:r>
                      <a:endParaRPr lang="zh-TW" altLang="en-US" sz="1500" dirty="0">
                        <a:latin typeface="微軟正黑體" panose="020B0604030504040204" pitchFamily="34" charset="-120"/>
                        <a:ea typeface="微軟正黑體" panose="020B0604030504040204" pitchFamily="34" charset="-120"/>
                      </a:endParaRPr>
                    </a:p>
                  </a:txBody>
                  <a:tcPr marL="84406" marR="84406" marT="42203" marB="42203" anchor="ctr" anchorCtr="1"/>
                </a:tc>
                <a:extLst>
                  <a:ext uri="{0D108BD9-81ED-4DB2-BD59-A6C34878D82A}">
                    <a16:rowId xmlns="" xmlns:a16="http://schemas.microsoft.com/office/drawing/2014/main" val="1113472497"/>
                  </a:ext>
                </a:extLst>
              </a:tr>
              <a:tr h="524709">
                <a:tc>
                  <a:txBody>
                    <a:bodyPr/>
                    <a:lstStyle/>
                    <a:p>
                      <a:pPr marL="0" algn="l" defTabSz="914400" rtl="0" eaLnBrk="1" latinLnBrk="1" hangingPunct="1"/>
                      <a:r>
                        <a:rPr lang="zh-TW" altLang="en-US" sz="1500" kern="1200" dirty="0">
                          <a:solidFill>
                            <a:schemeClr val="dk1"/>
                          </a:solidFill>
                          <a:latin typeface="微軟正黑體" panose="020B0604030504040204" pitchFamily="34" charset="-120"/>
                          <a:ea typeface="微軟正黑體" panose="020B0604030504040204" pitchFamily="34" charset="-120"/>
                          <a:cs typeface="+mn-cs"/>
                        </a:rPr>
                        <a:t>第 十 條</a:t>
                      </a:r>
                    </a:p>
                  </a:txBody>
                  <a:tcPr marL="84406" marR="84406" marT="42203" marB="42203" anchor="ctr"/>
                </a:tc>
                <a:tc>
                  <a:txBody>
                    <a:bodyPr/>
                    <a:lstStyle/>
                    <a:p>
                      <a:pPr algn="l"/>
                      <a:r>
                        <a:rPr lang="zh-TW" altLang="en-US" sz="1800" u="none" kern="1200" dirty="0">
                          <a:solidFill>
                            <a:schemeClr val="dk1"/>
                          </a:solidFill>
                          <a:effectLst/>
                          <a:latin typeface="微軟正黑體" panose="020B0604030504040204" pitchFamily="34" charset="-120"/>
                          <a:ea typeface="微軟正黑體" panose="020B0604030504040204" pitchFamily="34" charset="-120"/>
                          <a:cs typeface="+mn-cs"/>
                        </a:rPr>
                        <a:t>醫療委任代理人之要件與權限</a:t>
                      </a:r>
                    </a:p>
                  </a:txBody>
                  <a:tcPr marL="84406" marR="84406" marT="42203" marB="42203" anchor="ctr"/>
                </a:tc>
                <a:extLst>
                  <a:ext uri="{0D108BD9-81ED-4DB2-BD59-A6C34878D82A}">
                    <a16:rowId xmlns="" xmlns:a16="http://schemas.microsoft.com/office/drawing/2014/main" val="3445175129"/>
                  </a:ext>
                </a:extLst>
              </a:tr>
              <a:tr h="524709">
                <a:tc>
                  <a:txBody>
                    <a:bodyPr/>
                    <a:lstStyle/>
                    <a:p>
                      <a:pPr marL="0" algn="l" defTabSz="914400" rtl="0" eaLnBrk="1" latinLnBrk="1" hangingPunct="1"/>
                      <a:r>
                        <a:rPr lang="zh-TW" altLang="en-US" sz="1500" kern="1200" dirty="0">
                          <a:solidFill>
                            <a:schemeClr val="dk1"/>
                          </a:solidFill>
                          <a:latin typeface="微軟正黑體" panose="020B0604030504040204" pitchFamily="34" charset="-120"/>
                          <a:ea typeface="微軟正黑體" panose="020B0604030504040204" pitchFamily="34" charset="-120"/>
                          <a:cs typeface="+mn-cs"/>
                        </a:rPr>
                        <a:t>第十一條</a:t>
                      </a:r>
                    </a:p>
                  </a:txBody>
                  <a:tcPr marL="84406" marR="84406" marT="42203" marB="42203" anchor="ctr"/>
                </a:tc>
                <a:tc>
                  <a:txBody>
                    <a:bodyPr/>
                    <a:lstStyle/>
                    <a:p>
                      <a:pPr algn="l"/>
                      <a:r>
                        <a:rPr lang="zh-TW" altLang="en-US" sz="1800" u="none" kern="1200" dirty="0">
                          <a:solidFill>
                            <a:schemeClr val="dk1"/>
                          </a:solidFill>
                          <a:effectLst/>
                          <a:latin typeface="微軟正黑體" panose="020B0604030504040204" pitchFamily="34" charset="-120"/>
                          <a:ea typeface="微軟正黑體" panose="020B0604030504040204" pitchFamily="34" charset="-120"/>
                          <a:cs typeface="+mn-cs"/>
                        </a:rPr>
                        <a:t>醫療委任代理人之終止委任及解任</a:t>
                      </a:r>
                    </a:p>
                  </a:txBody>
                  <a:tcPr marL="84406" marR="84406" marT="42203" marB="42203" anchor="ctr"/>
                </a:tc>
                <a:extLst>
                  <a:ext uri="{0D108BD9-81ED-4DB2-BD59-A6C34878D82A}">
                    <a16:rowId xmlns="" xmlns:a16="http://schemas.microsoft.com/office/drawing/2014/main" val="11160231"/>
                  </a:ext>
                </a:extLst>
              </a:tr>
              <a:tr h="524709">
                <a:tc>
                  <a:txBody>
                    <a:bodyPr/>
                    <a:lstStyle/>
                    <a:p>
                      <a:pPr marL="0" algn="l" defTabSz="914400" rtl="0" eaLnBrk="1" latinLnBrk="1" hangingPunct="1"/>
                      <a:r>
                        <a:rPr lang="zh-TW" altLang="en-US" sz="1500" kern="1200" dirty="0">
                          <a:solidFill>
                            <a:schemeClr val="dk1"/>
                          </a:solidFill>
                          <a:latin typeface="微軟正黑體" panose="020B0604030504040204" pitchFamily="34" charset="-120"/>
                          <a:ea typeface="微軟正黑體" panose="020B0604030504040204" pitchFamily="34" charset="-120"/>
                          <a:cs typeface="+mn-cs"/>
                        </a:rPr>
                        <a:t>第十二條</a:t>
                      </a:r>
                    </a:p>
                  </a:txBody>
                  <a:tcPr marL="84406" marR="84406" marT="42203" marB="42203" anchor="ctr"/>
                </a:tc>
                <a:tc>
                  <a:txBody>
                    <a:bodyPr/>
                    <a:lstStyle/>
                    <a:p>
                      <a:pPr algn="l"/>
                      <a:r>
                        <a:rPr lang="zh-TW" altLang="en-US" sz="1800" u="none" kern="1200" dirty="0">
                          <a:solidFill>
                            <a:schemeClr val="dk1"/>
                          </a:solidFill>
                          <a:effectLst/>
                          <a:latin typeface="微軟正黑體" panose="020B0604030504040204" pitchFamily="34" charset="-120"/>
                          <a:ea typeface="微軟正黑體" panose="020B0604030504040204" pitchFamily="34" charset="-120"/>
                          <a:cs typeface="+mn-cs"/>
                        </a:rPr>
                        <a:t>預立醫療決定註記於全民健康保險憑證</a:t>
                      </a:r>
                    </a:p>
                  </a:txBody>
                  <a:tcPr marL="84406" marR="84406" marT="42203" marB="42203" anchor="ctr"/>
                </a:tc>
                <a:extLst>
                  <a:ext uri="{0D108BD9-81ED-4DB2-BD59-A6C34878D82A}">
                    <a16:rowId xmlns="" xmlns:a16="http://schemas.microsoft.com/office/drawing/2014/main" val="2077772472"/>
                  </a:ext>
                </a:extLst>
              </a:tr>
              <a:tr h="524709">
                <a:tc>
                  <a:txBody>
                    <a:bodyPr/>
                    <a:lstStyle/>
                    <a:p>
                      <a:pPr marL="0" algn="l" defTabSz="914400" rtl="0" eaLnBrk="1" latinLnBrk="1" hangingPunct="1"/>
                      <a:r>
                        <a:rPr lang="zh-TW" altLang="en-US" sz="1500" kern="1200" dirty="0">
                          <a:solidFill>
                            <a:schemeClr val="dk1"/>
                          </a:solidFill>
                          <a:latin typeface="微軟正黑體" panose="020B0604030504040204" pitchFamily="34" charset="-120"/>
                          <a:ea typeface="微軟正黑體" panose="020B0604030504040204" pitchFamily="34" charset="-120"/>
                          <a:cs typeface="+mn-cs"/>
                        </a:rPr>
                        <a:t>第十三條</a:t>
                      </a:r>
                    </a:p>
                  </a:txBody>
                  <a:tcPr marL="84406" marR="84406" marT="42203" marB="42203" anchor="ctr"/>
                </a:tc>
                <a:tc>
                  <a:txBody>
                    <a:bodyPr/>
                    <a:lstStyle/>
                    <a:p>
                      <a:pPr algn="l"/>
                      <a:r>
                        <a:rPr lang="zh-TW" altLang="en-US" sz="1800" u="none" kern="1200" dirty="0">
                          <a:solidFill>
                            <a:schemeClr val="dk1"/>
                          </a:solidFill>
                          <a:effectLst/>
                          <a:latin typeface="微軟正黑體" panose="020B0604030504040204" pitchFamily="34" charset="-120"/>
                          <a:ea typeface="微軟正黑體" panose="020B0604030504040204" pitchFamily="34" charset="-120"/>
                          <a:cs typeface="+mn-cs"/>
                        </a:rPr>
                        <a:t>意願人申請更新註記之情形</a:t>
                      </a:r>
                    </a:p>
                  </a:txBody>
                  <a:tcPr marL="84406" marR="84406" marT="42203" marB="42203" anchor="ctr"/>
                </a:tc>
                <a:extLst>
                  <a:ext uri="{0D108BD9-81ED-4DB2-BD59-A6C34878D82A}">
                    <a16:rowId xmlns="" xmlns:a16="http://schemas.microsoft.com/office/drawing/2014/main" val="374492164"/>
                  </a:ext>
                </a:extLst>
              </a:tr>
              <a:tr h="524709">
                <a:tc>
                  <a:txBody>
                    <a:bodyPr/>
                    <a:lstStyle/>
                    <a:p>
                      <a:pPr marL="0" algn="l" defTabSz="914400" rtl="0" eaLnBrk="1" latinLnBrk="1" hangingPunct="1"/>
                      <a:r>
                        <a:rPr lang="zh-TW" altLang="en-US" sz="1500" kern="1200" dirty="0">
                          <a:solidFill>
                            <a:schemeClr val="dk1"/>
                          </a:solidFill>
                          <a:latin typeface="微軟正黑體" panose="020B0604030504040204" pitchFamily="34" charset="-120"/>
                          <a:ea typeface="微軟正黑體" panose="020B0604030504040204" pitchFamily="34" charset="-120"/>
                          <a:cs typeface="+mn-cs"/>
                        </a:rPr>
                        <a:t>第十四條</a:t>
                      </a:r>
                    </a:p>
                  </a:txBody>
                  <a:tcPr marL="84406" marR="84406" marT="42203" marB="42203" anchor="ctr"/>
                </a:tc>
                <a:tc>
                  <a:txBody>
                    <a:bodyPr/>
                    <a:lstStyle/>
                    <a:p>
                      <a:pPr algn="l"/>
                      <a:r>
                        <a:rPr lang="zh-TW" altLang="en-US" sz="1800" u="none" kern="1200" dirty="0">
                          <a:solidFill>
                            <a:schemeClr val="dk1"/>
                          </a:solidFill>
                          <a:effectLst/>
                          <a:latin typeface="微軟正黑體" panose="020B0604030504040204" pitchFamily="34" charset="-120"/>
                          <a:ea typeface="微軟正黑體" panose="020B0604030504040204" pitchFamily="34" charset="-120"/>
                          <a:cs typeface="+mn-cs"/>
                        </a:rPr>
                        <a:t>醫療機構或醫師得依病人預立醫療決定終止、撤除或不施行急救</a:t>
                      </a:r>
                    </a:p>
                  </a:txBody>
                  <a:tcPr marL="84406" marR="84406" marT="42203" marB="42203" anchor="ctr"/>
                </a:tc>
                <a:extLst>
                  <a:ext uri="{0D108BD9-81ED-4DB2-BD59-A6C34878D82A}">
                    <a16:rowId xmlns="" xmlns:a16="http://schemas.microsoft.com/office/drawing/2014/main" val="1530583652"/>
                  </a:ext>
                </a:extLst>
              </a:tr>
              <a:tr h="524709">
                <a:tc>
                  <a:txBody>
                    <a:bodyPr/>
                    <a:lstStyle/>
                    <a:p>
                      <a:pPr marL="0" algn="l" defTabSz="914400" rtl="0" eaLnBrk="1" latinLnBrk="1" hangingPunct="1"/>
                      <a:r>
                        <a:rPr lang="zh-TW" altLang="en-US" sz="1500" kern="1200" dirty="0">
                          <a:solidFill>
                            <a:schemeClr val="dk1"/>
                          </a:solidFill>
                          <a:latin typeface="微軟正黑體" panose="020B0604030504040204" pitchFamily="34" charset="-120"/>
                          <a:ea typeface="微軟正黑體" panose="020B0604030504040204" pitchFamily="34" charset="-120"/>
                          <a:cs typeface="+mn-cs"/>
                        </a:rPr>
                        <a:t>第十五條</a:t>
                      </a:r>
                    </a:p>
                  </a:txBody>
                  <a:tcPr marL="84406" marR="84406" marT="42203" marB="42203" anchor="ctr"/>
                </a:tc>
                <a:tc>
                  <a:txBody>
                    <a:bodyPr/>
                    <a:lstStyle/>
                    <a:p>
                      <a:pPr marL="0" algn="l" defTabSz="914400" rtl="0" eaLnBrk="1" latinLnBrk="1" hangingPunct="1"/>
                      <a:r>
                        <a:rPr lang="zh-TW" altLang="en-US" sz="1800" u="none" kern="1200" dirty="0">
                          <a:solidFill>
                            <a:schemeClr val="dk1"/>
                          </a:solidFill>
                          <a:effectLst/>
                          <a:latin typeface="微軟正黑體" panose="020B0604030504040204" pitchFamily="34" charset="-120"/>
                          <a:ea typeface="微軟正黑體" panose="020B0604030504040204" pitchFamily="34" charset="-120"/>
                          <a:cs typeface="+mn-cs"/>
                        </a:rPr>
                        <a:t>執行預立醫療決定前，應向有意思能力之意願人確認該決定之內容範圍</a:t>
                      </a:r>
                    </a:p>
                  </a:txBody>
                  <a:tcPr marL="84406" marR="84406" marT="42203" marB="42203" anchor="ctr"/>
                </a:tc>
                <a:extLst>
                  <a:ext uri="{0D108BD9-81ED-4DB2-BD59-A6C34878D82A}">
                    <a16:rowId xmlns="" xmlns:a16="http://schemas.microsoft.com/office/drawing/2014/main" val="2844128781"/>
                  </a:ext>
                </a:extLst>
              </a:tr>
              <a:tr h="524709">
                <a:tc>
                  <a:txBody>
                    <a:bodyPr/>
                    <a:lstStyle/>
                    <a:p>
                      <a:pPr marL="0" algn="l" defTabSz="914400" rtl="0" eaLnBrk="1" latinLnBrk="1" hangingPunct="1"/>
                      <a:r>
                        <a:rPr lang="zh-TW" altLang="en-US" sz="1500" kern="1200" dirty="0">
                          <a:solidFill>
                            <a:schemeClr val="dk1"/>
                          </a:solidFill>
                          <a:latin typeface="微軟正黑體" panose="020B0604030504040204" pitchFamily="34" charset="-120"/>
                          <a:ea typeface="微軟正黑體" panose="020B0604030504040204" pitchFamily="34" charset="-120"/>
                          <a:cs typeface="+mn-cs"/>
                        </a:rPr>
                        <a:t>第十六條</a:t>
                      </a:r>
                    </a:p>
                  </a:txBody>
                  <a:tcPr marL="84406" marR="84406" marT="42203" marB="42203" anchor="ctr"/>
                </a:tc>
                <a:tc>
                  <a:txBody>
                    <a:bodyPr/>
                    <a:lstStyle/>
                    <a:p>
                      <a:pPr algn="l"/>
                      <a:r>
                        <a:rPr lang="zh-TW" altLang="en-US" sz="1800" u="none" kern="1200" dirty="0">
                          <a:solidFill>
                            <a:schemeClr val="dk1"/>
                          </a:solidFill>
                          <a:effectLst/>
                          <a:latin typeface="微軟正黑體" panose="020B0604030504040204" pitchFamily="34" charset="-120"/>
                          <a:ea typeface="微軟正黑體" panose="020B0604030504040204" pitchFamily="34" charset="-120"/>
                          <a:cs typeface="+mn-cs"/>
                        </a:rPr>
                        <a:t>提供病人緩和醫療及其他適當處置</a:t>
                      </a:r>
                    </a:p>
                  </a:txBody>
                  <a:tcPr marL="84406" marR="84406" marT="42203" marB="42203" anchor="ctr"/>
                </a:tc>
                <a:extLst>
                  <a:ext uri="{0D108BD9-81ED-4DB2-BD59-A6C34878D82A}">
                    <a16:rowId xmlns="" xmlns:a16="http://schemas.microsoft.com/office/drawing/2014/main" val="1521631215"/>
                  </a:ext>
                </a:extLst>
              </a:tr>
              <a:tr h="524709">
                <a:tc>
                  <a:txBody>
                    <a:bodyPr/>
                    <a:lstStyle/>
                    <a:p>
                      <a:pPr marL="0" algn="l" defTabSz="914400" rtl="0" eaLnBrk="1" latinLnBrk="1" hangingPunct="1"/>
                      <a:r>
                        <a:rPr lang="zh-TW" altLang="en-US" sz="1500" kern="1200" dirty="0">
                          <a:solidFill>
                            <a:schemeClr val="dk1"/>
                          </a:solidFill>
                          <a:latin typeface="微軟正黑體" panose="020B0604030504040204" pitchFamily="34" charset="-120"/>
                          <a:ea typeface="微軟正黑體" panose="020B0604030504040204" pitchFamily="34" charset="-120"/>
                          <a:cs typeface="+mn-cs"/>
                        </a:rPr>
                        <a:t>第十七條</a:t>
                      </a:r>
                    </a:p>
                  </a:txBody>
                  <a:tcPr marL="84406" marR="84406" marT="42203" marB="42203" anchor="ctr"/>
                </a:tc>
                <a:tc>
                  <a:txBody>
                    <a:bodyPr/>
                    <a:lstStyle/>
                    <a:p>
                      <a:pPr algn="l"/>
                      <a:r>
                        <a:rPr lang="zh-TW" altLang="en-US" sz="1800" u="none" kern="1200" dirty="0">
                          <a:solidFill>
                            <a:schemeClr val="dk1"/>
                          </a:solidFill>
                          <a:effectLst/>
                          <a:latin typeface="微軟正黑體" panose="020B0604030504040204" pitchFamily="34" charset="-120"/>
                          <a:ea typeface="微軟正黑體" panose="020B0604030504040204" pitchFamily="34" charset="-120"/>
                          <a:cs typeface="+mn-cs"/>
                        </a:rPr>
                        <a:t>醫療機構或醫師應將病人之意願等事項記載於病歷</a:t>
                      </a:r>
                    </a:p>
                  </a:txBody>
                  <a:tcPr marL="84406" marR="84406" marT="42203" marB="42203" anchor="ctr"/>
                </a:tc>
                <a:extLst>
                  <a:ext uri="{0D108BD9-81ED-4DB2-BD59-A6C34878D82A}">
                    <a16:rowId xmlns="" xmlns:a16="http://schemas.microsoft.com/office/drawing/2014/main" val="3313279525"/>
                  </a:ext>
                </a:extLst>
              </a:tr>
              <a:tr h="524709">
                <a:tc>
                  <a:txBody>
                    <a:bodyPr/>
                    <a:lstStyle/>
                    <a:p>
                      <a:pPr marL="0" algn="l" defTabSz="914400" rtl="0" eaLnBrk="1" latinLnBrk="1" hangingPunct="1"/>
                      <a:r>
                        <a:rPr lang="zh-TW" altLang="en-US" sz="1500" kern="1200" dirty="0">
                          <a:solidFill>
                            <a:schemeClr val="dk1"/>
                          </a:solidFill>
                          <a:latin typeface="微軟正黑體" panose="020B0604030504040204" pitchFamily="34" charset="-120"/>
                          <a:ea typeface="微軟正黑體" panose="020B0604030504040204" pitchFamily="34" charset="-120"/>
                          <a:cs typeface="+mn-cs"/>
                        </a:rPr>
                        <a:t>第十八條</a:t>
                      </a:r>
                    </a:p>
                  </a:txBody>
                  <a:tcPr marL="84406" marR="84406" marT="42203" marB="42203" anchor="ctr"/>
                </a:tc>
                <a:tc>
                  <a:txBody>
                    <a:bodyPr/>
                    <a:lstStyle/>
                    <a:p>
                      <a:pPr algn="l"/>
                      <a:r>
                        <a:rPr lang="zh-TW" altLang="en-US" sz="1800" u="none" kern="1200" dirty="0">
                          <a:solidFill>
                            <a:schemeClr val="dk1"/>
                          </a:solidFill>
                          <a:effectLst/>
                          <a:latin typeface="微軟正黑體" panose="020B0604030504040204" pitchFamily="34" charset="-120"/>
                          <a:ea typeface="微軟正黑體" panose="020B0604030504040204" pitchFamily="34" charset="-120"/>
                          <a:cs typeface="+mn-cs"/>
                        </a:rPr>
                        <a:t>施行細則</a:t>
                      </a:r>
                    </a:p>
                  </a:txBody>
                  <a:tcPr marL="84406" marR="84406" marT="42203" marB="42203" anchor="ctr"/>
                </a:tc>
                <a:extLst>
                  <a:ext uri="{0D108BD9-81ED-4DB2-BD59-A6C34878D82A}">
                    <a16:rowId xmlns="" xmlns:a16="http://schemas.microsoft.com/office/drawing/2014/main" val="1962000153"/>
                  </a:ext>
                </a:extLst>
              </a:tr>
              <a:tr h="524709">
                <a:tc>
                  <a:txBody>
                    <a:bodyPr/>
                    <a:lstStyle/>
                    <a:p>
                      <a:pPr marL="0" algn="l" defTabSz="914400" rtl="0" eaLnBrk="1" latinLnBrk="1" hangingPunct="1"/>
                      <a:r>
                        <a:rPr lang="zh-TW" altLang="en-US" sz="1500" kern="1200" dirty="0">
                          <a:solidFill>
                            <a:schemeClr val="dk1"/>
                          </a:solidFill>
                          <a:latin typeface="微軟正黑體" panose="020B0604030504040204" pitchFamily="34" charset="-120"/>
                          <a:ea typeface="微軟正黑體" panose="020B0604030504040204" pitchFamily="34" charset="-120"/>
                          <a:cs typeface="+mn-cs"/>
                        </a:rPr>
                        <a:t>第十九條</a:t>
                      </a:r>
                    </a:p>
                  </a:txBody>
                  <a:tcPr marL="84406" marR="84406" marT="42203" marB="42203" anchor="ctr"/>
                </a:tc>
                <a:tc>
                  <a:txBody>
                    <a:bodyPr/>
                    <a:lstStyle/>
                    <a:p>
                      <a:pPr algn="l"/>
                      <a:r>
                        <a:rPr lang="zh-TW" altLang="en-US" sz="1800" u="none" kern="1200" dirty="0">
                          <a:solidFill>
                            <a:schemeClr val="dk1"/>
                          </a:solidFill>
                          <a:effectLst/>
                          <a:latin typeface="微軟正黑體" panose="020B0604030504040204" pitchFamily="34" charset="-120"/>
                          <a:ea typeface="微軟正黑體" panose="020B0604030504040204" pitchFamily="34" charset="-120"/>
                          <a:cs typeface="+mn-cs"/>
                        </a:rPr>
                        <a:t>施行日</a:t>
                      </a:r>
                    </a:p>
                  </a:txBody>
                  <a:tcPr marL="84406" marR="84406" marT="42203" marB="42203" anchor="ctr"/>
                </a:tc>
                <a:extLst>
                  <a:ext uri="{0D108BD9-81ED-4DB2-BD59-A6C34878D82A}">
                    <a16:rowId xmlns="" xmlns:a16="http://schemas.microsoft.com/office/drawing/2014/main" val="1164074246"/>
                  </a:ext>
                </a:extLst>
              </a:tr>
            </a:tbl>
          </a:graphicData>
        </a:graphic>
      </p:graphicFrame>
      <p:grpSp>
        <p:nvGrpSpPr>
          <p:cNvPr id="9" name="群組 8"/>
          <p:cNvGrpSpPr/>
          <p:nvPr/>
        </p:nvGrpSpPr>
        <p:grpSpPr>
          <a:xfrm>
            <a:off x="2618602" y="5211361"/>
            <a:ext cx="1953398" cy="674712"/>
            <a:chOff x="7236296" y="1131590"/>
            <a:chExt cx="1907704" cy="605681"/>
          </a:xfrm>
        </p:grpSpPr>
        <p:sp>
          <p:nvSpPr>
            <p:cNvPr id="10" name="右大括弧 9"/>
            <p:cNvSpPr/>
            <p:nvPr/>
          </p:nvSpPr>
          <p:spPr>
            <a:xfrm>
              <a:off x="7236296" y="1131590"/>
              <a:ext cx="360040" cy="605681"/>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latinLnBrk="1"/>
              <a:endParaRPr kumimoji="1" lang="zh-TW" altLang="en-US" sz="1723">
                <a:solidFill>
                  <a:prstClr val="black"/>
                </a:solidFill>
              </a:endParaRPr>
            </a:p>
          </p:txBody>
        </p:sp>
        <p:sp>
          <p:nvSpPr>
            <p:cNvPr id="11" name="文字方塊 10"/>
            <p:cNvSpPr txBox="1"/>
            <p:nvPr/>
          </p:nvSpPr>
          <p:spPr>
            <a:xfrm>
              <a:off x="7596336" y="1275606"/>
              <a:ext cx="1547664" cy="423008"/>
            </a:xfrm>
            <a:prstGeom prst="rect">
              <a:avLst/>
            </a:prstGeom>
            <a:noFill/>
          </p:spPr>
          <p:txBody>
            <a:bodyPr wrap="square" rtlCol="0">
              <a:spAutoFit/>
            </a:bodyPr>
            <a:lstStyle/>
            <a:p>
              <a:pPr latinLnBrk="1"/>
              <a:r>
                <a:rPr kumimoji="1" lang="zh-TW" altLang="en-US" sz="2462" dirty="0">
                  <a:solidFill>
                    <a:srgbClr val="800000"/>
                  </a:solidFill>
                </a:rPr>
                <a:t>基本格式</a:t>
              </a:r>
            </a:p>
          </p:txBody>
        </p:sp>
      </p:grpSp>
      <p:grpSp>
        <p:nvGrpSpPr>
          <p:cNvPr id="7" name="群組 6"/>
          <p:cNvGrpSpPr/>
          <p:nvPr/>
        </p:nvGrpSpPr>
        <p:grpSpPr>
          <a:xfrm>
            <a:off x="5107082" y="929590"/>
            <a:ext cx="1949756" cy="797626"/>
            <a:chOff x="5085183" y="1347614"/>
            <a:chExt cx="1688565" cy="1026114"/>
          </a:xfrm>
        </p:grpSpPr>
        <p:sp>
          <p:nvSpPr>
            <p:cNvPr id="13" name="右大括弧 12"/>
            <p:cNvSpPr/>
            <p:nvPr/>
          </p:nvSpPr>
          <p:spPr>
            <a:xfrm>
              <a:off x="5085183" y="1347614"/>
              <a:ext cx="351784" cy="1026114"/>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latinLnBrk="1"/>
              <a:endParaRPr kumimoji="1" lang="zh-TW" altLang="en-US" sz="1662">
                <a:solidFill>
                  <a:prstClr val="black"/>
                </a:solidFill>
              </a:endParaRPr>
            </a:p>
          </p:txBody>
        </p:sp>
        <p:sp>
          <p:nvSpPr>
            <p:cNvPr id="14" name="文字方塊 13"/>
            <p:cNvSpPr txBox="1"/>
            <p:nvPr/>
          </p:nvSpPr>
          <p:spPr>
            <a:xfrm>
              <a:off x="5436968" y="1455626"/>
              <a:ext cx="1336780" cy="703623"/>
            </a:xfrm>
            <a:prstGeom prst="rect">
              <a:avLst/>
            </a:prstGeom>
            <a:noFill/>
          </p:spPr>
          <p:txBody>
            <a:bodyPr wrap="square" rtlCol="0">
              <a:spAutoFit/>
            </a:bodyPr>
            <a:lstStyle/>
            <a:p>
              <a:pPr latinLnBrk="1"/>
              <a:r>
                <a:rPr kumimoji="1" lang="en-US" altLang="zh-TW" sz="2954" dirty="0">
                  <a:solidFill>
                    <a:srgbClr val="800000"/>
                  </a:solidFill>
                </a:rPr>
                <a:t>HCA</a:t>
              </a:r>
              <a:endParaRPr kumimoji="1" lang="zh-TW" altLang="en-US" sz="2954" dirty="0">
                <a:solidFill>
                  <a:srgbClr val="800000"/>
                </a:solidFill>
              </a:endParaRPr>
            </a:p>
          </p:txBody>
        </p:sp>
      </p:grpSp>
      <p:grpSp>
        <p:nvGrpSpPr>
          <p:cNvPr id="15" name="群組 14"/>
          <p:cNvGrpSpPr/>
          <p:nvPr/>
        </p:nvGrpSpPr>
        <p:grpSpPr>
          <a:xfrm>
            <a:off x="5751589" y="2036711"/>
            <a:ext cx="1949756" cy="797627"/>
            <a:chOff x="5085183" y="1347614"/>
            <a:chExt cx="1688565" cy="1026114"/>
          </a:xfrm>
        </p:grpSpPr>
        <p:sp>
          <p:nvSpPr>
            <p:cNvPr id="16" name="右大括弧 15"/>
            <p:cNvSpPr/>
            <p:nvPr/>
          </p:nvSpPr>
          <p:spPr>
            <a:xfrm>
              <a:off x="5085183" y="1347614"/>
              <a:ext cx="351784" cy="1026114"/>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latinLnBrk="1"/>
              <a:endParaRPr kumimoji="1" lang="zh-TW" altLang="en-US" sz="1662">
                <a:solidFill>
                  <a:prstClr val="black"/>
                </a:solidFill>
              </a:endParaRPr>
            </a:p>
          </p:txBody>
        </p:sp>
        <p:sp>
          <p:nvSpPr>
            <p:cNvPr id="17" name="文字方塊 16"/>
            <p:cNvSpPr txBox="1"/>
            <p:nvPr/>
          </p:nvSpPr>
          <p:spPr>
            <a:xfrm>
              <a:off x="5436968" y="1455625"/>
              <a:ext cx="1336780" cy="703622"/>
            </a:xfrm>
            <a:prstGeom prst="rect">
              <a:avLst/>
            </a:prstGeom>
            <a:noFill/>
          </p:spPr>
          <p:txBody>
            <a:bodyPr wrap="square" rtlCol="0">
              <a:spAutoFit/>
            </a:bodyPr>
            <a:lstStyle/>
            <a:p>
              <a:pPr latinLnBrk="1"/>
              <a:r>
                <a:rPr kumimoji="1" lang="en-US" altLang="zh-TW" sz="2954" dirty="0">
                  <a:solidFill>
                    <a:srgbClr val="800000"/>
                  </a:solidFill>
                </a:rPr>
                <a:t>AD</a:t>
              </a:r>
              <a:r>
                <a:rPr kumimoji="1" lang="zh-TW" altLang="en-US" sz="2954" dirty="0">
                  <a:solidFill>
                    <a:srgbClr val="800000"/>
                  </a:solidFill>
                </a:rPr>
                <a:t>註記</a:t>
              </a:r>
            </a:p>
          </p:txBody>
        </p:sp>
      </p:grpSp>
      <p:sp>
        <p:nvSpPr>
          <p:cNvPr id="18" name="文字版面配置區 17"/>
          <p:cNvSpPr txBox="1">
            <a:spLocks noGrp="1"/>
          </p:cNvSpPr>
          <p:nvPr>
            <p:ph type="body" sz="quarter" idx="10"/>
          </p:nvPr>
        </p:nvSpPr>
        <p:spPr>
          <a:xfrm>
            <a:off x="6430921" y="882430"/>
            <a:ext cx="2350543" cy="768085"/>
          </a:xfrm>
          <a:prstGeom prst="rect">
            <a:avLst/>
          </a:prstGeom>
          <a:solidFill>
            <a:srgbClr val="FFE7FF"/>
          </a:solidFill>
          <a:ln>
            <a:solidFill>
              <a:srgbClr val="92D050"/>
            </a:solidFill>
          </a:ln>
        </p:spPr>
        <p:txBody>
          <a:bodyPr wrap="square" rtlCol="0" anchor="b">
            <a:noAutofit/>
          </a:bodyPr>
          <a:lstStyle/>
          <a:p>
            <a:pPr algn="ctr"/>
            <a:r>
              <a:rPr lang="zh-TW" altLang="en-US" sz="2400" b="1" dirty="0" smtClean="0">
                <a:ea typeface="標楷體" panose="03000509000000000000" pitchFamily="65" charset="-120"/>
              </a:rPr>
              <a:t>醫療</a:t>
            </a:r>
            <a:r>
              <a:rPr lang="zh-TW" altLang="en-US" sz="2400" b="1" dirty="0">
                <a:ea typeface="標楷體" panose="03000509000000000000" pitchFamily="65" charset="-120"/>
              </a:rPr>
              <a:t>委任</a:t>
            </a:r>
            <a:r>
              <a:rPr lang="zh-TW" altLang="en-US" sz="2400" b="1" dirty="0" smtClean="0">
                <a:ea typeface="標楷體" panose="03000509000000000000" pitchFamily="65" charset="-120"/>
              </a:rPr>
              <a:t>代理人</a:t>
            </a:r>
            <a:endParaRPr lang="en-US" altLang="zh-TW" sz="2400" b="1" dirty="0">
              <a:ea typeface="標楷體" panose="03000509000000000000" pitchFamily="65" charset="-120"/>
            </a:endParaRPr>
          </a:p>
          <a:p>
            <a:pPr algn="ctr"/>
            <a:r>
              <a:rPr lang="en-US" altLang="zh-TW" sz="1400" b="1" dirty="0">
                <a:ea typeface="標楷體" panose="03000509000000000000" pitchFamily="65" charset="-120"/>
              </a:rPr>
              <a:t>(Health Care. Agent</a:t>
            </a:r>
            <a:r>
              <a:rPr lang="en-US" altLang="zh-TW" sz="1400" b="1" dirty="0" smtClean="0">
                <a:ea typeface="標楷體" panose="03000509000000000000" pitchFamily="65" charset="-120"/>
              </a:rPr>
              <a:t>)</a:t>
            </a:r>
            <a:endParaRPr lang="zh-TW" altLang="en-US" sz="900" dirty="0"/>
          </a:p>
        </p:txBody>
      </p:sp>
      <p:sp>
        <p:nvSpPr>
          <p:cNvPr id="2" name="矩形 1"/>
          <p:cNvSpPr/>
          <p:nvPr/>
        </p:nvSpPr>
        <p:spPr>
          <a:xfrm>
            <a:off x="6353628" y="2543354"/>
            <a:ext cx="2031325" cy="461665"/>
          </a:xfrm>
          <a:prstGeom prst="rect">
            <a:avLst/>
          </a:prstGeom>
          <a:solidFill>
            <a:srgbClr val="FFE7FF"/>
          </a:solidFill>
          <a:ln>
            <a:solidFill>
              <a:srgbClr val="92D050"/>
            </a:solidFill>
          </a:ln>
        </p:spPr>
        <p:txBody>
          <a:bodyPr wrap="square" rtlCol="0" anchor="b">
            <a:noAutofit/>
          </a:bodyPr>
          <a:lstStyle/>
          <a:p>
            <a:pPr algn="ctr" defTabSz="844061" latinLnBrk="1">
              <a:spcBef>
                <a:spcPct val="20000"/>
              </a:spcBef>
              <a:buFont typeface="Arial" pitchFamily="34" charset="0"/>
              <a:buNone/>
            </a:pPr>
            <a:r>
              <a:rPr lang="zh-TW" altLang="en-US" sz="2400" b="1" dirty="0">
                <a:solidFill>
                  <a:schemeClr val="tx1">
                    <a:lumMod val="75000"/>
                    <a:lumOff val="25000"/>
                  </a:schemeClr>
                </a:solidFill>
                <a:latin typeface="+mj-lt"/>
                <a:ea typeface="標楷體" panose="03000509000000000000" pitchFamily="65" charset="-120"/>
                <a:cs typeface="Arial" pitchFamily="34" charset="0"/>
              </a:rPr>
              <a:t>預立醫療決定</a:t>
            </a:r>
          </a:p>
        </p:txBody>
      </p:sp>
      <p:grpSp>
        <p:nvGrpSpPr>
          <p:cNvPr id="19" name="群組 18"/>
          <p:cNvGrpSpPr/>
          <p:nvPr/>
        </p:nvGrpSpPr>
        <p:grpSpPr>
          <a:xfrm>
            <a:off x="5756" y="6188563"/>
            <a:ext cx="9138462" cy="672075"/>
            <a:chOff x="5538" y="6186385"/>
            <a:chExt cx="9138462" cy="672075"/>
          </a:xfrm>
        </p:grpSpPr>
        <p:pic>
          <p:nvPicPr>
            <p:cNvPr id="20" name="Picture 2" descr="N:\2018活動\2018病主法計畫\05-ACP訓練課程\課程海報\預立醫療照護諮商人員訓練課程海報-6_空白.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38" y="6546461"/>
              <a:ext cx="9138462" cy="3105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8618" y="6186385"/>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52947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36496" cy="1088574"/>
          </a:xfrm>
        </p:spPr>
        <p:txBody>
          <a:bodyPr/>
          <a:lstStyle/>
          <a:p>
            <a:r>
              <a:rPr lang="zh-TW" altLang="en-US" sz="3600" b="1" dirty="0">
                <a:latin typeface="Microsoft JhengHei" charset="-120"/>
                <a:ea typeface="Microsoft JhengHei" charset="-120"/>
                <a:cs typeface="Microsoft JhengHei" charset="-120"/>
              </a:rPr>
              <a:t>病人自主權利法的</a:t>
            </a:r>
            <a:r>
              <a:rPr lang="zh-TW" altLang="en-US" sz="3600" b="1" dirty="0">
                <a:solidFill>
                  <a:srgbClr val="532476"/>
                </a:solidFill>
                <a:latin typeface="Microsoft JhengHei" charset="-120"/>
                <a:ea typeface="Microsoft JhengHei" charset="-120"/>
                <a:cs typeface="Microsoft JhengHei" charset="-120"/>
              </a:rPr>
              <a:t>兩部子法</a:t>
            </a:r>
            <a:r>
              <a:rPr lang="zh-TW" altLang="en-US" sz="3600" b="1" dirty="0">
                <a:latin typeface="Microsoft JhengHei" charset="-120"/>
                <a:ea typeface="Microsoft JhengHei" charset="-120"/>
                <a:cs typeface="Microsoft JhengHei" charset="-120"/>
              </a:rPr>
              <a:t>及</a:t>
            </a:r>
            <a:r>
              <a:rPr lang="zh-TW" altLang="en-US" sz="3600" b="1" dirty="0">
                <a:solidFill>
                  <a:srgbClr val="532476"/>
                </a:solidFill>
                <a:latin typeface="Microsoft JhengHei" charset="-120"/>
                <a:ea typeface="Microsoft JhengHei" charset="-120"/>
                <a:cs typeface="Microsoft JhengHei" charset="-120"/>
              </a:rPr>
              <a:t>預立醫療決定</a:t>
            </a:r>
            <a:endParaRPr lang="en-US" sz="3600" b="1" dirty="0">
              <a:solidFill>
                <a:srgbClr val="532476"/>
              </a:solidFill>
              <a:latin typeface="Microsoft JhengHei" charset="-120"/>
              <a:ea typeface="Microsoft JhengHei" charset="-120"/>
              <a:cs typeface="Microsoft JhengHei"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029556323"/>
              </p:ext>
            </p:extLst>
          </p:nvPr>
        </p:nvGraphicFramePr>
        <p:xfrm>
          <a:off x="-213764" y="719038"/>
          <a:ext cx="9571525" cy="5375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文字方塊 7"/>
          <p:cNvSpPr txBox="1"/>
          <p:nvPr/>
        </p:nvSpPr>
        <p:spPr>
          <a:xfrm>
            <a:off x="442992" y="2642936"/>
            <a:ext cx="2619138" cy="1001428"/>
          </a:xfrm>
          <a:prstGeom prst="rect">
            <a:avLst/>
          </a:prstGeom>
          <a:noFill/>
        </p:spPr>
        <p:txBody>
          <a:bodyPr wrap="square" rtlCol="0">
            <a:spAutoFit/>
          </a:bodyPr>
          <a:lstStyle/>
          <a:p>
            <a:pPr latinLnBrk="1"/>
            <a:r>
              <a:rPr kumimoji="1" lang="en-US" altLang="zh-TW" sz="1969" dirty="0">
                <a:solidFill>
                  <a:prstClr val="black"/>
                </a:solidFill>
                <a:latin typeface="Microsoft JhengHei" charset="-120"/>
                <a:ea typeface="Microsoft JhengHei" charset="-120"/>
                <a:cs typeface="Microsoft JhengHei" charset="-120"/>
              </a:rPr>
              <a:t>107.04.12 </a:t>
            </a:r>
            <a:r>
              <a:rPr kumimoji="1" lang="zh-TW" altLang="en-US" sz="1969" dirty="0">
                <a:solidFill>
                  <a:prstClr val="black"/>
                </a:solidFill>
                <a:latin typeface="Microsoft JhengHei" charset="-120"/>
                <a:ea typeface="Microsoft JhengHei" charset="-120"/>
                <a:cs typeface="Microsoft JhengHei" charset="-120"/>
              </a:rPr>
              <a:t>公告草案</a:t>
            </a:r>
            <a:endParaRPr kumimoji="1" lang="en-US" altLang="zh-TW" sz="1969" dirty="0">
              <a:solidFill>
                <a:prstClr val="black"/>
              </a:solidFill>
              <a:latin typeface="Microsoft JhengHei" charset="-120"/>
              <a:ea typeface="Microsoft JhengHei" charset="-120"/>
              <a:cs typeface="Microsoft JhengHei" charset="-120"/>
            </a:endParaRPr>
          </a:p>
          <a:p>
            <a:pPr latinLnBrk="1"/>
            <a:r>
              <a:rPr kumimoji="1" lang="en-US" altLang="zh-TW" sz="1969" dirty="0">
                <a:solidFill>
                  <a:prstClr val="black"/>
                </a:solidFill>
                <a:latin typeface="Microsoft JhengHei" charset="-120"/>
                <a:ea typeface="Microsoft JhengHei" charset="-120"/>
                <a:cs typeface="Microsoft JhengHei" charset="-120"/>
              </a:rPr>
              <a:t>107.08.09 </a:t>
            </a:r>
            <a:r>
              <a:rPr kumimoji="1" lang="zh-TW" altLang="en-US" sz="1969" dirty="0">
                <a:solidFill>
                  <a:prstClr val="black"/>
                </a:solidFill>
                <a:latin typeface="Microsoft JhengHei" charset="-120"/>
                <a:ea typeface="Microsoft JhengHei" charset="-120"/>
                <a:cs typeface="Microsoft JhengHei" charset="-120"/>
              </a:rPr>
              <a:t>會議修改</a:t>
            </a:r>
            <a:endParaRPr kumimoji="1" lang="en-US" altLang="zh-TW" sz="1969" dirty="0">
              <a:solidFill>
                <a:prstClr val="black"/>
              </a:solidFill>
              <a:latin typeface="Microsoft JhengHei" charset="-120"/>
              <a:ea typeface="Microsoft JhengHei" charset="-120"/>
              <a:cs typeface="Microsoft JhengHei" charset="-120"/>
            </a:endParaRPr>
          </a:p>
          <a:p>
            <a:pPr latinLnBrk="1"/>
            <a:r>
              <a:rPr kumimoji="1" lang="en-US" altLang="zh-TW" sz="1969" dirty="0">
                <a:solidFill>
                  <a:prstClr val="black"/>
                </a:solidFill>
                <a:latin typeface="Microsoft JhengHei" charset="-120"/>
                <a:ea typeface="Microsoft JhengHei" charset="-120"/>
                <a:cs typeface="Microsoft JhengHei" charset="-120"/>
              </a:rPr>
              <a:t>107.10.03 </a:t>
            </a:r>
            <a:r>
              <a:rPr kumimoji="1" lang="zh-TW" altLang="en-US" sz="1969" dirty="0">
                <a:solidFill>
                  <a:prstClr val="black"/>
                </a:solidFill>
                <a:latin typeface="Microsoft JhengHei" charset="-120"/>
                <a:ea typeface="Microsoft JhengHei" charset="-120"/>
                <a:cs typeface="Microsoft JhengHei" charset="-120"/>
              </a:rPr>
              <a:t>公告</a:t>
            </a:r>
          </a:p>
        </p:txBody>
      </p:sp>
      <p:sp>
        <p:nvSpPr>
          <p:cNvPr id="9" name="文字方塊 8"/>
          <p:cNvSpPr txBox="1"/>
          <p:nvPr/>
        </p:nvSpPr>
        <p:spPr>
          <a:xfrm>
            <a:off x="7496633" y="3791150"/>
            <a:ext cx="1472925" cy="1910523"/>
          </a:xfrm>
          <a:prstGeom prst="rect">
            <a:avLst/>
          </a:prstGeom>
          <a:noFill/>
        </p:spPr>
        <p:txBody>
          <a:bodyPr wrap="square" rtlCol="0">
            <a:spAutoFit/>
          </a:bodyPr>
          <a:lstStyle/>
          <a:p>
            <a:pPr latinLnBrk="1"/>
            <a:r>
              <a:rPr kumimoji="1" lang="en-US" altLang="zh-TW" sz="1969" dirty="0">
                <a:solidFill>
                  <a:prstClr val="black"/>
                </a:solidFill>
                <a:latin typeface="Microsoft JhengHei" charset="-120"/>
                <a:ea typeface="Microsoft JhengHei" charset="-120"/>
                <a:cs typeface="Microsoft JhengHei" charset="-120"/>
              </a:rPr>
              <a:t>107.04.12 </a:t>
            </a:r>
            <a:r>
              <a:rPr kumimoji="1" lang="zh-TW" altLang="en-US" sz="1969" dirty="0">
                <a:solidFill>
                  <a:prstClr val="black"/>
                </a:solidFill>
                <a:latin typeface="Microsoft JhengHei" charset="-120"/>
                <a:ea typeface="Microsoft JhengHei" charset="-120"/>
                <a:cs typeface="Microsoft JhengHei" charset="-120"/>
              </a:rPr>
              <a:t>公告草案</a:t>
            </a:r>
            <a:endParaRPr kumimoji="1" lang="en-US" altLang="zh-TW" sz="1969" dirty="0">
              <a:solidFill>
                <a:prstClr val="black"/>
              </a:solidFill>
              <a:latin typeface="Microsoft JhengHei" charset="-120"/>
              <a:ea typeface="Microsoft JhengHei" charset="-120"/>
              <a:cs typeface="Microsoft JhengHei" charset="-120"/>
            </a:endParaRPr>
          </a:p>
          <a:p>
            <a:pPr latinLnBrk="1"/>
            <a:r>
              <a:rPr kumimoji="1" lang="en-US" altLang="zh-TW" sz="1969" dirty="0">
                <a:solidFill>
                  <a:prstClr val="black"/>
                </a:solidFill>
                <a:latin typeface="Microsoft JhengHei" charset="-120"/>
                <a:ea typeface="Microsoft JhengHei" charset="-120"/>
                <a:cs typeface="Microsoft JhengHei" charset="-120"/>
              </a:rPr>
              <a:t>107.07.31 </a:t>
            </a:r>
            <a:r>
              <a:rPr kumimoji="1" lang="zh-TW" altLang="en-US" sz="1969" dirty="0">
                <a:solidFill>
                  <a:prstClr val="black"/>
                </a:solidFill>
                <a:latin typeface="Microsoft JhengHei" charset="-120"/>
                <a:ea typeface="Microsoft JhengHei" charset="-120"/>
                <a:cs typeface="Microsoft JhengHei" charset="-120"/>
              </a:rPr>
              <a:t>會議修改</a:t>
            </a:r>
            <a:endParaRPr kumimoji="1" lang="en-US" altLang="zh-TW" sz="1969" dirty="0">
              <a:solidFill>
                <a:prstClr val="black"/>
              </a:solidFill>
              <a:latin typeface="Microsoft JhengHei" charset="-120"/>
              <a:ea typeface="Microsoft JhengHei" charset="-120"/>
              <a:cs typeface="Microsoft JhengHei" charset="-120"/>
            </a:endParaRPr>
          </a:p>
          <a:p>
            <a:pPr latinLnBrk="1"/>
            <a:r>
              <a:rPr kumimoji="1" lang="en-US" altLang="zh-TW" sz="1969" dirty="0">
                <a:solidFill>
                  <a:prstClr val="black"/>
                </a:solidFill>
                <a:latin typeface="Microsoft JhengHei" charset="-120"/>
                <a:ea typeface="Microsoft JhengHei" charset="-120"/>
                <a:cs typeface="Microsoft JhengHei" charset="-120"/>
              </a:rPr>
              <a:t>107.10.03 </a:t>
            </a:r>
            <a:r>
              <a:rPr kumimoji="1" lang="zh-TW" altLang="en-US" sz="1969" dirty="0">
                <a:solidFill>
                  <a:prstClr val="black"/>
                </a:solidFill>
                <a:latin typeface="Microsoft JhengHei" charset="-120"/>
                <a:ea typeface="Microsoft JhengHei" charset="-120"/>
                <a:cs typeface="Microsoft JhengHei" charset="-120"/>
              </a:rPr>
              <a:t>公告</a:t>
            </a:r>
          </a:p>
        </p:txBody>
      </p:sp>
      <p:sp>
        <p:nvSpPr>
          <p:cNvPr id="10" name="文字方塊 9"/>
          <p:cNvSpPr txBox="1"/>
          <p:nvPr/>
        </p:nvSpPr>
        <p:spPr>
          <a:xfrm>
            <a:off x="5652120" y="1367610"/>
            <a:ext cx="2684626" cy="1304460"/>
          </a:xfrm>
          <a:prstGeom prst="rect">
            <a:avLst/>
          </a:prstGeom>
          <a:noFill/>
        </p:spPr>
        <p:txBody>
          <a:bodyPr wrap="square" rtlCol="0">
            <a:spAutoFit/>
          </a:bodyPr>
          <a:lstStyle>
            <a:defPPr>
              <a:defRPr lang="zh-TW"/>
            </a:defPPr>
            <a:lvl1pPr latinLnBrk="1">
              <a:defRPr kumimoji="1" sz="1600">
                <a:solidFill>
                  <a:prstClr val="black"/>
                </a:solidFill>
                <a:latin typeface="Microsoft JhengHei" charset="-120"/>
                <a:ea typeface="Microsoft JhengHei" charset="-120"/>
                <a:cs typeface="Microsoft JhengHei" charset="-120"/>
              </a:defRPr>
            </a:lvl1pPr>
          </a:lstStyle>
          <a:p>
            <a:r>
              <a:rPr lang="en-US" altLang="zh-TW" sz="1969" dirty="0"/>
              <a:t>107.06.01 </a:t>
            </a:r>
            <a:r>
              <a:rPr lang="zh-TW" altLang="en-US" sz="1969" dirty="0"/>
              <a:t>公告草案</a:t>
            </a:r>
            <a:endParaRPr lang="en-US" altLang="zh-TW" sz="1969" dirty="0"/>
          </a:p>
          <a:p>
            <a:r>
              <a:rPr lang="en-US" altLang="zh-TW" sz="1969" dirty="0"/>
              <a:t>107.08.15 </a:t>
            </a:r>
            <a:r>
              <a:rPr lang="zh-TW" altLang="en-US" sz="1969" dirty="0"/>
              <a:t>會議修改</a:t>
            </a:r>
            <a:endParaRPr lang="en-US" altLang="zh-TW" sz="1969" dirty="0"/>
          </a:p>
          <a:p>
            <a:r>
              <a:rPr lang="en-US" altLang="zh-TW" sz="1969" dirty="0"/>
              <a:t>107.10.03 </a:t>
            </a:r>
            <a:r>
              <a:rPr lang="zh-TW" altLang="en-US" sz="1969" dirty="0"/>
              <a:t>公告</a:t>
            </a:r>
          </a:p>
          <a:p>
            <a:endParaRPr lang="zh-TW" altLang="en-US" sz="1969" dirty="0"/>
          </a:p>
        </p:txBody>
      </p:sp>
      <p:sp>
        <p:nvSpPr>
          <p:cNvPr id="11" name="文字方塊 10"/>
          <p:cNvSpPr txBox="1"/>
          <p:nvPr/>
        </p:nvSpPr>
        <p:spPr>
          <a:xfrm>
            <a:off x="1210925" y="5731927"/>
            <a:ext cx="6728124" cy="568489"/>
          </a:xfrm>
          <a:prstGeom prst="rect">
            <a:avLst/>
          </a:prstGeom>
          <a:noFill/>
        </p:spPr>
        <p:txBody>
          <a:bodyPr wrap="none" rtlCol="0">
            <a:spAutoFit/>
          </a:bodyPr>
          <a:lstStyle/>
          <a:p>
            <a:pPr latinLnBrk="1"/>
            <a:r>
              <a:rPr kumimoji="1" lang="zh-TW" altLang="en-US" sz="3094" dirty="0">
                <a:solidFill>
                  <a:srgbClr val="002060"/>
                </a:solidFill>
                <a:latin typeface="Microsoft JhengHei" charset="-120"/>
                <a:ea typeface="Microsoft JhengHei" charset="-120"/>
                <a:cs typeface="Microsoft JhengHei" charset="-120"/>
              </a:rPr>
              <a:t>衛福</a:t>
            </a:r>
            <a:r>
              <a:rPr kumimoji="1" lang="zh-TW" altLang="en-US" sz="3094" dirty="0" smtClean="0">
                <a:solidFill>
                  <a:srgbClr val="002060"/>
                </a:solidFill>
                <a:latin typeface="Microsoft JhengHei" charset="-120"/>
                <a:ea typeface="Microsoft JhengHei" charset="-120"/>
                <a:cs typeface="Microsoft JhengHei" charset="-120"/>
              </a:rPr>
              <a:t>部於</a:t>
            </a:r>
            <a:r>
              <a:rPr kumimoji="1" lang="en-US" altLang="zh-TW" sz="3094" dirty="0" smtClean="0">
                <a:solidFill>
                  <a:srgbClr val="002060"/>
                </a:solidFill>
                <a:latin typeface="Microsoft JhengHei" charset="-120"/>
                <a:ea typeface="Microsoft JhengHei" charset="-120"/>
                <a:cs typeface="Microsoft JhengHei" charset="-120"/>
              </a:rPr>
              <a:t>107</a:t>
            </a:r>
            <a:r>
              <a:rPr kumimoji="1" lang="zh-TW" altLang="en-US" sz="3094" dirty="0" smtClean="0">
                <a:solidFill>
                  <a:srgbClr val="002060"/>
                </a:solidFill>
                <a:latin typeface="Microsoft JhengHei" charset="-120"/>
                <a:ea typeface="Microsoft JhengHei" charset="-120"/>
                <a:cs typeface="Microsoft JhengHei" charset="-120"/>
              </a:rPr>
              <a:t>年</a:t>
            </a:r>
            <a:r>
              <a:rPr kumimoji="1" lang="en-US" altLang="zh-TW" sz="3094" dirty="0" smtClean="0">
                <a:solidFill>
                  <a:srgbClr val="002060"/>
                </a:solidFill>
                <a:latin typeface="Microsoft JhengHei" charset="-120"/>
                <a:ea typeface="Microsoft JhengHei" charset="-120"/>
                <a:cs typeface="Microsoft JhengHei" charset="-120"/>
              </a:rPr>
              <a:t>10</a:t>
            </a:r>
            <a:r>
              <a:rPr kumimoji="1" lang="zh-TW" altLang="en-US" sz="3094" dirty="0">
                <a:solidFill>
                  <a:srgbClr val="002060"/>
                </a:solidFill>
                <a:latin typeface="Microsoft JhengHei" charset="-120"/>
                <a:ea typeface="Microsoft JhengHei" charset="-120"/>
                <a:cs typeface="Microsoft JhengHei" charset="-120"/>
              </a:rPr>
              <a:t>月</a:t>
            </a:r>
            <a:r>
              <a:rPr kumimoji="1" lang="en-US" altLang="zh-TW" sz="3094" dirty="0">
                <a:solidFill>
                  <a:srgbClr val="002060"/>
                </a:solidFill>
                <a:latin typeface="Microsoft JhengHei" charset="-120"/>
                <a:ea typeface="Microsoft JhengHei" charset="-120"/>
                <a:cs typeface="Microsoft JhengHei" charset="-120"/>
              </a:rPr>
              <a:t>3</a:t>
            </a:r>
            <a:r>
              <a:rPr kumimoji="1" lang="zh-TW" altLang="en-US" sz="3094" dirty="0">
                <a:solidFill>
                  <a:srgbClr val="002060"/>
                </a:solidFill>
                <a:latin typeface="Microsoft JhengHei" charset="-120"/>
                <a:ea typeface="Microsoft JhengHei" charset="-120"/>
                <a:cs typeface="Microsoft JhengHei" charset="-120"/>
              </a:rPr>
              <a:t>日公告正式版本</a:t>
            </a:r>
          </a:p>
        </p:txBody>
      </p:sp>
      <p:grpSp>
        <p:nvGrpSpPr>
          <p:cNvPr id="12" name="群組 11"/>
          <p:cNvGrpSpPr/>
          <p:nvPr/>
        </p:nvGrpSpPr>
        <p:grpSpPr>
          <a:xfrm>
            <a:off x="5756" y="6188563"/>
            <a:ext cx="9138462" cy="672075"/>
            <a:chOff x="5538" y="6186385"/>
            <a:chExt cx="9138462" cy="672075"/>
          </a:xfrm>
        </p:grpSpPr>
        <p:pic>
          <p:nvPicPr>
            <p:cNvPr id="13" name="Picture 2" descr="N:\2018活動\2018病主法計畫\05-ACP訓練課程\課程海報\預立醫療照護諮商人員訓練課程海報-6_空白.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538" y="6546461"/>
              <a:ext cx="9138462" cy="3105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48618" y="6186385"/>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05383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611558" y="1268760"/>
            <a:ext cx="7992890" cy="4887492"/>
          </a:xfrm>
          <a:prstGeom prst="rect">
            <a:avLst/>
          </a:prstGeom>
          <a:noFill/>
        </p:spPr>
        <p:txBody>
          <a:bodyPr wrap="square" rtlCol="0">
            <a:spAutoFit/>
          </a:bodyPr>
          <a:lstStyle/>
          <a:p>
            <a:pPr latinLnBrk="1">
              <a:lnSpc>
                <a:spcPct val="130000"/>
              </a:lnSpc>
            </a:pPr>
            <a:r>
              <a:rPr lang="zh-TW" altLang="zh-TW" sz="3600" b="1" dirty="0">
                <a:solidFill>
                  <a:srgbClr val="C00000"/>
                </a:solidFill>
                <a:latin typeface="微軟正黑體" panose="020B0604030504040204" pitchFamily="34" charset="-120"/>
                <a:ea typeface="微軟正黑體" panose="020B0604030504040204" pitchFamily="34" charset="-120"/>
              </a:rPr>
              <a:t>一、維持生命治療</a:t>
            </a:r>
            <a:r>
              <a:rPr lang="zh-TW" altLang="zh-TW" sz="3600" dirty="0">
                <a:solidFill>
                  <a:srgbClr val="C00000"/>
                </a:solidFill>
                <a:latin typeface="微軟正黑體" panose="020B0604030504040204" pitchFamily="34" charset="-120"/>
                <a:ea typeface="微軟正黑體" panose="020B0604030504040204" pitchFamily="34" charset="-120"/>
              </a:rPr>
              <a:t>：</a:t>
            </a:r>
            <a:endParaRPr lang="en-US" altLang="zh-TW" sz="3600" dirty="0">
              <a:solidFill>
                <a:srgbClr val="C00000"/>
              </a:solidFill>
              <a:latin typeface="微軟正黑體" panose="020B0604030504040204" pitchFamily="34" charset="-120"/>
              <a:ea typeface="微軟正黑體" panose="020B0604030504040204" pitchFamily="34" charset="-120"/>
            </a:endParaRPr>
          </a:p>
          <a:p>
            <a:pPr latinLnBrk="1">
              <a:lnSpc>
                <a:spcPct val="130000"/>
              </a:lnSpc>
            </a:pPr>
            <a:r>
              <a:rPr lang="zh-TW" altLang="zh-TW" sz="2800" dirty="0">
                <a:solidFill>
                  <a:prstClr val="black"/>
                </a:solidFill>
                <a:latin typeface="微軟正黑體" panose="020B0604030504040204" pitchFamily="34" charset="-120"/>
                <a:ea typeface="微軟正黑體" panose="020B0604030504040204" pitchFamily="34" charset="-120"/>
              </a:rPr>
              <a:t>指心肺復甦術、機械式維生系統、血液製品、為特定</a:t>
            </a:r>
            <a:r>
              <a:rPr lang="en-US" altLang="zh-TW" sz="2800" dirty="0">
                <a:solidFill>
                  <a:prstClr val="black"/>
                </a:solidFill>
                <a:latin typeface="微軟正黑體" panose="020B0604030504040204" pitchFamily="34" charset="-120"/>
                <a:ea typeface="微軟正黑體" panose="020B0604030504040204" pitchFamily="34" charset="-120"/>
              </a:rPr>
              <a:t> </a:t>
            </a:r>
            <a:r>
              <a:rPr lang="zh-TW" altLang="zh-TW" sz="2800" dirty="0">
                <a:solidFill>
                  <a:prstClr val="black"/>
                </a:solidFill>
                <a:latin typeface="微軟正黑體" panose="020B0604030504040204" pitchFamily="34" charset="-120"/>
                <a:ea typeface="微軟正黑體" panose="020B0604030504040204" pitchFamily="34" charset="-120"/>
              </a:rPr>
              <a:t>疾病而設之專門治療、重度感染時所給予之抗生素等任何有可能延長</a:t>
            </a:r>
            <a:r>
              <a:rPr lang="en-US" altLang="zh-TW" sz="2800" dirty="0">
                <a:solidFill>
                  <a:prstClr val="black"/>
                </a:solidFill>
                <a:latin typeface="微軟正黑體" panose="020B0604030504040204" pitchFamily="34" charset="-120"/>
                <a:ea typeface="微軟正黑體" panose="020B0604030504040204" pitchFamily="34" charset="-120"/>
              </a:rPr>
              <a:t>    </a:t>
            </a:r>
            <a:r>
              <a:rPr lang="zh-TW" altLang="zh-TW" sz="2800" dirty="0">
                <a:solidFill>
                  <a:prstClr val="black"/>
                </a:solidFill>
                <a:latin typeface="微軟正黑體" panose="020B0604030504040204" pitchFamily="34" charset="-120"/>
                <a:ea typeface="微軟正黑體" panose="020B0604030504040204" pitchFamily="34" charset="-120"/>
              </a:rPr>
              <a:t>病人生命之必要醫療措施。</a:t>
            </a:r>
          </a:p>
          <a:p>
            <a:pPr latinLnBrk="1"/>
            <a:endParaRPr lang="en-US" altLang="zh-TW" sz="3600" b="1" dirty="0">
              <a:solidFill>
                <a:srgbClr val="C00000"/>
              </a:solidFill>
              <a:latin typeface="微軟正黑體" panose="020B0604030504040204" pitchFamily="34" charset="-120"/>
              <a:ea typeface="微軟正黑體" panose="020B0604030504040204" pitchFamily="34" charset="-120"/>
            </a:endParaRPr>
          </a:p>
          <a:p>
            <a:pPr latinLnBrk="1">
              <a:lnSpc>
                <a:spcPct val="130000"/>
              </a:lnSpc>
            </a:pPr>
            <a:r>
              <a:rPr lang="zh-TW" altLang="zh-TW" sz="3600" b="1" dirty="0">
                <a:solidFill>
                  <a:srgbClr val="C00000"/>
                </a:solidFill>
                <a:latin typeface="微軟正黑體" panose="020B0604030504040204" pitchFamily="34" charset="-120"/>
                <a:ea typeface="微軟正黑體" panose="020B0604030504040204" pitchFamily="34" charset="-120"/>
              </a:rPr>
              <a:t>二、人工營養及流體餵養</a:t>
            </a:r>
            <a:r>
              <a:rPr lang="zh-TW" altLang="en-US" sz="3600" b="1" dirty="0">
                <a:solidFill>
                  <a:srgbClr val="C00000"/>
                </a:solidFill>
                <a:latin typeface="微軟正黑體" panose="020B0604030504040204" pitchFamily="34" charset="-120"/>
                <a:ea typeface="微軟正黑體" panose="020B0604030504040204" pitchFamily="34" charset="-120"/>
              </a:rPr>
              <a:t>：</a:t>
            </a:r>
            <a:endParaRPr lang="en-US" altLang="zh-TW" sz="3600" dirty="0">
              <a:solidFill>
                <a:prstClr val="black"/>
              </a:solidFill>
              <a:latin typeface="微軟正黑體" panose="020B0604030504040204" pitchFamily="34" charset="-120"/>
              <a:ea typeface="微軟正黑體" panose="020B0604030504040204" pitchFamily="34" charset="-120"/>
            </a:endParaRPr>
          </a:p>
          <a:p>
            <a:pPr latinLnBrk="1">
              <a:lnSpc>
                <a:spcPct val="130000"/>
              </a:lnSpc>
            </a:pPr>
            <a:r>
              <a:rPr lang="zh-TW" altLang="zh-TW" sz="2800" dirty="0">
                <a:solidFill>
                  <a:prstClr val="black"/>
                </a:solidFill>
                <a:latin typeface="微軟正黑體" panose="020B0604030504040204" pitchFamily="34" charset="-120"/>
                <a:ea typeface="微軟正黑體" panose="020B0604030504040204" pitchFamily="34" charset="-120"/>
              </a:rPr>
              <a:t>指透過導管或其他侵入性措施餵養食物與水分</a:t>
            </a:r>
            <a:r>
              <a:rPr lang="en-US" altLang="zh-TW" sz="2800" dirty="0">
                <a:solidFill>
                  <a:prstClr val="black"/>
                </a:solidFill>
                <a:latin typeface="微軟正黑體" panose="020B0604030504040204" pitchFamily="34" charset="-120"/>
                <a:ea typeface="微軟正黑體" panose="020B0604030504040204" pitchFamily="34" charset="-120"/>
              </a:rPr>
              <a:t> </a:t>
            </a:r>
            <a:r>
              <a:rPr lang="zh-TW" altLang="en-US" sz="2800" dirty="0">
                <a:solidFill>
                  <a:prstClr val="black"/>
                </a:solidFill>
                <a:latin typeface="微軟正黑體" panose="020B0604030504040204" pitchFamily="34" charset="-120"/>
                <a:ea typeface="微軟正黑體" panose="020B0604030504040204" pitchFamily="34" charset="-120"/>
              </a:rPr>
              <a:t>。</a:t>
            </a:r>
            <a:endParaRPr lang="zh-TW" altLang="zh-TW" sz="2800" dirty="0">
              <a:solidFill>
                <a:prstClr val="black"/>
              </a:solidFill>
              <a:latin typeface="微軟正黑體" panose="020B0604030504040204" pitchFamily="34" charset="-120"/>
              <a:ea typeface="微軟正黑體" panose="020B0604030504040204" pitchFamily="34" charset="-120"/>
            </a:endParaRPr>
          </a:p>
        </p:txBody>
      </p:sp>
      <p:grpSp>
        <p:nvGrpSpPr>
          <p:cNvPr id="14" name="群組 13"/>
          <p:cNvGrpSpPr/>
          <p:nvPr/>
        </p:nvGrpSpPr>
        <p:grpSpPr>
          <a:xfrm>
            <a:off x="1547664" y="518751"/>
            <a:ext cx="1289083" cy="582925"/>
            <a:chOff x="326205" y="508933"/>
            <a:chExt cx="1396507" cy="631501"/>
          </a:xfrm>
        </p:grpSpPr>
        <p:sp>
          <p:nvSpPr>
            <p:cNvPr id="15" name="文字方塊 14">
              <a:extLst>
                <a:ext uri="{FF2B5EF4-FFF2-40B4-BE49-F238E27FC236}">
                  <a16:creationId xmlns="" xmlns:a16="http://schemas.microsoft.com/office/drawing/2014/main" id="{E6E41DFE-C23E-4BF5-B005-651AD301BAA3}"/>
                </a:ext>
              </a:extLst>
            </p:cNvPr>
            <p:cNvSpPr txBox="1"/>
            <p:nvPr/>
          </p:nvSpPr>
          <p:spPr>
            <a:xfrm>
              <a:off x="786608" y="609457"/>
              <a:ext cx="936104" cy="530977"/>
            </a:xfrm>
            <a:prstGeom prst="rect">
              <a:avLst/>
            </a:prstGeom>
            <a:noFill/>
          </p:spPr>
          <p:txBody>
            <a:bodyPr wrap="square" rtlCol="0">
              <a:spAutoFit/>
            </a:bodyPr>
            <a:lstStyle/>
            <a:p>
              <a:pPr latinLnBrk="1"/>
              <a:endParaRPr lang="zh-TW" altLang="en-US" sz="2585" b="1" dirty="0">
                <a:solidFill>
                  <a:srgbClr val="002060"/>
                </a:solidFill>
                <a:latin typeface="微軟正黑體" panose="020B0604030504040204" pitchFamily="34" charset="-120"/>
                <a:ea typeface="微軟正黑體" panose="020B0604030504040204" pitchFamily="34" charset="-120"/>
              </a:endParaRPr>
            </a:p>
          </p:txBody>
        </p:sp>
        <p:pic>
          <p:nvPicPr>
            <p:cNvPr id="16" name="圖片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23" name="標題 22"/>
          <p:cNvSpPr>
            <a:spLocks noGrp="1"/>
          </p:cNvSpPr>
          <p:nvPr>
            <p:ph type="title"/>
          </p:nvPr>
        </p:nvSpPr>
        <p:spPr/>
        <p:txBody>
          <a:bodyPr/>
          <a:lstStyle/>
          <a:p>
            <a:r>
              <a:rPr lang="zh-TW" altLang="en-US" b="1" dirty="0" smtClean="0">
                <a:solidFill>
                  <a:srgbClr val="002060"/>
                </a:solidFill>
                <a:latin typeface="微軟正黑體" panose="020B0604030504040204" pitchFamily="34" charset="-120"/>
                <a:ea typeface="微軟正黑體" panose="020B0604030504040204" pitchFamily="34" charset="-120"/>
              </a:rPr>
              <a:t>第三</a:t>
            </a:r>
            <a:r>
              <a:rPr lang="zh-TW" altLang="en-US" b="1" dirty="0">
                <a:solidFill>
                  <a:srgbClr val="002060"/>
                </a:solidFill>
                <a:latin typeface="微軟正黑體" panose="020B0604030504040204" pitchFamily="34" charset="-120"/>
                <a:ea typeface="微軟正黑體" panose="020B0604030504040204" pitchFamily="34" charset="-120"/>
              </a:rPr>
              <a:t>條 </a:t>
            </a:r>
            <a:r>
              <a:rPr lang="zh-TW" altLang="zh-TW" b="1" dirty="0">
                <a:solidFill>
                  <a:prstClr val="black"/>
                </a:solidFill>
                <a:latin typeface="微軟正黑體" panose="020B0604030504040204" pitchFamily="34" charset="-120"/>
                <a:ea typeface="微軟正黑體" panose="020B0604030504040204" pitchFamily="34" charset="-120"/>
              </a:rPr>
              <a:t>名詞定義</a:t>
            </a:r>
            <a:r>
              <a:rPr lang="zh-TW" altLang="zh-TW" dirty="0">
                <a:solidFill>
                  <a:prstClr val="black"/>
                </a:solidFill>
                <a:latin typeface="微軟正黑體" panose="020B0604030504040204" pitchFamily="34" charset="-120"/>
                <a:ea typeface="微軟正黑體" panose="020B0604030504040204" pitchFamily="34" charset="-120"/>
              </a:rPr>
              <a:t/>
            </a:r>
            <a:br>
              <a:rPr lang="zh-TW" altLang="zh-TW" dirty="0">
                <a:solidFill>
                  <a:prstClr val="black"/>
                </a:solidFill>
                <a:latin typeface="微軟正黑體" panose="020B0604030504040204" pitchFamily="34" charset="-120"/>
                <a:ea typeface="微軟正黑體" panose="020B0604030504040204" pitchFamily="34" charset="-120"/>
              </a:rPr>
            </a:br>
            <a:endParaRPr lang="zh-TW" altLang="en-US" dirty="0"/>
          </a:p>
        </p:txBody>
      </p:sp>
    </p:spTree>
    <p:extLst>
      <p:ext uri="{BB962C8B-B14F-4D97-AF65-F5344CB8AC3E}">
        <p14:creationId xmlns:p14="http://schemas.microsoft.com/office/powerpoint/2010/main" val="354364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16"/>
          <p:cNvSpPr/>
          <p:nvPr/>
        </p:nvSpPr>
        <p:spPr>
          <a:xfrm>
            <a:off x="628293" y="4021455"/>
            <a:ext cx="8004531" cy="2032477"/>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lnSpc>
                <a:spcPts val="1800"/>
              </a:lnSpc>
            </a:pPr>
            <a:endParaRPr lang="zh-TW" altLang="en-US" sz="1662" dirty="0">
              <a:solidFill>
                <a:prstClr val="white"/>
              </a:solidFill>
            </a:endParaRPr>
          </a:p>
        </p:txBody>
      </p:sp>
      <p:sp>
        <p:nvSpPr>
          <p:cNvPr id="9" name="文字方塊 8"/>
          <p:cNvSpPr txBox="1"/>
          <p:nvPr/>
        </p:nvSpPr>
        <p:spPr>
          <a:xfrm>
            <a:off x="467544" y="1361718"/>
            <a:ext cx="8325188" cy="2080057"/>
          </a:xfrm>
          <a:prstGeom prst="rect">
            <a:avLst/>
          </a:prstGeom>
          <a:noFill/>
        </p:spPr>
        <p:txBody>
          <a:bodyPr wrap="square" rtlCol="0">
            <a:spAutoFit/>
          </a:bodyPr>
          <a:lstStyle/>
          <a:p>
            <a:pPr latinLnBrk="1"/>
            <a:r>
              <a:rPr lang="zh-TW" altLang="zh-TW" sz="3000" b="1" dirty="0">
                <a:solidFill>
                  <a:srgbClr val="C00000"/>
                </a:solidFill>
                <a:latin typeface="微軟正黑體" panose="020B0604030504040204" pitchFamily="34" charset="-120"/>
                <a:ea typeface="微軟正黑體" panose="020B0604030504040204" pitchFamily="34" charset="-120"/>
              </a:rPr>
              <a:t>四、意願人</a:t>
            </a:r>
            <a:r>
              <a:rPr lang="zh-TW" altLang="zh-TW" sz="3000" dirty="0">
                <a:solidFill>
                  <a:prstClr val="black"/>
                </a:solidFill>
                <a:latin typeface="微軟正黑體" panose="020B0604030504040204" pitchFamily="34" charset="-120"/>
                <a:ea typeface="微軟正黑體" panose="020B0604030504040204" pitchFamily="34" charset="-120"/>
              </a:rPr>
              <a:t>：指以書面方式為預立醫療決定之人。</a:t>
            </a:r>
            <a:endParaRPr lang="en-US" altLang="zh-TW" sz="3000" dirty="0">
              <a:solidFill>
                <a:prstClr val="black"/>
              </a:solidFill>
              <a:latin typeface="微軟正黑體" panose="020B0604030504040204" pitchFamily="34" charset="-120"/>
              <a:ea typeface="微軟正黑體" panose="020B0604030504040204" pitchFamily="34" charset="-120"/>
            </a:endParaRPr>
          </a:p>
          <a:p>
            <a:pPr latinLnBrk="1">
              <a:spcBef>
                <a:spcPts val="1108"/>
              </a:spcBef>
            </a:pPr>
            <a:r>
              <a:rPr lang="zh-TW" altLang="zh-TW" sz="3000" b="1" dirty="0">
                <a:solidFill>
                  <a:srgbClr val="C00000"/>
                </a:solidFill>
                <a:latin typeface="微軟正黑體" panose="020B0604030504040204" pitchFamily="34" charset="-120"/>
                <a:ea typeface="微軟正黑體" panose="020B0604030504040204" pitchFamily="34" charset="-120"/>
              </a:rPr>
              <a:t>五、醫療委任代理人</a:t>
            </a:r>
            <a:r>
              <a:rPr lang="zh-TW" altLang="zh-TW" sz="3000" dirty="0">
                <a:solidFill>
                  <a:prstClr val="black"/>
                </a:solidFill>
                <a:latin typeface="微軟正黑體" panose="020B0604030504040204" pitchFamily="34" charset="-120"/>
                <a:ea typeface="微軟正黑體" panose="020B0604030504040204" pitchFamily="34" charset="-120"/>
              </a:rPr>
              <a:t>：</a:t>
            </a:r>
            <a:endParaRPr lang="en-US" altLang="zh-TW" sz="3000" dirty="0">
              <a:solidFill>
                <a:prstClr val="black"/>
              </a:solidFill>
              <a:latin typeface="微軟正黑體" panose="020B0604030504040204" pitchFamily="34" charset="-120"/>
              <a:ea typeface="微軟正黑體" panose="020B0604030504040204" pitchFamily="34" charset="-120"/>
            </a:endParaRPr>
          </a:p>
          <a:p>
            <a:pPr latinLnBrk="1"/>
            <a:r>
              <a:rPr lang="zh-TW" altLang="zh-TW" sz="3000" dirty="0">
                <a:solidFill>
                  <a:prstClr val="black"/>
                </a:solidFill>
                <a:latin typeface="微軟正黑體" panose="020B0604030504040204" pitchFamily="34" charset="-120"/>
                <a:ea typeface="微軟正黑體" panose="020B0604030504040204" pitchFamily="34" charset="-120"/>
              </a:rPr>
              <a:t>指接受意願人書面委任，於意願人</a:t>
            </a:r>
            <a:r>
              <a:rPr lang="zh-TW" altLang="zh-TW" sz="3000" u="sng" dirty="0">
                <a:solidFill>
                  <a:prstClr val="black"/>
                </a:solidFill>
                <a:uFill>
                  <a:solidFill>
                    <a:srgbClr val="C00000"/>
                  </a:solidFill>
                </a:uFill>
                <a:latin typeface="微軟正黑體" panose="020B0604030504040204" pitchFamily="34" charset="-120"/>
                <a:ea typeface="微軟正黑體" panose="020B0604030504040204" pitchFamily="34" charset="-120"/>
              </a:rPr>
              <a:t>意識昏迷或無法清楚表達意願時，代理意願人表達意願之人</a:t>
            </a:r>
            <a:r>
              <a:rPr lang="zh-TW" altLang="zh-TW" sz="3000" u="sng" dirty="0" smtClean="0">
                <a:solidFill>
                  <a:prstClr val="black"/>
                </a:solidFill>
                <a:uFill>
                  <a:solidFill>
                    <a:srgbClr val="C00000"/>
                  </a:solidFill>
                </a:uFill>
                <a:latin typeface="微軟正黑體" panose="020B0604030504040204" pitchFamily="34" charset="-120"/>
                <a:ea typeface="微軟正黑體" panose="020B0604030504040204" pitchFamily="34" charset="-120"/>
              </a:rPr>
              <a:t>。</a:t>
            </a:r>
            <a:endParaRPr lang="zh-TW" altLang="zh-TW" sz="3000" dirty="0">
              <a:solidFill>
                <a:prstClr val="black"/>
              </a:solidFill>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 xmlns:a16="http://schemas.microsoft.com/office/drawing/2014/main" id="{14305C2E-FB25-4CCE-8F63-D2696E65BF1D}"/>
              </a:ext>
            </a:extLst>
          </p:cNvPr>
          <p:cNvSpPr/>
          <p:nvPr/>
        </p:nvSpPr>
        <p:spPr>
          <a:xfrm>
            <a:off x="783277" y="4238050"/>
            <a:ext cx="7472982" cy="1815882"/>
          </a:xfrm>
          <a:prstGeom prst="rect">
            <a:avLst/>
          </a:prstGeom>
        </p:spPr>
        <p:txBody>
          <a:bodyPr wrap="square">
            <a:spAutoFit/>
          </a:bodyPr>
          <a:lstStyle/>
          <a:p>
            <a:pPr latinLnBrk="1"/>
            <a:r>
              <a:rPr lang="zh-TW" altLang="zh-TW" sz="2800" b="1" dirty="0">
                <a:solidFill>
                  <a:srgbClr val="2A2A7E"/>
                </a:solidFill>
                <a:latin typeface="微軟正黑體" panose="020B0604030504040204" pitchFamily="34" charset="-120"/>
                <a:ea typeface="微軟正黑體" panose="020B0604030504040204" pitchFamily="34" charset="-120"/>
              </a:rPr>
              <a:t>第二條</a:t>
            </a:r>
            <a:r>
              <a:rPr lang="en-US" altLang="zh-TW" sz="2800" b="1" dirty="0">
                <a:solidFill>
                  <a:srgbClr val="2A2A7E"/>
                </a:solidFill>
                <a:latin typeface="微軟正黑體" panose="020B0604030504040204" pitchFamily="34" charset="-120"/>
                <a:ea typeface="微軟正黑體" panose="020B0604030504040204" pitchFamily="34" charset="-120"/>
              </a:rPr>
              <a:t>  </a:t>
            </a:r>
            <a:r>
              <a:rPr lang="zh-TW" altLang="zh-TW" sz="2800" dirty="0">
                <a:solidFill>
                  <a:srgbClr val="2A2A7E"/>
                </a:solidFill>
                <a:latin typeface="微軟正黑體" panose="020B0604030504040204" pitchFamily="34" charset="-120"/>
                <a:ea typeface="微軟正黑體" panose="020B0604030504040204" pitchFamily="34" charset="-120"/>
              </a:rPr>
              <a:t>本法第三條第四款所定意願人，應符合本法第八條</a:t>
            </a:r>
            <a:r>
              <a:rPr lang="zh-TW" altLang="en-US" sz="2800" dirty="0">
                <a:solidFill>
                  <a:srgbClr val="2A2A7E"/>
                </a:solidFill>
                <a:latin typeface="微軟正黑體" panose="020B0604030504040204" pitchFamily="34" charset="-120"/>
                <a:ea typeface="微軟正黑體" panose="020B0604030504040204" pitchFamily="34" charset="-120"/>
              </a:rPr>
              <a:t>第一項</a:t>
            </a:r>
            <a:r>
              <a:rPr lang="zh-TW" altLang="zh-TW" sz="2800" dirty="0">
                <a:solidFill>
                  <a:srgbClr val="2A2A7E"/>
                </a:solidFill>
                <a:latin typeface="微軟正黑體" panose="020B0604030504040204" pitchFamily="34" charset="-120"/>
                <a:ea typeface="微軟正黑體" panose="020B0604030504040204" pitchFamily="34" charset="-120"/>
              </a:rPr>
              <a:t>規定，</a:t>
            </a:r>
            <a:r>
              <a:rPr lang="zh-TW" altLang="zh-TW" sz="2800" b="1" dirty="0">
                <a:solidFill>
                  <a:srgbClr val="C00000"/>
                </a:solidFill>
                <a:latin typeface="微軟正黑體" panose="020B0604030504040204" pitchFamily="34" charset="-120"/>
                <a:ea typeface="微軟正黑體" panose="020B0604030504040204" pitchFamily="34" charset="-120"/>
              </a:rPr>
              <a:t>具完全行為能力</a:t>
            </a:r>
            <a:r>
              <a:rPr lang="zh-TW" altLang="zh-TW" sz="2800" dirty="0">
                <a:solidFill>
                  <a:srgbClr val="2A2A7E"/>
                </a:solidFill>
                <a:latin typeface="微軟正黑體" panose="020B0604030504040204" pitchFamily="34" charset="-120"/>
                <a:ea typeface="微軟正黑體" panose="020B0604030504040204" pitchFamily="34" charset="-120"/>
              </a:rPr>
              <a:t>，並依</a:t>
            </a:r>
            <a:r>
              <a:rPr lang="zh-TW" altLang="en-US" sz="2800" dirty="0">
                <a:solidFill>
                  <a:srgbClr val="2A2A7E"/>
                </a:solidFill>
                <a:latin typeface="微軟正黑體" panose="020B0604030504040204" pitchFamily="34" charset="-120"/>
                <a:ea typeface="微軟正黑體" panose="020B0604030504040204" pitchFamily="34" charset="-120"/>
              </a:rPr>
              <a:t>本</a:t>
            </a:r>
            <a:r>
              <a:rPr lang="zh-TW" altLang="zh-TW" sz="2800" dirty="0">
                <a:solidFill>
                  <a:srgbClr val="2A2A7E"/>
                </a:solidFill>
                <a:latin typeface="微軟正黑體" panose="020B0604030504040204" pitchFamily="34" charset="-120"/>
                <a:ea typeface="微軟正黑體" panose="020B0604030504040204" pitchFamily="34" charset="-120"/>
              </a:rPr>
              <a:t>法第九條</a:t>
            </a:r>
            <a:r>
              <a:rPr lang="zh-TW" altLang="en-US" sz="2800" dirty="0">
                <a:solidFill>
                  <a:srgbClr val="2A2A7E"/>
                </a:solidFill>
                <a:latin typeface="微軟正黑體" panose="020B0604030504040204" pitchFamily="34" charset="-120"/>
                <a:ea typeface="微軟正黑體" panose="020B0604030504040204" pitchFamily="34" charset="-120"/>
              </a:rPr>
              <a:t>第一項</a:t>
            </a:r>
            <a:r>
              <a:rPr lang="zh-TW" altLang="zh-TW" sz="2800" dirty="0">
                <a:solidFill>
                  <a:srgbClr val="2A2A7E"/>
                </a:solidFill>
                <a:latin typeface="微軟正黑體" panose="020B0604030504040204" pitchFamily="34" charset="-120"/>
                <a:ea typeface="微軟正黑體" panose="020B0604030504040204" pitchFamily="34" charset="-120"/>
              </a:rPr>
              <a:t>規定</a:t>
            </a:r>
            <a:r>
              <a:rPr lang="zh-TW" altLang="en-US" sz="2800" dirty="0">
                <a:solidFill>
                  <a:srgbClr val="2A2A7E"/>
                </a:solidFill>
                <a:latin typeface="微軟正黑體" panose="020B0604030504040204" pitchFamily="34" charset="-120"/>
                <a:ea typeface="微軟正黑體" panose="020B0604030504040204" pitchFamily="34" charset="-120"/>
              </a:rPr>
              <a:t>，</a:t>
            </a:r>
            <a:r>
              <a:rPr lang="zh-TW" altLang="zh-TW" sz="2800" dirty="0">
                <a:solidFill>
                  <a:srgbClr val="2A2A7E"/>
                </a:solidFill>
                <a:latin typeface="微軟正黑體" panose="020B0604030504040204" pitchFamily="34" charset="-120"/>
                <a:ea typeface="微軟正黑體" panose="020B0604030504040204" pitchFamily="34" charset="-120"/>
              </a:rPr>
              <a:t>參加全民健康保險，</a:t>
            </a:r>
            <a:r>
              <a:rPr lang="zh-TW" altLang="zh-TW" sz="2800" b="1" dirty="0">
                <a:solidFill>
                  <a:srgbClr val="C00000"/>
                </a:solidFill>
                <a:latin typeface="微軟正黑體" panose="020B0604030504040204" pitchFamily="34" charset="-120"/>
                <a:ea typeface="微軟正黑體" panose="020B0604030504040204" pitchFamily="34" charset="-120"/>
              </a:rPr>
              <a:t>領有全民健康保險憑證。</a:t>
            </a:r>
            <a:endParaRPr lang="en-US" altLang="zh-TW" sz="2800" dirty="0">
              <a:solidFill>
                <a:prstClr val="black"/>
              </a:solidFill>
              <a:latin typeface="微軟正黑體" panose="020B0604030504040204" pitchFamily="34" charset="-120"/>
              <a:ea typeface="微軟正黑體" panose="020B0604030504040204" pitchFamily="34" charset="-120"/>
            </a:endParaRPr>
          </a:p>
        </p:txBody>
      </p:sp>
      <p:grpSp>
        <p:nvGrpSpPr>
          <p:cNvPr id="16" name="群組 15"/>
          <p:cNvGrpSpPr/>
          <p:nvPr/>
        </p:nvGrpSpPr>
        <p:grpSpPr>
          <a:xfrm>
            <a:off x="724790" y="3588310"/>
            <a:ext cx="1879314" cy="490134"/>
            <a:chOff x="532804" y="2744339"/>
            <a:chExt cx="2035923" cy="530978"/>
          </a:xfrm>
          <a:solidFill>
            <a:schemeClr val="bg1"/>
          </a:solidFill>
        </p:grpSpPr>
        <p:sp>
          <p:nvSpPr>
            <p:cNvPr id="4" name="文字方塊 3">
              <a:extLst>
                <a:ext uri="{FF2B5EF4-FFF2-40B4-BE49-F238E27FC236}">
                  <a16:creationId xmlns="" xmlns:a16="http://schemas.microsoft.com/office/drawing/2014/main" id="{4DC8A95D-AD1C-4830-A324-CD3B8094958C}"/>
                </a:ext>
              </a:extLst>
            </p:cNvPr>
            <p:cNvSpPr txBox="1"/>
            <p:nvPr/>
          </p:nvSpPr>
          <p:spPr>
            <a:xfrm>
              <a:off x="912543" y="2744339"/>
              <a:ext cx="1656184" cy="530978"/>
            </a:xfrm>
            <a:prstGeom prst="rect">
              <a:avLst/>
            </a:prstGeom>
            <a:grpFill/>
          </p:spPr>
          <p:txBody>
            <a:bodyPr wrap="square" rtlCol="0">
              <a:spAutoFit/>
            </a:bodyPr>
            <a:lstStyle/>
            <a:p>
              <a:pPr latinLnBrk="1"/>
              <a:r>
                <a:rPr lang="zh-TW" altLang="en-US" sz="2585" b="1" dirty="0">
                  <a:solidFill>
                    <a:srgbClr val="532476"/>
                  </a:solidFill>
                  <a:latin typeface="微軟正黑體" panose="020B0604030504040204" pitchFamily="34" charset="-120"/>
                  <a:ea typeface="微軟正黑體" panose="020B0604030504040204" pitchFamily="34" charset="-120"/>
                </a:rPr>
                <a:t>施行細則</a:t>
              </a:r>
            </a:p>
          </p:txBody>
        </p:sp>
        <p:pic>
          <p:nvPicPr>
            <p:cNvPr id="5" name="圖片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804" y="2768542"/>
              <a:ext cx="420835" cy="420835"/>
            </a:xfrm>
            <a:prstGeom prst="rect">
              <a:avLst/>
            </a:prstGeom>
            <a:grpFill/>
          </p:spPr>
        </p:pic>
      </p:grpSp>
      <p:sp>
        <p:nvSpPr>
          <p:cNvPr id="28" name="標題 27"/>
          <p:cNvSpPr>
            <a:spLocks noGrp="1"/>
          </p:cNvSpPr>
          <p:nvPr>
            <p:ph type="title"/>
          </p:nvPr>
        </p:nvSpPr>
        <p:spPr/>
        <p:txBody>
          <a:bodyPr/>
          <a:lstStyle/>
          <a:p>
            <a:r>
              <a:rPr lang="zh-TW" altLang="zh-TW" sz="4000" b="1" i="0" kern="1200" dirty="0" smtClean="0">
                <a:solidFill>
                  <a:schemeClr val="tx1"/>
                </a:solidFill>
                <a:effectLst/>
                <a:latin typeface="微軟正黑體" panose="020B0604030504040204" pitchFamily="34" charset="-120"/>
                <a:ea typeface="微軟正黑體" panose="020B0604030504040204" pitchFamily="34" charset="-120"/>
              </a:rPr>
              <a:t>第三條 </a:t>
            </a:r>
            <a:r>
              <a:rPr lang="zh-TW" altLang="zh-TW" sz="4000" b="0" i="0" kern="1200" dirty="0" smtClean="0">
                <a:solidFill>
                  <a:schemeClr val="tx1"/>
                </a:solidFill>
                <a:effectLst/>
                <a:latin typeface="微軟正黑體" panose="020B0604030504040204" pitchFamily="34" charset="-120"/>
                <a:ea typeface="微軟正黑體" panose="020B0604030504040204" pitchFamily="34" charset="-120"/>
              </a:rPr>
              <a:t>名詞定義</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16883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536682" y="1268760"/>
            <a:ext cx="8154145" cy="4542269"/>
          </a:xfrm>
          <a:prstGeom prst="rect">
            <a:avLst/>
          </a:prstGeom>
          <a:noFill/>
        </p:spPr>
        <p:txBody>
          <a:bodyPr wrap="square" rtlCol="0">
            <a:spAutoFit/>
          </a:bodyPr>
          <a:lstStyle/>
          <a:p>
            <a:pPr latinLnBrk="1"/>
            <a:r>
              <a:rPr lang="zh-TW" altLang="zh-TW" sz="2800" b="1" dirty="0">
                <a:solidFill>
                  <a:srgbClr val="C00000"/>
                </a:solidFill>
                <a:latin typeface="微軟正黑體" panose="020B0604030504040204" pitchFamily="34" charset="-120"/>
                <a:ea typeface="微軟正黑體" panose="020B0604030504040204" pitchFamily="34" charset="-120"/>
              </a:rPr>
              <a:t>三、預立醫療決定</a:t>
            </a:r>
            <a:r>
              <a:rPr lang="zh-TW" altLang="zh-TW" sz="2800" dirty="0">
                <a:solidFill>
                  <a:prstClr val="black"/>
                </a:solidFill>
                <a:latin typeface="微軟正黑體" panose="020B0604030504040204" pitchFamily="34" charset="-120"/>
                <a:ea typeface="微軟正黑體" panose="020B0604030504040204" pitchFamily="34" charset="-120"/>
              </a:rPr>
              <a:t>：指事先立下之書面意思表示，指明處於特定臨床條件時，</a:t>
            </a:r>
            <a:r>
              <a:rPr lang="zh-TW" altLang="zh-TW" sz="2800"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希望接受或拒絕之維持生命治療、人工營養及流體餵養或其他與醫療照護、善終等相關意願之決定</a:t>
            </a:r>
            <a:r>
              <a:rPr lang="zh-TW" altLang="en-US" sz="2800"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a:t>
            </a:r>
            <a:endParaRPr lang="en-US" altLang="zh-TW" sz="2800" u="heavy" dirty="0">
              <a:solidFill>
                <a:prstClr val="black"/>
              </a:solidFill>
              <a:uFill>
                <a:solidFill>
                  <a:srgbClr val="C00000"/>
                </a:solidFill>
              </a:uFill>
              <a:latin typeface="微軟正黑體" panose="020B0604030504040204" pitchFamily="34" charset="-120"/>
              <a:ea typeface="微軟正黑體" panose="020B0604030504040204" pitchFamily="34" charset="-120"/>
            </a:endParaRPr>
          </a:p>
          <a:p>
            <a:pPr latinLnBrk="1">
              <a:spcBef>
                <a:spcPts val="1108"/>
              </a:spcBef>
            </a:pPr>
            <a:r>
              <a:rPr lang="zh-TW" altLang="zh-TW" sz="2800" b="1" dirty="0">
                <a:solidFill>
                  <a:srgbClr val="C00000"/>
                </a:solidFill>
                <a:latin typeface="微軟正黑體" panose="020B0604030504040204" pitchFamily="34" charset="-120"/>
                <a:ea typeface="微軟正黑體" panose="020B0604030504040204" pitchFamily="34" charset="-120"/>
              </a:rPr>
              <a:t>六、預立醫療照護諮商</a:t>
            </a:r>
            <a:r>
              <a:rPr lang="zh-TW" altLang="zh-TW" sz="2800" dirty="0">
                <a:solidFill>
                  <a:prstClr val="black"/>
                </a:solidFill>
                <a:latin typeface="微軟正黑體" panose="020B0604030504040204" pitchFamily="34" charset="-120"/>
                <a:ea typeface="微軟正黑體" panose="020B0604030504040204" pitchFamily="34" charset="-120"/>
              </a:rPr>
              <a:t>：指病人與醫療服務提供者、親屬或其他相關人士所進行之溝通過程，商討當病人處於特定臨床條件、意識昏迷或無法清楚表達意願時，對病人應提供之適當照護方式以及病人得接受或拒絕之維持生命治療與人工營養及流體餵養。</a:t>
            </a:r>
            <a:endParaRPr lang="en-US" altLang="zh-TW" sz="2800" dirty="0">
              <a:solidFill>
                <a:prstClr val="black"/>
              </a:solidFill>
              <a:latin typeface="微軟正黑體" panose="020B0604030504040204" pitchFamily="34" charset="-120"/>
              <a:ea typeface="微軟正黑體" panose="020B0604030504040204" pitchFamily="34" charset="-120"/>
            </a:endParaRPr>
          </a:p>
          <a:p>
            <a:pPr latinLnBrk="1"/>
            <a:endParaRPr lang="zh-TW" altLang="zh-TW" sz="2800" u="heavy" dirty="0">
              <a:solidFill>
                <a:srgbClr val="576868">
                  <a:lumMod val="40000"/>
                  <a:lumOff val="60000"/>
                </a:srgbClr>
              </a:solidFill>
              <a:uFill>
                <a:solidFill>
                  <a:srgbClr val="C00000"/>
                </a:solidFill>
              </a:u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 xmlns:a16="http://schemas.microsoft.com/office/drawing/2014/main" id="{D2C78C1E-0DDA-4FFB-9163-61D8DB27D981}"/>
              </a:ext>
            </a:extLst>
          </p:cNvPr>
          <p:cNvSpPr/>
          <p:nvPr/>
        </p:nvSpPr>
        <p:spPr>
          <a:xfrm>
            <a:off x="2297196" y="5613733"/>
            <a:ext cx="6163236" cy="826915"/>
          </a:xfrm>
          <a:prstGeom prst="rect">
            <a:avLst/>
          </a:prstGeom>
        </p:spPr>
        <p:txBody>
          <a:bodyPr wrap="square">
            <a:spAutoFit/>
          </a:bodyPr>
          <a:lstStyle/>
          <a:p>
            <a:pPr latinLnBrk="1"/>
            <a:r>
              <a:rPr lang="zh-TW" altLang="en-US" sz="2400" dirty="0">
                <a:solidFill>
                  <a:srgbClr val="2A2A7E"/>
                </a:solidFill>
                <a:latin typeface="微軟正黑體" panose="020B0604030504040204" pitchFamily="34" charset="-120"/>
                <a:ea typeface="微軟正黑體" panose="020B0604030504040204" pitchFamily="34" charset="-120"/>
              </a:rPr>
              <a:t>第二條第二項</a:t>
            </a:r>
            <a:r>
              <a:rPr lang="en-US" altLang="zh-TW" sz="2400" dirty="0">
                <a:solidFill>
                  <a:srgbClr val="2A2A7E"/>
                </a:solidFill>
                <a:latin typeface="微軟正黑體" panose="020B0604030504040204" pitchFamily="34" charset="-120"/>
                <a:ea typeface="微軟正黑體" panose="020B0604030504040204" pitchFamily="34" charset="-120"/>
              </a:rPr>
              <a:t>  </a:t>
            </a:r>
            <a:r>
              <a:rPr lang="zh-TW" altLang="zh-TW" sz="2400" dirty="0">
                <a:solidFill>
                  <a:srgbClr val="2A2A7E"/>
                </a:solidFill>
                <a:latin typeface="微軟正黑體" panose="020B0604030504040204" pitchFamily="34" charset="-120"/>
                <a:ea typeface="微軟正黑體" panose="020B0604030504040204" pitchFamily="34" charset="-120"/>
              </a:rPr>
              <a:t>本法第三條第六款所稱病人</a:t>
            </a:r>
            <a:r>
              <a:rPr lang="zh-TW" altLang="en-US" sz="2400" dirty="0">
                <a:solidFill>
                  <a:srgbClr val="2A2A7E"/>
                </a:solidFill>
                <a:latin typeface="微軟正黑體" panose="020B0604030504040204" pitchFamily="34" charset="-120"/>
                <a:ea typeface="微軟正黑體" panose="020B0604030504040204" pitchFamily="34" charset="-120"/>
              </a:rPr>
              <a:t>，指</a:t>
            </a:r>
            <a:r>
              <a:rPr lang="zh-TW" altLang="zh-TW" sz="2400" dirty="0">
                <a:solidFill>
                  <a:srgbClr val="2A2A7E"/>
                </a:solidFill>
                <a:latin typeface="微軟正黑體" panose="020B0604030504040204" pitchFamily="34" charset="-120"/>
                <a:ea typeface="微軟正黑體" panose="020B0604030504040204" pitchFamily="34" charset="-120"/>
              </a:rPr>
              <a:t>前項意願人。</a:t>
            </a:r>
            <a:endParaRPr lang="en-US" altLang="zh-TW" sz="2400" dirty="0">
              <a:solidFill>
                <a:srgbClr val="2A2A7E"/>
              </a:solidFill>
              <a:latin typeface="微軟正黑體" panose="020B0604030504040204" pitchFamily="34" charset="-120"/>
              <a:ea typeface="微軟正黑體" panose="020B0604030504040204" pitchFamily="34" charset="-120"/>
            </a:endParaRPr>
          </a:p>
        </p:txBody>
      </p:sp>
      <p:sp>
        <p:nvSpPr>
          <p:cNvPr id="17" name="圓角矩形 16"/>
          <p:cNvSpPr/>
          <p:nvPr/>
        </p:nvSpPr>
        <p:spPr>
          <a:xfrm>
            <a:off x="2125073" y="5613733"/>
            <a:ext cx="6507751" cy="796960"/>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2000">
              <a:solidFill>
                <a:prstClr val="white"/>
              </a:solidFill>
            </a:endParaRPr>
          </a:p>
        </p:txBody>
      </p:sp>
      <p:grpSp>
        <p:nvGrpSpPr>
          <p:cNvPr id="14" name="群組 13"/>
          <p:cNvGrpSpPr/>
          <p:nvPr/>
        </p:nvGrpSpPr>
        <p:grpSpPr>
          <a:xfrm>
            <a:off x="155758" y="5367050"/>
            <a:ext cx="2256002" cy="584775"/>
            <a:chOff x="510301" y="3816508"/>
            <a:chExt cx="2137230" cy="601553"/>
          </a:xfrm>
          <a:solidFill>
            <a:schemeClr val="bg1"/>
          </a:solidFill>
        </p:grpSpPr>
        <p:sp>
          <p:nvSpPr>
            <p:cNvPr id="15" name="文字方塊 14">
              <a:extLst>
                <a:ext uri="{FF2B5EF4-FFF2-40B4-BE49-F238E27FC236}">
                  <a16:creationId xmlns="" xmlns:a16="http://schemas.microsoft.com/office/drawing/2014/main" id="{4DC8A95D-AD1C-4830-A324-CD3B8094958C}"/>
                </a:ext>
              </a:extLst>
            </p:cNvPr>
            <p:cNvSpPr txBox="1"/>
            <p:nvPr/>
          </p:nvSpPr>
          <p:spPr>
            <a:xfrm>
              <a:off x="871171" y="3816508"/>
              <a:ext cx="1776360" cy="601553"/>
            </a:xfrm>
            <a:prstGeom prst="rect">
              <a:avLst/>
            </a:prstGeom>
            <a:grpFill/>
          </p:spPr>
          <p:txBody>
            <a:bodyPr wrap="square" rtlCol="0">
              <a:spAutoFit/>
            </a:bodyPr>
            <a:lstStyle/>
            <a:p>
              <a:pPr latinLnBrk="1"/>
              <a:r>
                <a:rPr lang="zh-TW" altLang="en-US" sz="3200" b="1" dirty="0">
                  <a:solidFill>
                    <a:srgbClr val="532476"/>
                  </a:solidFill>
                  <a:latin typeface="微軟正黑體" panose="020B0604030504040204" pitchFamily="34" charset="-120"/>
                  <a:ea typeface="微軟正黑體" panose="020B0604030504040204" pitchFamily="34" charset="-120"/>
                </a:rPr>
                <a:t>施行細則</a:t>
              </a:r>
            </a:p>
          </p:txBody>
        </p:sp>
        <p:pic>
          <p:nvPicPr>
            <p:cNvPr id="16" name="圖片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301" y="3872937"/>
              <a:ext cx="420835" cy="420835"/>
            </a:xfrm>
            <a:prstGeom prst="rect">
              <a:avLst/>
            </a:prstGeom>
            <a:grpFill/>
          </p:spPr>
        </p:pic>
      </p:grpSp>
      <p:sp>
        <p:nvSpPr>
          <p:cNvPr id="28" name="標題 27"/>
          <p:cNvSpPr>
            <a:spLocks noGrp="1"/>
          </p:cNvSpPr>
          <p:nvPr>
            <p:ph type="title"/>
          </p:nvPr>
        </p:nvSpPr>
        <p:spPr/>
        <p:txBody>
          <a:bodyPr/>
          <a:lstStyle/>
          <a:p>
            <a:r>
              <a:rPr lang="zh-TW" altLang="zh-TW" sz="4000" b="1" i="0" kern="1200" dirty="0" smtClean="0">
                <a:solidFill>
                  <a:schemeClr val="tx1"/>
                </a:solidFill>
                <a:effectLst/>
                <a:latin typeface="微軟正黑體" panose="020B0604030504040204" pitchFamily="34" charset="-120"/>
                <a:ea typeface="微軟正黑體" panose="020B0604030504040204" pitchFamily="34" charset="-120"/>
              </a:rPr>
              <a:t>第三條 </a:t>
            </a:r>
            <a:r>
              <a:rPr lang="zh-TW" altLang="zh-TW" sz="4000" b="0" i="0" kern="1200" dirty="0" smtClean="0">
                <a:solidFill>
                  <a:schemeClr val="tx1"/>
                </a:solidFill>
                <a:effectLst/>
                <a:latin typeface="微軟正黑體" panose="020B0604030504040204" pitchFamily="34" charset="-120"/>
                <a:ea typeface="微軟正黑體" panose="020B0604030504040204" pitchFamily="34" charset="-120"/>
              </a:rPr>
              <a:t>名詞定義</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8561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539552" y="2539100"/>
            <a:ext cx="3672408" cy="3600400"/>
          </a:xfrm>
          <a:prstGeom prst="rect">
            <a:avLst/>
          </a:prstGeom>
          <a:solidFill>
            <a:srgbClr val="CCFFCC"/>
          </a:solidFill>
          <a:ln>
            <a:solidFill>
              <a:srgbClr val="92D050"/>
            </a:solidFill>
          </a:ln>
        </p:spPr>
        <p:txBody>
          <a:bodyPr wrap="square" rtlCol="0" anchor="ctr">
            <a:noAutofit/>
          </a:bodyPr>
          <a:lstStyle/>
          <a:p>
            <a:r>
              <a:rPr lang="zh-TW" altLang="en-US" sz="2400" dirty="0" smtClean="0">
                <a:ea typeface="標楷體" panose="03000509000000000000" pitchFamily="65" charset="-120"/>
              </a:rPr>
              <a:t>指</a:t>
            </a:r>
            <a:r>
              <a:rPr lang="zh-TW" altLang="en-US" sz="2400" dirty="0">
                <a:ea typeface="標楷體" panose="03000509000000000000" pitchFamily="65" charset="-120"/>
              </a:rPr>
              <a:t>病人與醫療服務提供者、親屬或其他相關人士所進行之</a:t>
            </a:r>
            <a:r>
              <a:rPr lang="zh-TW" altLang="en-US" sz="2400" dirty="0">
                <a:solidFill>
                  <a:srgbClr val="C00000"/>
                </a:solidFill>
                <a:ea typeface="標楷體" panose="03000509000000000000" pitchFamily="65" charset="-120"/>
              </a:rPr>
              <a:t>溝通過程</a:t>
            </a:r>
            <a:r>
              <a:rPr lang="zh-TW" altLang="en-US" sz="2400" dirty="0">
                <a:ea typeface="標楷體" panose="03000509000000000000" pitchFamily="65" charset="-120"/>
              </a:rPr>
              <a:t>，商討當病人處於</a:t>
            </a:r>
            <a:r>
              <a:rPr lang="zh-TW" altLang="en-US" sz="2400" b="1" dirty="0">
                <a:solidFill>
                  <a:srgbClr val="0070C0"/>
                </a:solidFill>
                <a:ea typeface="標楷體" panose="03000509000000000000" pitchFamily="65" charset="-120"/>
              </a:rPr>
              <a:t>特定臨床條件、意識昏迷或無法清楚表達意願時</a:t>
            </a:r>
            <a:r>
              <a:rPr lang="zh-TW" altLang="en-US" sz="2400" dirty="0">
                <a:ea typeface="標楷體" panose="03000509000000000000" pitchFamily="65" charset="-120"/>
              </a:rPr>
              <a:t>，對病人應提供之適當照護方式以及病人</a:t>
            </a:r>
            <a:r>
              <a:rPr lang="zh-TW" altLang="en-US" sz="2400" b="1" dirty="0">
                <a:solidFill>
                  <a:srgbClr val="0070C0"/>
                </a:solidFill>
                <a:ea typeface="標楷體" panose="03000509000000000000" pitchFamily="65" charset="-120"/>
              </a:rPr>
              <a:t>得接受或拒絕</a:t>
            </a:r>
            <a:r>
              <a:rPr lang="zh-TW" altLang="en-US" sz="2400" dirty="0">
                <a:ea typeface="標楷體" panose="03000509000000000000" pitchFamily="65" charset="-120"/>
              </a:rPr>
              <a:t>之</a:t>
            </a:r>
            <a:r>
              <a:rPr lang="zh-TW" altLang="en-US" sz="2400" dirty="0">
                <a:solidFill>
                  <a:srgbClr val="C00000"/>
                </a:solidFill>
                <a:ea typeface="標楷體" panose="03000509000000000000" pitchFamily="65" charset="-120"/>
              </a:rPr>
              <a:t>維持生命治療</a:t>
            </a:r>
            <a:r>
              <a:rPr lang="zh-TW" altLang="en-US" sz="2400" dirty="0">
                <a:ea typeface="標楷體" panose="03000509000000000000" pitchFamily="65" charset="-120"/>
              </a:rPr>
              <a:t>與</a:t>
            </a:r>
            <a:r>
              <a:rPr lang="zh-TW" altLang="en-US" sz="2400" dirty="0">
                <a:solidFill>
                  <a:srgbClr val="C00000"/>
                </a:solidFill>
                <a:ea typeface="標楷體" panose="03000509000000000000" pitchFamily="65" charset="-120"/>
              </a:rPr>
              <a:t>人工營養及流體餵養</a:t>
            </a:r>
            <a:r>
              <a:rPr lang="zh-TW" altLang="en-US" sz="2400" dirty="0" smtClean="0">
                <a:ea typeface="標楷體" panose="03000509000000000000" pitchFamily="65" charset="-120"/>
              </a:rPr>
              <a:t>。</a:t>
            </a:r>
            <a:endParaRPr lang="zh-TW" altLang="en-US" sz="8800" dirty="0">
              <a:ea typeface="標楷體" panose="03000509000000000000" pitchFamily="65" charset="-120"/>
            </a:endParaRPr>
          </a:p>
        </p:txBody>
      </p:sp>
      <p:sp>
        <p:nvSpPr>
          <p:cNvPr id="7" name="文字方塊 6"/>
          <p:cNvSpPr txBox="1"/>
          <p:nvPr/>
        </p:nvSpPr>
        <p:spPr>
          <a:xfrm>
            <a:off x="539552" y="297124"/>
            <a:ext cx="3672408" cy="2236339"/>
          </a:xfrm>
          <a:prstGeom prst="rect">
            <a:avLst/>
          </a:prstGeom>
          <a:solidFill>
            <a:srgbClr val="FFFFCC"/>
          </a:solidFill>
          <a:ln>
            <a:solidFill>
              <a:srgbClr val="92D050"/>
            </a:solidFill>
          </a:ln>
        </p:spPr>
        <p:txBody>
          <a:bodyPr wrap="square" rtlCol="0" anchor="b">
            <a:noAutofit/>
          </a:bodyPr>
          <a:lstStyle/>
          <a:p>
            <a:pPr algn="ctr"/>
            <a:r>
              <a:rPr lang="en-US" altLang="zh-TW" sz="6000" b="1" dirty="0" err="1">
                <a:ea typeface="標楷體" panose="03000509000000000000" pitchFamily="65" charset="-120"/>
              </a:rPr>
              <a:t>ACP</a:t>
            </a:r>
            <a:endParaRPr lang="en-US" altLang="zh-TW" sz="6000" b="1" dirty="0">
              <a:ea typeface="標楷體" panose="03000509000000000000" pitchFamily="65" charset="-120"/>
            </a:endParaRPr>
          </a:p>
          <a:p>
            <a:pPr algn="ctr"/>
            <a:r>
              <a:rPr lang="en-US" altLang="zh-TW" sz="2800" b="1" dirty="0">
                <a:ea typeface="標楷體" panose="03000509000000000000" pitchFamily="65" charset="-120"/>
              </a:rPr>
              <a:t>(advance care plan</a:t>
            </a:r>
            <a:r>
              <a:rPr lang="en-US" altLang="zh-TW" sz="2800" b="1" dirty="0" smtClean="0">
                <a:ea typeface="標楷體" panose="03000509000000000000" pitchFamily="65" charset="-120"/>
              </a:rPr>
              <a:t>)</a:t>
            </a:r>
          </a:p>
          <a:p>
            <a:pPr algn="ctr"/>
            <a:r>
              <a:rPr lang="zh-TW" altLang="en-US" sz="2800" b="1" dirty="0">
                <a:ea typeface="標楷體" panose="03000509000000000000" pitchFamily="65" charset="-120"/>
              </a:rPr>
              <a:t>預立</a:t>
            </a:r>
            <a:r>
              <a:rPr lang="zh-TW" altLang="en-US" sz="2800" b="1" dirty="0" smtClean="0">
                <a:ea typeface="標楷體" panose="03000509000000000000" pitchFamily="65" charset="-120"/>
              </a:rPr>
              <a:t>醫療照</a:t>
            </a:r>
            <a:r>
              <a:rPr lang="zh-TW" altLang="en-US" sz="2800" b="1" dirty="0">
                <a:ea typeface="標楷體" panose="03000509000000000000" pitchFamily="65" charset="-120"/>
              </a:rPr>
              <a:t>護</a:t>
            </a:r>
            <a:r>
              <a:rPr lang="zh-TW" altLang="en-US" sz="2800" b="1" dirty="0" smtClean="0">
                <a:ea typeface="標楷體" panose="03000509000000000000" pitchFamily="65" charset="-120"/>
              </a:rPr>
              <a:t>諮商</a:t>
            </a:r>
            <a:endParaRPr lang="en-US" altLang="zh-TW" sz="2800" b="1" dirty="0" smtClean="0">
              <a:ea typeface="標楷體" panose="03000509000000000000" pitchFamily="65" charset="-120"/>
            </a:endParaRPr>
          </a:p>
          <a:p>
            <a:pPr algn="ctr"/>
            <a:r>
              <a:rPr lang="en-US" altLang="zh-TW" sz="1600" dirty="0" smtClean="0"/>
              <a:t>		</a:t>
            </a:r>
            <a:endParaRPr lang="zh-TW" altLang="en-US" sz="1600" dirty="0"/>
          </a:p>
        </p:txBody>
      </p:sp>
      <p:grpSp>
        <p:nvGrpSpPr>
          <p:cNvPr id="2" name="群組 1"/>
          <p:cNvGrpSpPr/>
          <p:nvPr/>
        </p:nvGrpSpPr>
        <p:grpSpPr>
          <a:xfrm>
            <a:off x="4932040" y="293033"/>
            <a:ext cx="3672408" cy="5836739"/>
            <a:chOff x="4932040" y="616597"/>
            <a:chExt cx="3672408" cy="5836739"/>
          </a:xfrm>
        </p:grpSpPr>
        <p:sp>
          <p:nvSpPr>
            <p:cNvPr id="8" name="文字方塊 7"/>
            <p:cNvSpPr txBox="1"/>
            <p:nvPr/>
          </p:nvSpPr>
          <p:spPr>
            <a:xfrm>
              <a:off x="4932040" y="616597"/>
              <a:ext cx="3672408" cy="2236339"/>
            </a:xfrm>
            <a:prstGeom prst="rect">
              <a:avLst/>
            </a:prstGeom>
            <a:solidFill>
              <a:srgbClr val="FFFFCC"/>
            </a:solidFill>
            <a:ln>
              <a:solidFill>
                <a:srgbClr val="92D050"/>
              </a:solidFill>
            </a:ln>
          </p:spPr>
          <p:txBody>
            <a:bodyPr wrap="square" rtlCol="0" anchor="b">
              <a:noAutofit/>
            </a:bodyPr>
            <a:lstStyle/>
            <a:p>
              <a:pPr algn="ctr">
                <a:lnSpc>
                  <a:spcPts val="5000"/>
                </a:lnSpc>
              </a:pPr>
              <a:r>
                <a:rPr lang="en-US" altLang="zh-TW" sz="6000" b="1" dirty="0" smtClean="0">
                  <a:ea typeface="標楷體" panose="03000509000000000000" pitchFamily="65" charset="-120"/>
                </a:rPr>
                <a:t>AD</a:t>
              </a:r>
              <a:endParaRPr lang="en-US" altLang="zh-TW" sz="6000" b="1" dirty="0">
                <a:ea typeface="標楷體" panose="03000509000000000000" pitchFamily="65" charset="-120"/>
              </a:endParaRPr>
            </a:p>
            <a:p>
              <a:pPr algn="ctr">
                <a:lnSpc>
                  <a:spcPts val="3400"/>
                </a:lnSpc>
              </a:pPr>
              <a:r>
                <a:rPr lang="en-US" altLang="zh-TW" sz="2800" b="1" dirty="0">
                  <a:ea typeface="標楷體" panose="03000509000000000000" pitchFamily="65" charset="-120"/>
                </a:rPr>
                <a:t>(advance </a:t>
              </a:r>
              <a:r>
                <a:rPr lang="en-US" altLang="zh-TW" sz="2800" b="1" dirty="0" smtClean="0">
                  <a:ea typeface="標楷體" panose="03000509000000000000" pitchFamily="65" charset="-120"/>
                </a:rPr>
                <a:t>directive)</a:t>
              </a:r>
            </a:p>
            <a:p>
              <a:pPr algn="ctr">
                <a:lnSpc>
                  <a:spcPts val="3400"/>
                </a:lnSpc>
              </a:pPr>
              <a:r>
                <a:rPr lang="en-US" altLang="zh-TW" sz="2800" b="1" dirty="0" smtClean="0">
                  <a:ea typeface="標楷體" panose="03000509000000000000" pitchFamily="65" charset="-120"/>
                </a:rPr>
                <a:t>(advance decision)</a:t>
              </a:r>
            </a:p>
            <a:p>
              <a:pPr algn="ctr">
                <a:lnSpc>
                  <a:spcPts val="3400"/>
                </a:lnSpc>
              </a:pPr>
              <a:r>
                <a:rPr lang="zh-TW" altLang="en-US" sz="2800" dirty="0"/>
                <a:t>預立</a:t>
              </a:r>
              <a:r>
                <a:rPr lang="zh-TW" altLang="en-US" sz="2800" dirty="0" smtClean="0"/>
                <a:t>醫療決定</a:t>
              </a:r>
              <a:r>
                <a:rPr lang="en-US" altLang="zh-TW" sz="2800" dirty="0"/>
                <a:t>(</a:t>
              </a:r>
              <a:r>
                <a:rPr lang="zh-TW" altLang="en-US" sz="2800" dirty="0"/>
                <a:t>書</a:t>
              </a:r>
              <a:r>
                <a:rPr lang="en-US" altLang="zh-TW" sz="2800" dirty="0" smtClean="0"/>
                <a:t>)</a:t>
              </a:r>
              <a:endParaRPr lang="zh-TW" altLang="en-US" sz="2400" dirty="0"/>
            </a:p>
          </p:txBody>
        </p:sp>
        <p:sp>
          <p:nvSpPr>
            <p:cNvPr id="10" name="文字方塊 9"/>
            <p:cNvSpPr txBox="1"/>
            <p:nvPr/>
          </p:nvSpPr>
          <p:spPr>
            <a:xfrm>
              <a:off x="4932040" y="2852936"/>
              <a:ext cx="3672408" cy="3600400"/>
            </a:xfrm>
            <a:prstGeom prst="rect">
              <a:avLst/>
            </a:prstGeom>
            <a:solidFill>
              <a:srgbClr val="CCFFFF"/>
            </a:solidFill>
            <a:ln>
              <a:solidFill>
                <a:srgbClr val="92D050"/>
              </a:solidFill>
            </a:ln>
          </p:spPr>
          <p:txBody>
            <a:bodyPr wrap="square" rtlCol="0" anchor="ctr">
              <a:noAutofit/>
            </a:bodyPr>
            <a:lstStyle/>
            <a:p>
              <a:r>
                <a:rPr lang="zh-TW" altLang="en-US" sz="2400" dirty="0">
                  <a:ea typeface="標楷體" panose="03000509000000000000" pitchFamily="65" charset="-120"/>
                </a:rPr>
                <a:t>指事先立下之書面意思表示，指明處於</a:t>
              </a:r>
              <a:r>
                <a:rPr lang="zh-TW" altLang="en-US" sz="2400" dirty="0">
                  <a:solidFill>
                    <a:srgbClr val="0070C0"/>
                  </a:solidFill>
                  <a:ea typeface="標楷體" panose="03000509000000000000" pitchFamily="65" charset="-120"/>
                </a:rPr>
                <a:t>特定臨床</a:t>
              </a:r>
              <a:r>
                <a:rPr lang="zh-TW" altLang="en-US" sz="2400" dirty="0" smtClean="0">
                  <a:solidFill>
                    <a:srgbClr val="0070C0"/>
                  </a:solidFill>
                  <a:ea typeface="標楷體" panose="03000509000000000000" pitchFamily="65" charset="-120"/>
                </a:rPr>
                <a:t>條件時</a:t>
              </a:r>
              <a:r>
                <a:rPr lang="zh-TW" altLang="en-US" sz="2400" dirty="0">
                  <a:ea typeface="標楷體" panose="03000509000000000000" pitchFamily="65" charset="-120"/>
                </a:rPr>
                <a:t>，希望</a:t>
              </a:r>
              <a:r>
                <a:rPr lang="zh-TW" altLang="en-US" sz="2400" dirty="0">
                  <a:solidFill>
                    <a:srgbClr val="C00000"/>
                  </a:solidFill>
                  <a:ea typeface="標楷體" panose="03000509000000000000" pitchFamily="65" charset="-120"/>
                </a:rPr>
                <a:t>接受或拒絕</a:t>
              </a:r>
              <a:r>
                <a:rPr lang="zh-TW" altLang="en-US" sz="2400" dirty="0">
                  <a:ea typeface="標楷體" panose="03000509000000000000" pitchFamily="65" charset="-120"/>
                </a:rPr>
                <a:t>之維持生命治療、人工營養及流體餵養或其他</a:t>
              </a:r>
              <a:r>
                <a:rPr lang="zh-TW" altLang="en-US" sz="2400" dirty="0" smtClean="0">
                  <a:ea typeface="標楷體" panose="03000509000000000000" pitchFamily="65" charset="-120"/>
                </a:rPr>
                <a:t>與醫療</a:t>
              </a:r>
              <a:r>
                <a:rPr lang="zh-TW" altLang="en-US" sz="2400" dirty="0">
                  <a:ea typeface="標楷體" panose="03000509000000000000" pitchFamily="65" charset="-120"/>
                </a:rPr>
                <a:t>照護、善終等</a:t>
              </a:r>
              <a:r>
                <a:rPr lang="zh-TW" altLang="en-US" sz="2400" dirty="0">
                  <a:solidFill>
                    <a:srgbClr val="C00000"/>
                  </a:solidFill>
                  <a:ea typeface="標楷體" panose="03000509000000000000" pitchFamily="65" charset="-120"/>
                </a:rPr>
                <a:t>相關意願之決定</a:t>
              </a:r>
              <a:r>
                <a:rPr lang="zh-TW" altLang="en-US" sz="2400" dirty="0" smtClean="0">
                  <a:ea typeface="標楷體" panose="03000509000000000000" pitchFamily="65" charset="-120"/>
                </a:rPr>
                <a:t>。</a:t>
              </a:r>
              <a:endParaRPr lang="en-US" altLang="zh-TW" sz="2400" dirty="0" smtClean="0">
                <a:ea typeface="標楷體" panose="03000509000000000000" pitchFamily="65" charset="-120"/>
              </a:endParaRPr>
            </a:p>
            <a:p>
              <a:endParaRPr lang="en-US" altLang="zh-TW" sz="2400" dirty="0">
                <a:ea typeface="標楷體" panose="03000509000000000000" pitchFamily="65" charset="-120"/>
              </a:endParaRPr>
            </a:p>
            <a:p>
              <a:endParaRPr lang="zh-TW" altLang="en-US" sz="2400" dirty="0">
                <a:ea typeface="標楷體" panose="03000509000000000000" pitchFamily="65" charset="-120"/>
              </a:endParaRPr>
            </a:p>
          </p:txBody>
        </p:sp>
      </p:grpSp>
      <p:grpSp>
        <p:nvGrpSpPr>
          <p:cNvPr id="11" name="群組 10"/>
          <p:cNvGrpSpPr/>
          <p:nvPr/>
        </p:nvGrpSpPr>
        <p:grpSpPr>
          <a:xfrm>
            <a:off x="5756" y="6188563"/>
            <a:ext cx="9138462" cy="672075"/>
            <a:chOff x="5538" y="6186385"/>
            <a:chExt cx="9138462" cy="672075"/>
          </a:xfrm>
        </p:grpSpPr>
        <p:pic>
          <p:nvPicPr>
            <p:cNvPr id="12" name="Picture 2" descr="N:\2018活動\2018病主法計畫\05-ACP訓練課程\課程海報\預立醫療照護諮商人員訓練課程海報-6_空白.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538" y="6546461"/>
              <a:ext cx="9138462" cy="310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618" y="6186385"/>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73917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536682" y="1268760"/>
            <a:ext cx="8154145" cy="2695610"/>
          </a:xfrm>
          <a:prstGeom prst="rect">
            <a:avLst/>
          </a:prstGeom>
          <a:noFill/>
        </p:spPr>
        <p:txBody>
          <a:bodyPr wrap="square" rtlCol="0">
            <a:spAutoFit/>
          </a:bodyPr>
          <a:lstStyle/>
          <a:p>
            <a:pPr latinLnBrk="1">
              <a:spcBef>
                <a:spcPts val="1108"/>
              </a:spcBef>
            </a:pPr>
            <a:r>
              <a:rPr lang="zh-TW" altLang="zh-TW" sz="3200" b="1" dirty="0" smtClean="0">
                <a:solidFill>
                  <a:srgbClr val="C00000"/>
                </a:solidFill>
                <a:latin typeface="微軟正黑體" panose="020B0604030504040204" pitchFamily="34" charset="-120"/>
                <a:ea typeface="微軟正黑體" panose="020B0604030504040204" pitchFamily="34" charset="-120"/>
              </a:rPr>
              <a:t>七</a:t>
            </a:r>
            <a:r>
              <a:rPr lang="zh-TW" altLang="zh-TW" sz="3200" b="1" dirty="0">
                <a:solidFill>
                  <a:srgbClr val="C00000"/>
                </a:solidFill>
                <a:latin typeface="微軟正黑體" panose="020B0604030504040204" pitchFamily="34" charset="-120"/>
                <a:ea typeface="微軟正黑體" panose="020B0604030504040204" pitchFamily="34" charset="-120"/>
              </a:rPr>
              <a:t>、緩和醫療</a:t>
            </a:r>
            <a:r>
              <a:rPr lang="zh-TW" altLang="zh-TW" sz="3200" dirty="0" smtClean="0">
                <a:solidFill>
                  <a:prstClr val="black"/>
                </a:solidFill>
                <a:latin typeface="微軟正黑體" panose="020B0604030504040204" pitchFamily="34" charset="-120"/>
                <a:ea typeface="微軟正黑體" panose="020B0604030504040204" pitchFamily="34" charset="-120"/>
              </a:rPr>
              <a:t>：</a:t>
            </a:r>
            <a:endParaRPr lang="en-US" altLang="zh-TW" sz="3200" dirty="0" smtClean="0">
              <a:solidFill>
                <a:prstClr val="black"/>
              </a:solidFill>
              <a:latin typeface="微軟正黑體" panose="020B0604030504040204" pitchFamily="34" charset="-120"/>
              <a:ea typeface="微軟正黑體" panose="020B0604030504040204" pitchFamily="34" charset="-120"/>
            </a:endParaRPr>
          </a:p>
          <a:p>
            <a:pPr latinLnBrk="1">
              <a:spcBef>
                <a:spcPts val="1108"/>
              </a:spcBef>
            </a:pPr>
            <a:r>
              <a:rPr lang="zh-TW" altLang="zh-TW" sz="3200" dirty="0" smtClean="0">
                <a:solidFill>
                  <a:prstClr val="black"/>
                </a:solidFill>
                <a:latin typeface="微軟正黑體" panose="020B0604030504040204" pitchFamily="34" charset="-120"/>
                <a:ea typeface="微軟正黑體" panose="020B0604030504040204" pitchFamily="34" charset="-120"/>
              </a:rPr>
              <a:t>指</a:t>
            </a:r>
            <a:r>
              <a:rPr lang="zh-TW" altLang="zh-TW" sz="3200" dirty="0">
                <a:solidFill>
                  <a:prstClr val="black"/>
                </a:solidFill>
                <a:latin typeface="微軟正黑體" panose="020B0604030504040204" pitchFamily="34" charset="-120"/>
                <a:ea typeface="微軟正黑體" panose="020B0604030504040204" pitchFamily="34" charset="-120"/>
              </a:rPr>
              <a:t>為減輕或免除病人之生理、心理及靈性痛苦，施予緩解性、支持性之醫療照護，以增進其生活品質。</a:t>
            </a:r>
            <a:endParaRPr lang="zh-TW" altLang="en-US" sz="3200" dirty="0">
              <a:solidFill>
                <a:prstClr val="black"/>
              </a:solidFill>
              <a:latin typeface="微軟正黑體" panose="020B0604030504040204" pitchFamily="34" charset="-120"/>
              <a:ea typeface="微軟正黑體" panose="020B0604030504040204" pitchFamily="34" charset="-120"/>
            </a:endParaRPr>
          </a:p>
          <a:p>
            <a:pPr latinLnBrk="1"/>
            <a:endParaRPr lang="zh-TW" altLang="zh-TW" sz="3200" u="heavy" dirty="0">
              <a:solidFill>
                <a:srgbClr val="576868">
                  <a:lumMod val="40000"/>
                  <a:lumOff val="60000"/>
                </a:srgbClr>
              </a:solidFill>
              <a:uFill>
                <a:solidFill>
                  <a:srgbClr val="C00000"/>
                </a:solidFill>
              </a:uFill>
              <a:latin typeface="微軟正黑體" panose="020B0604030504040204" pitchFamily="34" charset="-120"/>
              <a:ea typeface="微軟正黑體" panose="020B0604030504040204" pitchFamily="34" charset="-120"/>
            </a:endParaRPr>
          </a:p>
        </p:txBody>
      </p:sp>
      <p:sp>
        <p:nvSpPr>
          <p:cNvPr id="28" name="標題 27"/>
          <p:cNvSpPr>
            <a:spLocks noGrp="1"/>
          </p:cNvSpPr>
          <p:nvPr>
            <p:ph type="title"/>
          </p:nvPr>
        </p:nvSpPr>
        <p:spPr/>
        <p:txBody>
          <a:bodyPr/>
          <a:lstStyle/>
          <a:p>
            <a:r>
              <a:rPr lang="zh-TW" altLang="zh-TW" sz="4000" b="1" i="0" kern="1200" dirty="0" smtClean="0">
                <a:solidFill>
                  <a:schemeClr val="tx1"/>
                </a:solidFill>
                <a:effectLst/>
                <a:latin typeface="微軟正黑體" panose="020B0604030504040204" pitchFamily="34" charset="-120"/>
                <a:ea typeface="微軟正黑體" panose="020B0604030504040204" pitchFamily="34" charset="-120"/>
              </a:rPr>
              <a:t>第三條 </a:t>
            </a:r>
            <a:r>
              <a:rPr lang="zh-TW" altLang="zh-TW" sz="4000" b="0" i="0" kern="1200" dirty="0" smtClean="0">
                <a:solidFill>
                  <a:schemeClr val="tx1"/>
                </a:solidFill>
                <a:effectLst/>
                <a:latin typeface="微軟正黑體" panose="020B0604030504040204" pitchFamily="34" charset="-120"/>
                <a:ea typeface="微軟正黑體" panose="020B0604030504040204" pitchFamily="34" charset="-120"/>
              </a:rPr>
              <a:t>名詞定義</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84915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395536" y="3576376"/>
            <a:ext cx="8280920" cy="844937"/>
          </a:xfrm>
          <a:prstGeom prst="roundRect">
            <a:avLst/>
          </a:prstGeom>
          <a:solidFill>
            <a:srgbClr val="FF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 xmlns:a16="http://schemas.microsoft.com/office/drawing/2014/main" id="{AAEEC98B-6472-40F2-BE65-3C4725E8B0A7}"/>
              </a:ext>
            </a:extLst>
          </p:cNvPr>
          <p:cNvSpPr txBox="1"/>
          <p:nvPr/>
        </p:nvSpPr>
        <p:spPr>
          <a:xfrm>
            <a:off x="467544" y="1268760"/>
            <a:ext cx="8298277" cy="3293209"/>
          </a:xfrm>
          <a:prstGeom prst="rect">
            <a:avLst/>
          </a:prstGeom>
          <a:noFill/>
        </p:spPr>
        <p:txBody>
          <a:bodyPr wrap="square" rtlCol="0">
            <a:spAutoFit/>
          </a:bodyPr>
          <a:lstStyle/>
          <a:p>
            <a:pPr latinLnBrk="1"/>
            <a:r>
              <a:rPr lang="zh-TW" altLang="en-US" sz="3600" b="1" dirty="0">
                <a:solidFill>
                  <a:srgbClr val="002060"/>
                </a:solidFill>
                <a:latin typeface="微軟正黑體" panose="020B0604030504040204" pitchFamily="34" charset="-120"/>
                <a:ea typeface="微軟正黑體" panose="020B0604030504040204" pitchFamily="34" charset="-120"/>
              </a:rPr>
              <a:t>第八條</a:t>
            </a:r>
            <a:r>
              <a:rPr lang="zh-TW" altLang="en-US" sz="2400" dirty="0">
                <a:solidFill>
                  <a:prstClr val="black"/>
                </a:solidFill>
                <a:latin typeface="微軟正黑體" panose="020B0604030504040204" pitchFamily="34" charset="-120"/>
                <a:ea typeface="微軟正黑體" panose="020B0604030504040204" pitchFamily="34" charset="-120"/>
              </a:rPr>
              <a:t>  </a:t>
            </a:r>
            <a:r>
              <a:rPr lang="zh-TW" altLang="zh-TW" sz="2800" dirty="0">
                <a:solidFill>
                  <a:prstClr val="black"/>
                </a:solidFill>
                <a:latin typeface="微軟正黑體" panose="020B0604030504040204" pitchFamily="34" charset="-120"/>
                <a:ea typeface="微軟正黑體" panose="020B0604030504040204" pitchFamily="34" charset="-120"/>
              </a:rPr>
              <a:t>具完全行為能力之人，得為預立醫療決定，並得</a:t>
            </a:r>
            <a:r>
              <a:rPr lang="zh-TW" altLang="zh-TW" sz="2800" b="1" dirty="0">
                <a:solidFill>
                  <a:srgbClr val="7030A0"/>
                </a:solidFill>
                <a:latin typeface="微軟正黑體" panose="020B0604030504040204" pitchFamily="34" charset="-120"/>
                <a:ea typeface="微軟正黑體" panose="020B0604030504040204" pitchFamily="34" charset="-120"/>
              </a:rPr>
              <a:t>隨時以書面撤回或變更</a:t>
            </a:r>
            <a:r>
              <a:rPr lang="zh-TW" altLang="zh-TW" sz="2800" dirty="0">
                <a:solidFill>
                  <a:prstClr val="black"/>
                </a:solidFill>
                <a:latin typeface="微軟正黑體" panose="020B0604030504040204" pitchFamily="34" charset="-120"/>
                <a:ea typeface="微軟正黑體" panose="020B0604030504040204" pitchFamily="34" charset="-120"/>
              </a:rPr>
              <a:t>之。</a:t>
            </a:r>
          </a:p>
          <a:p>
            <a:pPr latinLnBrk="1"/>
            <a:r>
              <a:rPr lang="zh-TW" altLang="zh-TW" sz="2800" dirty="0">
                <a:solidFill>
                  <a:prstClr val="black"/>
                </a:solidFill>
                <a:latin typeface="微軟正黑體" panose="020B0604030504040204" pitchFamily="34" charset="-120"/>
                <a:ea typeface="微軟正黑體" panose="020B0604030504040204" pitchFamily="34" charset="-120"/>
              </a:rPr>
              <a:t>前項預立醫療決定應包括意願人於第十四條特定臨床條件時，接受或拒絕維持生命治療或人工營養及流體餵養之</a:t>
            </a:r>
            <a:r>
              <a:rPr lang="zh-TW" altLang="zh-TW" sz="2800" b="1" dirty="0">
                <a:solidFill>
                  <a:srgbClr val="C00000"/>
                </a:solidFill>
                <a:latin typeface="微軟正黑體" panose="020B0604030504040204" pitchFamily="34" charset="-120"/>
                <a:ea typeface="微軟正黑體" panose="020B0604030504040204" pitchFamily="34" charset="-120"/>
              </a:rPr>
              <a:t>全部或一部</a:t>
            </a:r>
            <a:r>
              <a:rPr lang="zh-TW" altLang="zh-TW" sz="2800" dirty="0">
                <a:solidFill>
                  <a:srgbClr val="C00000"/>
                </a:solidFill>
                <a:latin typeface="微軟正黑體" panose="020B0604030504040204" pitchFamily="34" charset="-120"/>
                <a:ea typeface="微軟正黑體" panose="020B0604030504040204" pitchFamily="34" charset="-120"/>
              </a:rPr>
              <a:t>。</a:t>
            </a:r>
          </a:p>
          <a:p>
            <a:pPr latinLnBrk="1"/>
            <a:r>
              <a:rPr lang="zh-TW" altLang="zh-TW" sz="2800" dirty="0">
                <a:solidFill>
                  <a:prstClr val="black"/>
                </a:solidFill>
                <a:latin typeface="微軟正黑體" panose="020B0604030504040204" pitchFamily="34" charset="-120"/>
                <a:ea typeface="微軟正黑體" panose="020B0604030504040204" pitchFamily="34" charset="-120"/>
              </a:rPr>
              <a:t>預立醫療決定之內容、範圍及格式，由中央主管機關定之。</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26" name="標題 25"/>
          <p:cNvSpPr>
            <a:spLocks noGrp="1"/>
          </p:cNvSpPr>
          <p:nvPr>
            <p:ph type="title"/>
          </p:nvPr>
        </p:nvSpPr>
        <p:spPr/>
        <p:txBody>
          <a:bodyPr/>
          <a:lstStyle/>
          <a:p>
            <a:r>
              <a:rPr lang="zh-TW" altLang="zh-TW" b="1" dirty="0">
                <a:latin typeface="微軟正黑體" panose="020B0604030504040204" pitchFamily="34" charset="-120"/>
                <a:ea typeface="微軟正黑體" panose="020B0604030504040204" pitchFamily="34" charset="-120"/>
              </a:rPr>
              <a:t>第</a:t>
            </a:r>
            <a:r>
              <a:rPr lang="zh-TW" altLang="en-US" b="1" dirty="0">
                <a:latin typeface="微軟正黑體" panose="020B0604030504040204" pitchFamily="34" charset="-120"/>
                <a:ea typeface="微軟正黑體" panose="020B0604030504040204" pitchFamily="34" charset="-120"/>
              </a:rPr>
              <a:t>八</a:t>
            </a:r>
            <a:r>
              <a:rPr lang="zh-TW" altLang="zh-TW" b="1" dirty="0">
                <a:latin typeface="微軟正黑體" panose="020B0604030504040204" pitchFamily="34" charset="-120"/>
                <a:ea typeface="微軟正黑體" panose="020B0604030504040204" pitchFamily="34" charset="-120"/>
              </a:rPr>
              <a:t>條</a:t>
            </a:r>
            <a:r>
              <a:rPr lang="zh-TW" altLang="en-US" b="1" dirty="0">
                <a:latin typeface="微軟正黑體" panose="020B0604030504040204" pitchFamily="34" charset="-120"/>
                <a:ea typeface="微軟正黑體" panose="020B0604030504040204" pitchFamily="34" charset="-120"/>
              </a:rPr>
              <a:t> 預立醫療決定</a:t>
            </a:r>
          </a:p>
        </p:txBody>
      </p:sp>
    </p:spTree>
    <p:extLst>
      <p:ext uri="{BB962C8B-B14F-4D97-AF65-F5344CB8AC3E}">
        <p14:creationId xmlns:p14="http://schemas.microsoft.com/office/powerpoint/2010/main" val="169737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916208" y="1916555"/>
            <a:ext cx="7616231" cy="3631763"/>
          </a:xfrm>
          <a:prstGeom prst="rect">
            <a:avLst/>
          </a:prstGeom>
          <a:noFill/>
        </p:spPr>
        <p:txBody>
          <a:bodyPr wrap="square" rtlCol="0">
            <a:spAutoFit/>
          </a:bodyPr>
          <a:lstStyle/>
          <a:p>
            <a:pPr latinLnBrk="1"/>
            <a:r>
              <a:rPr lang="zh-TW" altLang="en-US" sz="3200" b="1" dirty="0">
                <a:solidFill>
                  <a:srgbClr val="002060"/>
                </a:solidFill>
                <a:latin typeface="微軟正黑體" panose="020B0604030504040204" pitchFamily="34" charset="-120"/>
                <a:ea typeface="微軟正黑體" panose="020B0604030504040204" pitchFamily="34" charset="-120"/>
              </a:rPr>
              <a:t>第九條</a:t>
            </a:r>
            <a:r>
              <a:rPr lang="en-US" altLang="zh-TW" sz="3200" b="1" dirty="0">
                <a:solidFill>
                  <a:srgbClr val="002060"/>
                </a:solidFill>
                <a:latin typeface="微軟正黑體" panose="020B0604030504040204" pitchFamily="34" charset="-120"/>
                <a:ea typeface="微軟正黑體" panose="020B0604030504040204" pitchFamily="34" charset="-120"/>
              </a:rPr>
              <a:t>(</a:t>
            </a:r>
            <a:r>
              <a:rPr lang="zh-TW" altLang="en-US" sz="3200" b="1" dirty="0">
                <a:solidFill>
                  <a:srgbClr val="002060"/>
                </a:solidFill>
                <a:latin typeface="微軟正黑體" panose="020B0604030504040204" pitchFamily="34" charset="-120"/>
                <a:ea typeface="微軟正黑體" panose="020B0604030504040204" pitchFamily="34" charset="-120"/>
              </a:rPr>
              <a:t>第一項</a:t>
            </a:r>
            <a:r>
              <a:rPr lang="en-US" altLang="zh-TW" sz="3200" b="1" dirty="0">
                <a:solidFill>
                  <a:srgbClr val="002060"/>
                </a:solidFill>
                <a:latin typeface="微軟正黑體" panose="020B0604030504040204" pitchFamily="34" charset="-120"/>
                <a:ea typeface="微軟正黑體" panose="020B0604030504040204" pitchFamily="34" charset="-120"/>
              </a:rPr>
              <a:t>)</a:t>
            </a:r>
          </a:p>
          <a:p>
            <a:pPr latinLnBrk="1">
              <a:spcBef>
                <a:spcPts val="554"/>
              </a:spcBef>
            </a:pPr>
            <a:r>
              <a:rPr lang="zh-TW" altLang="zh-TW" sz="2800" dirty="0">
                <a:solidFill>
                  <a:prstClr val="black"/>
                </a:solidFill>
                <a:latin typeface="微軟正黑體" panose="020B0604030504040204" pitchFamily="34" charset="-120"/>
                <a:ea typeface="微軟正黑體" panose="020B0604030504040204" pitchFamily="34" charset="-120"/>
              </a:rPr>
              <a:t>意願人為預立醫療決定，應符合下列規定：</a:t>
            </a:r>
          </a:p>
          <a:p>
            <a:pPr latinLnBrk="1">
              <a:spcBef>
                <a:spcPts val="554"/>
              </a:spcBef>
            </a:pPr>
            <a:r>
              <a:rPr lang="zh-TW" altLang="zh-TW" sz="2800" dirty="0">
                <a:solidFill>
                  <a:prstClr val="black"/>
                </a:solidFill>
                <a:latin typeface="微軟正黑體" panose="020B0604030504040204" pitchFamily="34" charset="-120"/>
                <a:ea typeface="微軟正黑體" panose="020B0604030504040204" pitchFamily="34" charset="-120"/>
              </a:rPr>
              <a:t>一、經醫療機構提供</a:t>
            </a:r>
            <a:r>
              <a:rPr lang="zh-TW" altLang="zh-TW" sz="2800" b="1" dirty="0">
                <a:solidFill>
                  <a:srgbClr val="C00000"/>
                </a:solidFill>
                <a:latin typeface="微軟正黑體" panose="020B0604030504040204" pitchFamily="34" charset="-120"/>
                <a:ea typeface="微軟正黑體" panose="020B0604030504040204" pitchFamily="34" charset="-120"/>
              </a:rPr>
              <a:t>預立醫療照護諮商</a:t>
            </a:r>
            <a:r>
              <a:rPr lang="zh-TW" altLang="zh-TW" sz="2800" dirty="0">
                <a:solidFill>
                  <a:prstClr val="black"/>
                </a:solidFill>
                <a:latin typeface="微軟正黑體" panose="020B0604030504040204" pitchFamily="34" charset="-120"/>
                <a:ea typeface="微軟正黑體" panose="020B0604030504040204" pitchFamily="34" charset="-120"/>
              </a:rPr>
              <a:t>，並</a:t>
            </a:r>
            <a:r>
              <a:rPr lang="zh-TW" altLang="zh-TW" sz="2800" dirty="0" smtClean="0">
                <a:solidFill>
                  <a:prstClr val="black"/>
                </a:solidFill>
                <a:latin typeface="微軟正黑體" panose="020B0604030504040204" pitchFamily="34" charset="-120"/>
                <a:ea typeface="微軟正黑體" panose="020B0604030504040204" pitchFamily="34" charset="-120"/>
              </a:rPr>
              <a:t>經</a:t>
            </a:r>
            <a:endParaRPr lang="en-US" altLang="zh-TW" sz="2800" dirty="0" smtClean="0">
              <a:solidFill>
                <a:prstClr val="black"/>
              </a:solidFill>
              <a:latin typeface="微軟正黑體" panose="020B0604030504040204" pitchFamily="34" charset="-120"/>
              <a:ea typeface="微軟正黑體" panose="020B0604030504040204" pitchFamily="34" charset="-120"/>
            </a:endParaRPr>
          </a:p>
          <a:p>
            <a:pPr latinLnBrk="1">
              <a:spcBef>
                <a:spcPts val="554"/>
              </a:spcBef>
            </a:pPr>
            <a:r>
              <a:rPr lang="en-US" altLang="zh-TW" sz="2800" dirty="0">
                <a:solidFill>
                  <a:prstClr val="black"/>
                </a:solidFill>
                <a:latin typeface="微軟正黑體" panose="020B0604030504040204" pitchFamily="34" charset="-120"/>
                <a:ea typeface="微軟正黑體" panose="020B0604030504040204" pitchFamily="34" charset="-120"/>
              </a:rPr>
              <a:t> </a:t>
            </a:r>
            <a:r>
              <a:rPr lang="en-US" altLang="zh-TW" sz="2800" dirty="0" smtClean="0">
                <a:solidFill>
                  <a:prstClr val="black"/>
                </a:solidFill>
                <a:latin typeface="微軟正黑體" panose="020B0604030504040204" pitchFamily="34" charset="-120"/>
                <a:ea typeface="微軟正黑體" panose="020B0604030504040204" pitchFamily="34" charset="-120"/>
              </a:rPr>
              <a:t>       </a:t>
            </a:r>
            <a:r>
              <a:rPr lang="zh-TW" altLang="zh-TW" sz="2800" dirty="0" smtClean="0">
                <a:solidFill>
                  <a:prstClr val="black"/>
                </a:solidFill>
                <a:latin typeface="微軟正黑體" panose="020B0604030504040204" pitchFamily="34" charset="-120"/>
                <a:ea typeface="微軟正黑體" panose="020B0604030504040204" pitchFamily="34" charset="-120"/>
              </a:rPr>
              <a:t>其於</a:t>
            </a:r>
            <a:r>
              <a:rPr lang="zh-TW" altLang="zh-TW" sz="2800" dirty="0">
                <a:solidFill>
                  <a:prstClr val="black"/>
                </a:solidFill>
                <a:latin typeface="微軟正黑體" panose="020B0604030504040204" pitchFamily="34" charset="-120"/>
                <a:ea typeface="微軟正黑體" panose="020B0604030504040204" pitchFamily="34" charset="-120"/>
              </a:rPr>
              <a:t>預立醫療決定上核章證明。</a:t>
            </a:r>
          </a:p>
          <a:p>
            <a:pPr latinLnBrk="1">
              <a:spcBef>
                <a:spcPts val="554"/>
              </a:spcBef>
            </a:pPr>
            <a:r>
              <a:rPr lang="zh-TW" altLang="zh-TW" sz="2800" dirty="0">
                <a:solidFill>
                  <a:prstClr val="black"/>
                </a:solidFill>
                <a:latin typeface="微軟正黑體" panose="020B0604030504040204" pitchFamily="34" charset="-120"/>
                <a:ea typeface="微軟正黑體" panose="020B0604030504040204" pitchFamily="34" charset="-120"/>
              </a:rPr>
              <a:t>二、經公證人公證或有具完全行為能力者二</a:t>
            </a:r>
            <a:r>
              <a:rPr lang="zh-TW" altLang="zh-TW" sz="2800" dirty="0" smtClean="0">
                <a:solidFill>
                  <a:prstClr val="black"/>
                </a:solidFill>
                <a:latin typeface="微軟正黑體" panose="020B0604030504040204" pitchFamily="34" charset="-120"/>
                <a:ea typeface="微軟正黑體" panose="020B0604030504040204" pitchFamily="34" charset="-120"/>
              </a:rPr>
              <a:t>人</a:t>
            </a:r>
            <a:endParaRPr lang="en-US" altLang="zh-TW" sz="2800" dirty="0" smtClean="0">
              <a:solidFill>
                <a:prstClr val="black"/>
              </a:solidFill>
              <a:latin typeface="微軟正黑體" panose="020B0604030504040204" pitchFamily="34" charset="-120"/>
              <a:ea typeface="微軟正黑體" panose="020B0604030504040204" pitchFamily="34" charset="-120"/>
            </a:endParaRPr>
          </a:p>
          <a:p>
            <a:pPr latinLnBrk="1">
              <a:spcBef>
                <a:spcPts val="554"/>
              </a:spcBef>
            </a:pPr>
            <a:r>
              <a:rPr lang="en-US" altLang="zh-TW" sz="2800" dirty="0">
                <a:solidFill>
                  <a:prstClr val="black"/>
                </a:solidFill>
                <a:latin typeface="微軟正黑體" panose="020B0604030504040204" pitchFamily="34" charset="-120"/>
                <a:ea typeface="微軟正黑體" panose="020B0604030504040204" pitchFamily="34" charset="-120"/>
              </a:rPr>
              <a:t> </a:t>
            </a:r>
            <a:r>
              <a:rPr lang="en-US" altLang="zh-TW" sz="2800" dirty="0" smtClean="0">
                <a:solidFill>
                  <a:prstClr val="black"/>
                </a:solidFill>
                <a:latin typeface="微軟正黑體" panose="020B0604030504040204" pitchFamily="34" charset="-120"/>
                <a:ea typeface="微軟正黑體" panose="020B0604030504040204" pitchFamily="34" charset="-120"/>
              </a:rPr>
              <a:t>       </a:t>
            </a:r>
            <a:r>
              <a:rPr lang="zh-TW" altLang="zh-TW" sz="2800" dirty="0" smtClean="0">
                <a:solidFill>
                  <a:prstClr val="black"/>
                </a:solidFill>
                <a:latin typeface="微軟正黑體" panose="020B0604030504040204" pitchFamily="34" charset="-120"/>
                <a:ea typeface="微軟正黑體" panose="020B0604030504040204" pitchFamily="34" charset="-120"/>
              </a:rPr>
              <a:t>以上在</a:t>
            </a:r>
            <a:r>
              <a:rPr lang="zh-TW" altLang="zh-TW" sz="2800" dirty="0">
                <a:solidFill>
                  <a:prstClr val="black"/>
                </a:solidFill>
                <a:latin typeface="微軟正黑體" panose="020B0604030504040204" pitchFamily="34" charset="-120"/>
                <a:ea typeface="微軟正黑體" panose="020B0604030504040204" pitchFamily="34" charset="-120"/>
              </a:rPr>
              <a:t>場見證。</a:t>
            </a:r>
          </a:p>
          <a:p>
            <a:pPr latinLnBrk="1">
              <a:spcBef>
                <a:spcPts val="554"/>
              </a:spcBef>
            </a:pPr>
            <a:r>
              <a:rPr lang="zh-TW" altLang="zh-TW" sz="2800" dirty="0">
                <a:solidFill>
                  <a:prstClr val="black"/>
                </a:solidFill>
                <a:latin typeface="微軟正黑體" panose="020B0604030504040204" pitchFamily="34" charset="-120"/>
                <a:ea typeface="微軟正黑體" panose="020B0604030504040204" pitchFamily="34" charset="-120"/>
              </a:rPr>
              <a:t>三、經註記於全民健康保險憑證。</a:t>
            </a:r>
          </a:p>
        </p:txBody>
      </p:sp>
      <p:grpSp>
        <p:nvGrpSpPr>
          <p:cNvPr id="12" name="群組 11"/>
          <p:cNvGrpSpPr/>
          <p:nvPr/>
        </p:nvGrpSpPr>
        <p:grpSpPr>
          <a:xfrm>
            <a:off x="755667" y="1327681"/>
            <a:ext cx="1289083" cy="582925"/>
            <a:chOff x="326205" y="508933"/>
            <a:chExt cx="1396507" cy="631502"/>
          </a:xfrm>
        </p:grpSpPr>
        <p:sp>
          <p:nvSpPr>
            <p:cNvPr id="13" name="文字方塊 12">
              <a:extLst>
                <a:ext uri="{FF2B5EF4-FFF2-40B4-BE49-F238E27FC236}">
                  <a16:creationId xmlns="" xmlns:a16="http://schemas.microsoft.com/office/drawing/2014/main"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4" name="圖片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21" name="標題 20"/>
          <p:cNvSpPr>
            <a:spLocks noGrp="1"/>
          </p:cNvSpPr>
          <p:nvPr>
            <p:ph type="title"/>
          </p:nvPr>
        </p:nvSpPr>
        <p:spPr/>
        <p:txBody>
          <a:bodyPr/>
          <a:lstStyle/>
          <a:p>
            <a:r>
              <a:rPr lang="zh-TW" altLang="en-US" dirty="0" smtClean="0"/>
              <a:t>第九條 </a:t>
            </a:r>
            <a:r>
              <a:rPr lang="zh-TW" altLang="en-US" dirty="0"/>
              <a:t>預立醫療</a:t>
            </a:r>
            <a:r>
              <a:rPr lang="zh-TW" altLang="en-US" dirty="0" smtClean="0"/>
              <a:t>決定之程序要件</a:t>
            </a:r>
            <a:endParaRPr lang="zh-TW" altLang="en-US" dirty="0"/>
          </a:p>
        </p:txBody>
      </p:sp>
    </p:spTree>
    <p:extLst>
      <p:ext uri="{BB962C8B-B14F-4D97-AF65-F5344CB8AC3E}">
        <p14:creationId xmlns:p14="http://schemas.microsoft.com/office/powerpoint/2010/main" val="2145101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873327" y="3047511"/>
            <a:ext cx="4287995" cy="774186"/>
          </a:xfrm>
          <a:prstGeom prst="rect">
            <a:avLst/>
          </a:prstGeom>
          <a:noFill/>
        </p:spPr>
        <p:txBody>
          <a:bodyPr wrap="square" rtlCol="0">
            <a:spAutoFit/>
          </a:bodyPr>
          <a:lstStyle/>
          <a:p>
            <a:pPr latinLnBrk="1"/>
            <a:r>
              <a:rPr lang="zh-TW" altLang="en-US" sz="4431" dirty="0">
                <a:solidFill>
                  <a:prstClr val="black"/>
                </a:solidFill>
                <a:latin typeface="Microsoft JhengHei" charset="-120"/>
                <a:ea typeface="Microsoft JhengHei" charset="-120"/>
                <a:cs typeface="Microsoft JhengHei" charset="-120"/>
              </a:rPr>
              <a:t>預立醫療決定書</a:t>
            </a:r>
            <a:endParaRPr lang="zh-TW" altLang="en-US" sz="4431" dirty="0">
              <a:solidFill>
                <a:prstClr val="black"/>
              </a:solidFill>
            </a:endParaRPr>
          </a:p>
        </p:txBody>
      </p:sp>
      <p:sp>
        <p:nvSpPr>
          <p:cNvPr id="8" name="圓角矩形 7"/>
          <p:cNvSpPr/>
          <p:nvPr/>
        </p:nvSpPr>
        <p:spPr>
          <a:xfrm>
            <a:off x="628293" y="2068439"/>
            <a:ext cx="7931844" cy="2725226"/>
          </a:xfrm>
          <a:prstGeom prst="roundRect">
            <a:avLst>
              <a:gd name="adj" fmla="val 7633"/>
            </a:avLst>
          </a:prstGeom>
          <a:noFill/>
          <a:ln>
            <a:solidFill>
              <a:srgbClr val="E8C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1662">
              <a:solidFill>
                <a:prstClr val="white"/>
              </a:solidFill>
            </a:endParaRPr>
          </a:p>
        </p:txBody>
      </p:sp>
      <p:pic>
        <p:nvPicPr>
          <p:cNvPr id="9" name="圖片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5280" y="2377026"/>
            <a:ext cx="2108048" cy="2108048"/>
          </a:xfrm>
          <a:prstGeom prst="rect">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87824" y="5949280"/>
            <a:ext cx="6062177" cy="60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標題 1"/>
          <p:cNvSpPr txBox="1">
            <a:spLocks/>
          </p:cNvSpPr>
          <p:nvPr/>
        </p:nvSpPr>
        <p:spPr>
          <a:xfrm>
            <a:off x="539552" y="4931033"/>
            <a:ext cx="8048163" cy="697231"/>
          </a:xfrm>
          <a:prstGeom prst="rect">
            <a:avLst/>
          </a:prstGeom>
        </p:spPr>
        <p:txBody>
          <a:bodyPr/>
          <a:lstStyle>
            <a:lvl1pPr algn="ctr" defTabSz="844061" rtl="0" eaLnBrk="1" latinLnBrk="1" hangingPunct="1">
              <a:spcBef>
                <a:spcPct val="0"/>
              </a:spcBef>
              <a:buNone/>
              <a:defRPr sz="4062" kern="1200">
                <a:solidFill>
                  <a:schemeClr val="tx1"/>
                </a:solidFill>
                <a:latin typeface="+mj-lt"/>
                <a:ea typeface="+mj-ea"/>
                <a:cs typeface="+mj-cs"/>
              </a:defRPr>
            </a:lvl1pPr>
          </a:lstStyle>
          <a:p>
            <a:r>
              <a:rPr lang="zh-TW" altLang="en-US" sz="3600" b="1" dirty="0" smtClean="0">
                <a:latin typeface="微軟正黑體"/>
                <a:ea typeface="微軟正黑體"/>
                <a:cs typeface="微軟正黑體"/>
              </a:rPr>
              <a:t>共</a:t>
            </a:r>
            <a:r>
              <a:rPr lang="en-US" altLang="zh-TW" sz="3600" b="1" dirty="0" smtClean="0">
                <a:latin typeface="微軟正黑體"/>
                <a:ea typeface="微軟正黑體"/>
                <a:cs typeface="微軟正黑體"/>
              </a:rPr>
              <a:t>4</a:t>
            </a:r>
            <a:r>
              <a:rPr lang="zh-TW" altLang="en-US" sz="3600" b="1" dirty="0" smtClean="0">
                <a:latin typeface="微軟正黑體"/>
                <a:ea typeface="微軟正黑體"/>
                <a:cs typeface="微軟正黑體"/>
              </a:rPr>
              <a:t>頁，須依衛福部公告格式不得修改</a:t>
            </a:r>
            <a:endParaRPr lang="zh-TW" altLang="en-US" sz="3600" b="1" dirty="0">
              <a:latin typeface="微軟正黑體"/>
              <a:ea typeface="微軟正黑體"/>
              <a:cs typeface="微軟正黑體"/>
            </a:endParaRPr>
          </a:p>
        </p:txBody>
      </p:sp>
    </p:spTree>
    <p:extLst>
      <p:ext uri="{BB962C8B-B14F-4D97-AF65-F5344CB8AC3E}">
        <p14:creationId xmlns:p14="http://schemas.microsoft.com/office/powerpoint/2010/main" val="145607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N:\2018活動\2018病主法計畫\05-ACP訓練課程\課程海報\預立醫療照護諮商人員訓練課程海報-6_空白.jpg"/>
          <p:cNvPicPr>
            <a:picLocks noChangeAspect="1" noChangeArrowheads="1"/>
          </p:cNvPicPr>
          <p:nvPr/>
        </p:nvPicPr>
        <p:blipFill>
          <a:blip r:embed="rId3">
            <a:extLst>
              <a:ext uri="{28A0092B-C50C-407E-A947-70E740481C1C}">
                <a14:useLocalDpi xmlns:a14="http://schemas.microsoft.com/office/drawing/2010/main" val="0"/>
              </a:ext>
            </a:extLst>
          </a:blip>
          <a:srcRect t="98711"/>
          <a:stretch>
            <a:fillRect/>
          </a:stretch>
        </p:blipFill>
        <p:spPr bwMode="auto">
          <a:xfrm>
            <a:off x="1" y="6639985"/>
            <a:ext cx="9180513" cy="22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標題 1"/>
          <p:cNvSpPr>
            <a:spLocks noGrp="1"/>
          </p:cNvSpPr>
          <p:nvPr>
            <p:ph type="title"/>
          </p:nvPr>
        </p:nvSpPr>
        <p:spPr bwMode="auto">
          <a:xfrm>
            <a:off x="475457" y="260649"/>
            <a:ext cx="8229600" cy="720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itchFamily="34" charset="-120"/>
                <a:ea typeface="微軟正黑體" pitchFamily="34" charset="-120"/>
              </a:rPr>
              <a:t>科普：自然死亡的定義</a:t>
            </a:r>
          </a:p>
        </p:txBody>
      </p:sp>
      <p:sp>
        <p:nvSpPr>
          <p:cNvPr id="4" name="內容版面配置區 3"/>
          <p:cNvSpPr>
            <a:spLocks noGrp="1"/>
          </p:cNvSpPr>
          <p:nvPr>
            <p:ph sz="half" idx="1"/>
          </p:nvPr>
        </p:nvSpPr>
        <p:spPr bwMode="auto">
          <a:xfrm>
            <a:off x="486707" y="1725891"/>
            <a:ext cx="4319588" cy="6049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ts val="600"/>
              </a:spcBef>
            </a:pPr>
            <a:r>
              <a:rPr lang="zh-TW" altLang="en-US" b="1" dirty="0" smtClean="0">
                <a:latin typeface="微軟正黑體" pitchFamily="34" charset="-120"/>
                <a:ea typeface="微軟正黑體" pitchFamily="34" charset="-120"/>
              </a:rPr>
              <a:t>醫學上死亡分類：</a:t>
            </a:r>
            <a:endParaRPr lang="en-US" altLang="zh-TW" b="1" dirty="0" smtClean="0">
              <a:latin typeface="微軟正黑體" pitchFamily="34" charset="-120"/>
              <a:ea typeface="微軟正黑體" pitchFamily="34" charset="-120"/>
            </a:endParaRPr>
          </a:p>
          <a:p>
            <a:pPr lvl="1" eaLnBrk="1" hangingPunct="1">
              <a:lnSpc>
                <a:spcPct val="90000"/>
              </a:lnSpc>
              <a:spcBef>
                <a:spcPts val="600"/>
              </a:spcBef>
            </a:pPr>
            <a:r>
              <a:rPr lang="zh-TW" altLang="en-US" b="1" dirty="0" smtClean="0">
                <a:latin typeface="微軟正黑體" pitchFamily="34" charset="-120"/>
                <a:ea typeface="微軟正黑體" pitchFamily="34" charset="-120"/>
              </a:rPr>
              <a:t>沒呼吸</a:t>
            </a:r>
            <a:endParaRPr lang="en-US" altLang="zh-TW" b="1" dirty="0" smtClean="0">
              <a:latin typeface="微軟正黑體" pitchFamily="34" charset="-120"/>
              <a:ea typeface="微軟正黑體" pitchFamily="34" charset="-120"/>
            </a:endParaRPr>
          </a:p>
          <a:p>
            <a:pPr lvl="1" eaLnBrk="1" hangingPunct="1">
              <a:lnSpc>
                <a:spcPct val="90000"/>
              </a:lnSpc>
              <a:spcBef>
                <a:spcPts val="600"/>
              </a:spcBef>
            </a:pPr>
            <a:r>
              <a:rPr lang="zh-TW" altLang="en-US" b="1" dirty="0" smtClean="0">
                <a:latin typeface="微軟正黑體" pitchFamily="34" charset="-120"/>
                <a:ea typeface="微軟正黑體" pitchFamily="34" charset="-120"/>
              </a:rPr>
              <a:t>沒心跳</a:t>
            </a:r>
            <a:endParaRPr lang="en-US" altLang="zh-TW" b="1" dirty="0" smtClean="0">
              <a:latin typeface="微軟正黑體" pitchFamily="34" charset="-120"/>
              <a:ea typeface="微軟正黑體" pitchFamily="34" charset="-120"/>
            </a:endParaRPr>
          </a:p>
          <a:p>
            <a:pPr lvl="1" eaLnBrk="1" hangingPunct="1">
              <a:lnSpc>
                <a:spcPct val="90000"/>
              </a:lnSpc>
              <a:spcBef>
                <a:spcPts val="600"/>
              </a:spcBef>
            </a:pPr>
            <a:r>
              <a:rPr lang="zh-TW" altLang="en-US" b="1" dirty="0" smtClean="0">
                <a:latin typeface="微軟正黑體" pitchFamily="34" charset="-120"/>
                <a:ea typeface="微軟正黑體" pitchFamily="34" charset="-120"/>
              </a:rPr>
              <a:t>腦死</a:t>
            </a:r>
            <a:endParaRPr lang="en-US" altLang="zh-TW" b="1" dirty="0" smtClean="0">
              <a:latin typeface="微軟正黑體" pitchFamily="34" charset="-120"/>
              <a:ea typeface="微軟正黑體" pitchFamily="34" charset="-120"/>
            </a:endParaRPr>
          </a:p>
          <a:p>
            <a:pPr lvl="1" eaLnBrk="1" hangingPunct="1">
              <a:lnSpc>
                <a:spcPct val="90000"/>
              </a:lnSpc>
              <a:spcBef>
                <a:spcPts val="600"/>
              </a:spcBef>
            </a:pPr>
            <a:endParaRPr lang="en-US" altLang="zh-TW" sz="2000" b="1" dirty="0" smtClean="0">
              <a:latin typeface="微軟正黑體" pitchFamily="34" charset="-120"/>
              <a:ea typeface="微軟正黑體" pitchFamily="34" charset="-120"/>
            </a:endParaRPr>
          </a:p>
          <a:p>
            <a:pPr eaLnBrk="1" hangingPunct="1">
              <a:lnSpc>
                <a:spcPct val="90000"/>
              </a:lnSpc>
              <a:spcBef>
                <a:spcPts val="600"/>
              </a:spcBef>
            </a:pPr>
            <a:r>
              <a:rPr lang="zh-TW" altLang="en-US" b="1" dirty="0" smtClean="0">
                <a:latin typeface="微軟正黑體" pitchFamily="34" charset="-120"/>
                <a:ea typeface="微軟正黑體" pitchFamily="34" charset="-120"/>
              </a:rPr>
              <a:t>法學上死亡分類：</a:t>
            </a:r>
            <a:endParaRPr lang="en-US" altLang="zh-TW" b="1" dirty="0" smtClean="0">
              <a:latin typeface="微軟正黑體" pitchFamily="34" charset="-120"/>
              <a:ea typeface="微軟正黑體" pitchFamily="34" charset="-120"/>
            </a:endParaRPr>
          </a:p>
          <a:p>
            <a:pPr lvl="1" eaLnBrk="1" hangingPunct="1">
              <a:lnSpc>
                <a:spcPct val="90000"/>
              </a:lnSpc>
              <a:spcBef>
                <a:spcPts val="600"/>
              </a:spcBef>
            </a:pPr>
            <a:r>
              <a:rPr lang="zh-TW" altLang="en-US" b="1" dirty="0" smtClean="0">
                <a:latin typeface="微軟正黑體" pitchFamily="34" charset="-120"/>
                <a:ea typeface="微軟正黑體" pitchFamily="34" charset="-120"/>
              </a:rPr>
              <a:t>自然死亡：病死</a:t>
            </a:r>
            <a:endParaRPr lang="en-US" altLang="zh-TW" b="1" dirty="0" smtClean="0">
              <a:latin typeface="微軟正黑體" pitchFamily="34" charset="-120"/>
              <a:ea typeface="微軟正黑體" pitchFamily="34" charset="-120"/>
            </a:endParaRPr>
          </a:p>
          <a:p>
            <a:pPr lvl="1" eaLnBrk="1" hangingPunct="1">
              <a:lnSpc>
                <a:spcPct val="90000"/>
              </a:lnSpc>
              <a:spcBef>
                <a:spcPts val="600"/>
              </a:spcBef>
            </a:pPr>
            <a:r>
              <a:rPr lang="zh-TW" altLang="en-US" b="1" dirty="0" smtClean="0">
                <a:latin typeface="微軟正黑體" pitchFamily="34" charset="-120"/>
                <a:ea typeface="微軟正黑體" pitchFamily="34" charset="-120"/>
              </a:rPr>
              <a:t>自殺</a:t>
            </a:r>
            <a:endParaRPr lang="en-US" altLang="zh-TW" b="1" dirty="0" smtClean="0">
              <a:latin typeface="微軟正黑體" pitchFamily="34" charset="-120"/>
              <a:ea typeface="微軟正黑體" pitchFamily="34" charset="-120"/>
            </a:endParaRPr>
          </a:p>
          <a:p>
            <a:pPr lvl="1" eaLnBrk="1" hangingPunct="1">
              <a:lnSpc>
                <a:spcPct val="90000"/>
              </a:lnSpc>
              <a:spcBef>
                <a:spcPts val="600"/>
              </a:spcBef>
            </a:pPr>
            <a:r>
              <a:rPr lang="zh-TW" altLang="en-US" b="1" dirty="0" smtClean="0">
                <a:latin typeface="微軟正黑體" pitchFamily="34" charset="-120"/>
                <a:ea typeface="微軟正黑體" pitchFamily="34" charset="-120"/>
              </a:rPr>
              <a:t>他殺</a:t>
            </a:r>
            <a:endParaRPr lang="en-US" altLang="zh-TW" b="1" dirty="0" smtClean="0">
              <a:latin typeface="微軟正黑體" pitchFamily="34" charset="-120"/>
              <a:ea typeface="微軟正黑體" pitchFamily="34" charset="-120"/>
            </a:endParaRPr>
          </a:p>
          <a:p>
            <a:pPr lvl="1" eaLnBrk="1" hangingPunct="1">
              <a:lnSpc>
                <a:spcPct val="90000"/>
              </a:lnSpc>
              <a:spcBef>
                <a:spcPts val="600"/>
              </a:spcBef>
            </a:pPr>
            <a:r>
              <a:rPr lang="zh-TW" altLang="en-US" b="1" dirty="0" smtClean="0">
                <a:latin typeface="微軟正黑體" pitchFamily="34" charset="-120"/>
                <a:ea typeface="微軟正黑體" pitchFamily="34" charset="-120"/>
              </a:rPr>
              <a:t>意外</a:t>
            </a:r>
            <a:endParaRPr lang="en-US" altLang="zh-TW" b="1" dirty="0" smtClean="0">
              <a:latin typeface="微軟正黑體" pitchFamily="34" charset="-120"/>
              <a:ea typeface="微軟正黑體" pitchFamily="34" charset="-120"/>
            </a:endParaRPr>
          </a:p>
          <a:p>
            <a:pPr lvl="1" eaLnBrk="1" hangingPunct="1">
              <a:lnSpc>
                <a:spcPct val="90000"/>
              </a:lnSpc>
              <a:spcBef>
                <a:spcPts val="600"/>
              </a:spcBef>
            </a:pPr>
            <a:r>
              <a:rPr lang="zh-TW" altLang="en-US" b="1" dirty="0" smtClean="0">
                <a:latin typeface="微軟正黑體" pitchFamily="34" charset="-120"/>
                <a:ea typeface="微軟正黑體" pitchFamily="34" charset="-120"/>
              </a:rPr>
              <a:t>不詳</a:t>
            </a:r>
          </a:p>
        </p:txBody>
      </p:sp>
      <p:sp>
        <p:nvSpPr>
          <p:cNvPr id="5" name="內容版面配置區 4"/>
          <p:cNvSpPr>
            <a:spLocks noGrp="1"/>
          </p:cNvSpPr>
          <p:nvPr>
            <p:ph sz="half" idx="2"/>
          </p:nvPr>
        </p:nvSpPr>
        <p:spPr bwMode="auto">
          <a:xfrm>
            <a:off x="4427984" y="1652142"/>
            <a:ext cx="4244975" cy="4392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ts val="600"/>
              </a:spcBef>
            </a:pPr>
            <a:r>
              <a:rPr lang="zh-TW" altLang="en-US" b="1" dirty="0" smtClean="0">
                <a:latin typeface="微軟正黑體" pitchFamily="34" charset="-120"/>
                <a:ea typeface="微軟正黑體" pitchFamily="34" charset="-120"/>
              </a:rPr>
              <a:t>自然死的認知會隨時代而改變：</a:t>
            </a:r>
            <a:endParaRPr lang="en-US" altLang="zh-TW" b="1" dirty="0" smtClean="0">
              <a:latin typeface="微軟正黑體" pitchFamily="34" charset="-120"/>
              <a:ea typeface="微軟正黑體" pitchFamily="34" charset="-120"/>
            </a:endParaRPr>
          </a:p>
          <a:p>
            <a:pPr lvl="1" eaLnBrk="1" hangingPunct="1">
              <a:lnSpc>
                <a:spcPct val="90000"/>
              </a:lnSpc>
              <a:spcBef>
                <a:spcPts val="600"/>
              </a:spcBef>
            </a:pPr>
            <a:r>
              <a:rPr lang="zh-TW" altLang="en-US" b="1" dirty="0" smtClean="0">
                <a:latin typeface="微軟正黑體" pitchFamily="34" charset="-120"/>
                <a:ea typeface="微軟正黑體" pitchFamily="34" charset="-120"/>
              </a:rPr>
              <a:t>古代在家過世</a:t>
            </a:r>
            <a:endParaRPr lang="en-US" altLang="zh-TW" b="1" dirty="0" smtClean="0">
              <a:latin typeface="微軟正黑體" pitchFamily="34" charset="-120"/>
              <a:ea typeface="微軟正黑體" pitchFamily="34" charset="-120"/>
            </a:endParaRPr>
          </a:p>
          <a:p>
            <a:pPr lvl="1" eaLnBrk="1" hangingPunct="1">
              <a:lnSpc>
                <a:spcPct val="90000"/>
              </a:lnSpc>
              <a:spcBef>
                <a:spcPts val="600"/>
              </a:spcBef>
            </a:pPr>
            <a:r>
              <a:rPr lang="zh-TW" altLang="en-US" b="1" dirty="0" smtClean="0">
                <a:latin typeface="微軟正黑體" pitchFamily="34" charset="-120"/>
                <a:ea typeface="微軟正黑體" pitchFamily="34" charset="-120"/>
              </a:rPr>
              <a:t>有醫院的時代可能在家或醫院</a:t>
            </a:r>
            <a:endParaRPr lang="en-US" altLang="zh-TW" b="1" dirty="0" smtClean="0">
              <a:latin typeface="微軟正黑體" pitchFamily="34" charset="-120"/>
              <a:ea typeface="微軟正黑體" pitchFamily="34" charset="-120"/>
            </a:endParaRPr>
          </a:p>
          <a:p>
            <a:pPr lvl="1" eaLnBrk="1" hangingPunct="1">
              <a:lnSpc>
                <a:spcPct val="90000"/>
              </a:lnSpc>
              <a:spcBef>
                <a:spcPts val="600"/>
              </a:spcBef>
            </a:pPr>
            <a:r>
              <a:rPr lang="zh-TW" altLang="en-US" b="1" dirty="0" smtClean="0">
                <a:latin typeface="微軟正黑體" pitchFamily="34" charset="-120"/>
                <a:ea typeface="微軟正黑體" pitchFamily="34" charset="-120"/>
              </a:rPr>
              <a:t>今日大多數在醫院</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留一口氣回家！</a:t>
            </a:r>
            <a:r>
              <a:rPr lang="en-US" altLang="zh-TW" b="1" dirty="0" smtClean="0">
                <a:latin typeface="微軟正黑體" pitchFamily="34" charset="-120"/>
                <a:ea typeface="微軟正黑體" pitchFamily="34" charset="-120"/>
              </a:rPr>
              <a:t>)</a:t>
            </a:r>
          </a:p>
          <a:p>
            <a:pPr lvl="1" eaLnBrk="1" hangingPunct="1">
              <a:lnSpc>
                <a:spcPct val="90000"/>
              </a:lnSpc>
              <a:spcBef>
                <a:spcPts val="600"/>
              </a:spcBef>
            </a:pPr>
            <a:r>
              <a:rPr lang="zh-TW" altLang="en-US" b="1" dirty="0" smtClean="0">
                <a:latin typeface="微軟正黑體" pitchFamily="34" charset="-120"/>
                <a:ea typeface="微軟正黑體" pitchFamily="34" charset="-120"/>
              </a:rPr>
              <a:t>若是末期病人不經插氣管內管再過世</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安寧療護</a:t>
            </a:r>
            <a:r>
              <a:rPr lang="en-US" altLang="zh-TW" b="1" dirty="0" smtClean="0">
                <a:latin typeface="微軟正黑體" pitchFamily="34" charset="-120"/>
                <a:ea typeface="微軟正黑體" pitchFamily="34" charset="-120"/>
              </a:rPr>
              <a:t>)</a:t>
            </a:r>
          </a:p>
          <a:p>
            <a:pPr lvl="1" eaLnBrk="1" hangingPunct="1">
              <a:lnSpc>
                <a:spcPct val="90000"/>
              </a:lnSpc>
              <a:spcBef>
                <a:spcPts val="600"/>
              </a:spcBef>
            </a:pPr>
            <a:r>
              <a:rPr lang="zh-TW" altLang="en-US" b="1" dirty="0" smtClean="0">
                <a:latin typeface="微軟正黑體" pitchFamily="34" charset="-120"/>
                <a:ea typeface="微軟正黑體" pitchFamily="34" charset="-120"/>
              </a:rPr>
              <a:t>不希望「求生不得，求死不能」後才過世</a:t>
            </a:r>
            <a:endParaRPr lang="en-US" altLang="zh-TW" b="1" dirty="0" smtClean="0">
              <a:latin typeface="微軟正黑體" pitchFamily="34" charset="-120"/>
              <a:ea typeface="微軟正黑體" pitchFamily="34" charset="-120"/>
            </a:endParaRPr>
          </a:p>
          <a:p>
            <a:pPr lvl="1" eaLnBrk="1" hangingPunct="1">
              <a:lnSpc>
                <a:spcPct val="90000"/>
              </a:lnSpc>
              <a:spcBef>
                <a:spcPts val="600"/>
              </a:spcBef>
            </a:pPr>
            <a:endParaRPr lang="zh-TW" altLang="en-US" b="1" dirty="0" smtClean="0">
              <a:latin typeface="微軟正黑體" pitchFamily="34" charset="-120"/>
              <a:ea typeface="微軟正黑體" pitchFamily="34" charset="-120"/>
            </a:endParaRPr>
          </a:p>
        </p:txBody>
      </p:sp>
      <p:grpSp>
        <p:nvGrpSpPr>
          <p:cNvPr id="2" name="群組 7"/>
          <p:cNvGrpSpPr>
            <a:grpSpLocks/>
          </p:cNvGrpSpPr>
          <p:nvPr/>
        </p:nvGrpSpPr>
        <p:grpSpPr bwMode="auto">
          <a:xfrm>
            <a:off x="2485739" y="2095046"/>
            <a:ext cx="1703248" cy="1443567"/>
            <a:chOff x="2195470" y="1925277"/>
            <a:chExt cx="1704160" cy="1502475"/>
          </a:xfrm>
        </p:grpSpPr>
        <p:sp>
          <p:nvSpPr>
            <p:cNvPr id="6" name="右大括弧 5"/>
            <p:cNvSpPr/>
            <p:nvPr/>
          </p:nvSpPr>
          <p:spPr>
            <a:xfrm>
              <a:off x="2195470" y="2061866"/>
              <a:ext cx="287492" cy="1365886"/>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latinLnBrk="1">
                <a:spcBef>
                  <a:spcPts val="0"/>
                </a:spcBef>
                <a:spcAft>
                  <a:spcPts val="0"/>
                </a:spcAft>
                <a:defRPr/>
              </a:pPr>
              <a:endParaRPr kumimoji="0" lang="zh-TW" altLang="en-US"/>
            </a:p>
          </p:txBody>
        </p:sp>
        <p:sp>
          <p:nvSpPr>
            <p:cNvPr id="15369" name="文字方塊 6"/>
            <p:cNvSpPr txBox="1">
              <a:spLocks noChangeArrowheads="1"/>
            </p:cNvSpPr>
            <p:nvPr/>
          </p:nvSpPr>
          <p:spPr bwMode="auto">
            <a:xfrm>
              <a:off x="2483100" y="1925277"/>
              <a:ext cx="1416530" cy="12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Arial Unicode MS" pitchFamily="34" charset="-120"/>
                  <a:cs typeface="Arial Unicode MS" pitchFamily="34" charset="-120"/>
                </a:defRPr>
              </a:lvl1pPr>
              <a:lvl2pPr marL="742950" indent="-285750" eaLnBrk="0" hangingPunct="0">
                <a:defRPr kumimoji="1">
                  <a:solidFill>
                    <a:schemeClr val="tx1"/>
                  </a:solidFill>
                  <a:latin typeface="Arial" pitchFamily="34" charset="0"/>
                  <a:ea typeface="Arial Unicode MS" pitchFamily="34" charset="-120"/>
                  <a:cs typeface="Arial Unicode MS" pitchFamily="34" charset="-120"/>
                </a:defRPr>
              </a:lvl2pPr>
              <a:lvl3pPr marL="1143000" indent="-228600" eaLnBrk="0" hangingPunct="0">
                <a:defRPr kumimoji="1">
                  <a:solidFill>
                    <a:schemeClr val="tx1"/>
                  </a:solidFill>
                  <a:latin typeface="Arial" pitchFamily="34" charset="0"/>
                  <a:ea typeface="Arial Unicode MS" pitchFamily="34" charset="-120"/>
                  <a:cs typeface="Arial Unicode MS" pitchFamily="34" charset="-120"/>
                </a:defRPr>
              </a:lvl3pPr>
              <a:lvl4pPr marL="1600200" indent="-228600" eaLnBrk="0" hangingPunct="0">
                <a:defRPr kumimoji="1">
                  <a:solidFill>
                    <a:schemeClr val="tx1"/>
                  </a:solidFill>
                  <a:latin typeface="Arial" pitchFamily="34" charset="0"/>
                  <a:ea typeface="Arial Unicode MS" pitchFamily="34" charset="-120"/>
                  <a:cs typeface="Arial Unicode MS" pitchFamily="34" charset="-120"/>
                </a:defRPr>
              </a:lvl4pPr>
              <a:lvl5pPr marL="2057400" indent="-228600" eaLnBrk="0" hangingPunct="0">
                <a:defRPr kumimoji="1">
                  <a:solidFill>
                    <a:schemeClr val="tx1"/>
                  </a:solidFill>
                  <a:latin typeface="Arial"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9pPr>
            </a:lstStyle>
            <a:p>
              <a:pPr algn="ctr" eaLnBrk="1" latinLnBrk="1" hangingPunct="1"/>
              <a:r>
                <a:rPr kumimoji="0" lang="zh-TW" altLang="en-US" sz="2400" b="1">
                  <a:latin typeface="標楷體" pitchFamily="65" charset="-120"/>
                  <a:ea typeface="標楷體" pitchFamily="65" charset="-120"/>
                </a:rPr>
                <a:t>那一項可</a:t>
              </a:r>
              <a:endParaRPr kumimoji="0" lang="en-US" altLang="zh-TW" sz="2400" b="1">
                <a:latin typeface="標楷體" pitchFamily="65" charset="-120"/>
                <a:ea typeface="標楷體" pitchFamily="65" charset="-120"/>
              </a:endParaRPr>
            </a:p>
            <a:p>
              <a:pPr algn="ctr" eaLnBrk="1" latinLnBrk="1" hangingPunct="1"/>
              <a:r>
                <a:rPr kumimoji="0" lang="zh-TW" altLang="en-US" sz="2400" b="1">
                  <a:latin typeface="標楷體" pitchFamily="65" charset="-120"/>
                  <a:ea typeface="標楷體" pitchFamily="65" charset="-120"/>
                </a:rPr>
                <a:t>以歸類為</a:t>
              </a:r>
              <a:endParaRPr kumimoji="0" lang="en-US" altLang="zh-TW" sz="2400" b="1">
                <a:latin typeface="標楷體" pitchFamily="65" charset="-120"/>
                <a:ea typeface="標楷體" pitchFamily="65" charset="-120"/>
              </a:endParaRPr>
            </a:p>
            <a:p>
              <a:pPr algn="ctr" eaLnBrk="1" latinLnBrk="1" hangingPunct="1"/>
              <a:r>
                <a:rPr kumimoji="0" lang="zh-TW" altLang="en-US" sz="2400" b="1">
                  <a:latin typeface="標楷體" pitchFamily="65" charset="-120"/>
                  <a:ea typeface="標楷體" pitchFamily="65" charset="-120"/>
                </a:rPr>
                <a:t>自然死？</a:t>
              </a:r>
            </a:p>
          </p:txBody>
        </p:sp>
      </p:grpSp>
      <p:pic>
        <p:nvPicPr>
          <p:cNvPr id="1536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1" y="6347884"/>
            <a:ext cx="14446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65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4">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5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4">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8" dur="5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9" dur="500"/>
                                        <p:tgtEl>
                                          <p:spTgt spid="4">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3" dur="5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4" dur="500"/>
                                        <p:tgtEl>
                                          <p:spTgt spid="4">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strVal val="#ppt_w*0.70"/>
                                          </p:val>
                                        </p:tav>
                                        <p:tav tm="100000">
                                          <p:val>
                                            <p:strVal val="#ppt_w"/>
                                          </p:val>
                                        </p:tav>
                                      </p:tavLst>
                                    </p:anim>
                                    <p:anim calcmode="lin" valueType="num">
                                      <p:cBhvr>
                                        <p:cTn id="30" dur="500" fill="hold"/>
                                        <p:tgtEl>
                                          <p:spTgt spid="2"/>
                                        </p:tgtEl>
                                        <p:attrNameLst>
                                          <p:attrName>ppt_h</p:attrName>
                                        </p:attrNameLst>
                                      </p:cBhvr>
                                      <p:tavLst>
                                        <p:tav tm="0">
                                          <p:val>
                                            <p:strVal val="#ppt_h"/>
                                          </p:val>
                                        </p:tav>
                                        <p:tav tm="100000">
                                          <p:val>
                                            <p:strVal val="#ppt_h"/>
                                          </p:val>
                                        </p:tav>
                                      </p:tavLst>
                                    </p:anim>
                                    <p:animEffect transition="in" filter="fade">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p:cTn id="36" dur="5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37" dur="5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8" dur="500"/>
                                        <p:tgtEl>
                                          <p:spTgt spid="4">
                                            <p:txEl>
                                              <p:pRg st="5" end="5"/>
                                            </p:txEl>
                                          </p:spTgt>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p:cTn id="41" dur="5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42" dur="5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43" dur="500"/>
                                        <p:tgtEl>
                                          <p:spTgt spid="4">
                                            <p:txEl>
                                              <p:pRg st="6" end="6"/>
                                            </p:txEl>
                                          </p:spTgt>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 calcmode="lin" valueType="num">
                                      <p:cBhvr>
                                        <p:cTn id="46" dur="5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47" dur="5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48" dur="500"/>
                                        <p:tgtEl>
                                          <p:spTgt spid="4">
                                            <p:txEl>
                                              <p:pRg st="7" end="7"/>
                                            </p:txEl>
                                          </p:spTgt>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 calcmode="lin" valueType="num">
                                      <p:cBhvr>
                                        <p:cTn id="51" dur="500" fill="hold"/>
                                        <p:tgtEl>
                                          <p:spTgt spid="4">
                                            <p:txEl>
                                              <p:pRg st="8" end="8"/>
                                            </p:txEl>
                                          </p:spTgt>
                                        </p:tgtEl>
                                        <p:attrNameLst>
                                          <p:attrName>ppt_w</p:attrName>
                                        </p:attrNameLst>
                                      </p:cBhvr>
                                      <p:tavLst>
                                        <p:tav tm="0">
                                          <p:val>
                                            <p:strVal val="#ppt_w*0.70"/>
                                          </p:val>
                                        </p:tav>
                                        <p:tav tm="100000">
                                          <p:val>
                                            <p:strVal val="#ppt_w"/>
                                          </p:val>
                                        </p:tav>
                                      </p:tavLst>
                                    </p:anim>
                                    <p:anim calcmode="lin" valueType="num">
                                      <p:cBhvr>
                                        <p:cTn id="52" dur="5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53" dur="500"/>
                                        <p:tgtEl>
                                          <p:spTgt spid="4">
                                            <p:txEl>
                                              <p:pRg st="8" end="8"/>
                                            </p:txEl>
                                          </p:spTgt>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 calcmode="lin" valueType="num">
                                      <p:cBhvr>
                                        <p:cTn id="56" dur="500" fill="hold"/>
                                        <p:tgtEl>
                                          <p:spTgt spid="4">
                                            <p:txEl>
                                              <p:pRg st="9" end="9"/>
                                            </p:txEl>
                                          </p:spTgt>
                                        </p:tgtEl>
                                        <p:attrNameLst>
                                          <p:attrName>ppt_w</p:attrName>
                                        </p:attrNameLst>
                                      </p:cBhvr>
                                      <p:tavLst>
                                        <p:tav tm="0">
                                          <p:val>
                                            <p:strVal val="#ppt_w*0.70"/>
                                          </p:val>
                                        </p:tav>
                                        <p:tav tm="100000">
                                          <p:val>
                                            <p:strVal val="#ppt_w"/>
                                          </p:val>
                                        </p:tav>
                                      </p:tavLst>
                                    </p:anim>
                                    <p:anim calcmode="lin" valueType="num">
                                      <p:cBhvr>
                                        <p:cTn id="57" dur="500" fill="hold"/>
                                        <p:tgtEl>
                                          <p:spTgt spid="4">
                                            <p:txEl>
                                              <p:pRg st="9" end="9"/>
                                            </p:txEl>
                                          </p:spTgt>
                                        </p:tgtEl>
                                        <p:attrNameLst>
                                          <p:attrName>ppt_h</p:attrName>
                                        </p:attrNameLst>
                                      </p:cBhvr>
                                      <p:tavLst>
                                        <p:tav tm="0">
                                          <p:val>
                                            <p:strVal val="#ppt_h"/>
                                          </p:val>
                                        </p:tav>
                                        <p:tav tm="100000">
                                          <p:val>
                                            <p:strVal val="#ppt_h"/>
                                          </p:val>
                                        </p:tav>
                                      </p:tavLst>
                                    </p:anim>
                                    <p:animEffect transition="in" filter="fade">
                                      <p:cBhvr>
                                        <p:cTn id="58" dur="500"/>
                                        <p:tgtEl>
                                          <p:spTgt spid="4">
                                            <p:txEl>
                                              <p:pRg st="9" end="9"/>
                                            </p:txEl>
                                          </p:spTgt>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p:cTn id="61" dur="500" fill="hold"/>
                                        <p:tgtEl>
                                          <p:spTgt spid="4">
                                            <p:txEl>
                                              <p:pRg st="10" end="10"/>
                                            </p:txEl>
                                          </p:spTgt>
                                        </p:tgtEl>
                                        <p:attrNameLst>
                                          <p:attrName>ppt_w</p:attrName>
                                        </p:attrNameLst>
                                      </p:cBhvr>
                                      <p:tavLst>
                                        <p:tav tm="0">
                                          <p:val>
                                            <p:strVal val="#ppt_w*0.70"/>
                                          </p:val>
                                        </p:tav>
                                        <p:tav tm="100000">
                                          <p:val>
                                            <p:strVal val="#ppt_w"/>
                                          </p:val>
                                        </p:tav>
                                      </p:tavLst>
                                    </p:anim>
                                    <p:anim calcmode="lin" valueType="num">
                                      <p:cBhvr>
                                        <p:cTn id="62" dur="500" fill="hold"/>
                                        <p:tgtEl>
                                          <p:spTgt spid="4">
                                            <p:txEl>
                                              <p:pRg st="10" end="10"/>
                                            </p:txEl>
                                          </p:spTgt>
                                        </p:tgtEl>
                                        <p:attrNameLst>
                                          <p:attrName>ppt_h</p:attrName>
                                        </p:attrNameLst>
                                      </p:cBhvr>
                                      <p:tavLst>
                                        <p:tav tm="0">
                                          <p:val>
                                            <p:strVal val="#ppt_h"/>
                                          </p:val>
                                        </p:tav>
                                        <p:tav tm="100000">
                                          <p:val>
                                            <p:strVal val="#ppt_h"/>
                                          </p:val>
                                        </p:tav>
                                      </p:tavLst>
                                    </p:anim>
                                    <p:animEffect transition="in" filter="fade">
                                      <p:cBhvr>
                                        <p:cTn id="63" dur="500"/>
                                        <p:tgtEl>
                                          <p:spTgt spid="4">
                                            <p:txEl>
                                              <p:pRg st="10" end="1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5">
                                            <p:txEl>
                                              <p:pRg st="0" end="0"/>
                                            </p:txEl>
                                          </p:spTgt>
                                        </p:tgtEl>
                                        <p:attrNameLst>
                                          <p:attrName>style.visibility</p:attrName>
                                        </p:attrNameLst>
                                      </p:cBhvr>
                                      <p:to>
                                        <p:strVal val="visible"/>
                                      </p:to>
                                    </p:set>
                                    <p:anim calcmode="lin" valueType="num">
                                      <p:cBhvr>
                                        <p:cTn id="68" dur="5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69" dur="5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70" dur="500"/>
                                        <p:tgtEl>
                                          <p:spTgt spid="5">
                                            <p:txEl>
                                              <p:pRg st="0" end="0"/>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5" presetClass="entr" presetSubtype="0" fill="hold" grpId="0" nodeType="clickEffect">
                                  <p:stCondLst>
                                    <p:cond delay="0"/>
                                  </p:stCondLst>
                                  <p:childTnLst>
                                    <p:set>
                                      <p:cBhvr>
                                        <p:cTn id="74" dur="1" fill="hold">
                                          <p:stCondLst>
                                            <p:cond delay="0"/>
                                          </p:stCondLst>
                                        </p:cTn>
                                        <p:tgtEl>
                                          <p:spTgt spid="5">
                                            <p:txEl>
                                              <p:pRg st="1" end="1"/>
                                            </p:txEl>
                                          </p:spTgt>
                                        </p:tgtEl>
                                        <p:attrNameLst>
                                          <p:attrName>style.visibility</p:attrName>
                                        </p:attrNameLst>
                                      </p:cBhvr>
                                      <p:to>
                                        <p:strVal val="visible"/>
                                      </p:to>
                                    </p:set>
                                    <p:anim calcmode="lin" valueType="num">
                                      <p:cBhvr>
                                        <p:cTn id="75" dur="5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76" dur="5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77" dur="500"/>
                                        <p:tgtEl>
                                          <p:spTgt spid="5">
                                            <p:txEl>
                                              <p:pRg st="1" end="1"/>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5" presetClass="entr" presetSubtype="0" fill="hold" grpId="0" nodeType="clickEffect">
                                  <p:stCondLst>
                                    <p:cond delay="0"/>
                                  </p:stCondLst>
                                  <p:childTnLst>
                                    <p:set>
                                      <p:cBhvr>
                                        <p:cTn id="81" dur="1" fill="hold">
                                          <p:stCondLst>
                                            <p:cond delay="0"/>
                                          </p:stCondLst>
                                        </p:cTn>
                                        <p:tgtEl>
                                          <p:spTgt spid="5">
                                            <p:txEl>
                                              <p:pRg st="2" end="2"/>
                                            </p:txEl>
                                          </p:spTgt>
                                        </p:tgtEl>
                                        <p:attrNameLst>
                                          <p:attrName>style.visibility</p:attrName>
                                        </p:attrNameLst>
                                      </p:cBhvr>
                                      <p:to>
                                        <p:strVal val="visible"/>
                                      </p:to>
                                    </p:set>
                                    <p:anim calcmode="lin" valueType="num">
                                      <p:cBhvr>
                                        <p:cTn id="82" dur="5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83" dur="5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84" dur="500"/>
                                        <p:tgtEl>
                                          <p:spTgt spid="5">
                                            <p:txEl>
                                              <p:pRg st="2" end="2"/>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5" presetClass="entr" presetSubtype="0" fill="hold" grpId="0" nodeType="clickEffect">
                                  <p:stCondLst>
                                    <p:cond delay="0"/>
                                  </p:stCondLst>
                                  <p:childTnLst>
                                    <p:set>
                                      <p:cBhvr>
                                        <p:cTn id="88" dur="1" fill="hold">
                                          <p:stCondLst>
                                            <p:cond delay="0"/>
                                          </p:stCondLst>
                                        </p:cTn>
                                        <p:tgtEl>
                                          <p:spTgt spid="5">
                                            <p:txEl>
                                              <p:pRg st="3" end="3"/>
                                            </p:txEl>
                                          </p:spTgt>
                                        </p:tgtEl>
                                        <p:attrNameLst>
                                          <p:attrName>style.visibility</p:attrName>
                                        </p:attrNameLst>
                                      </p:cBhvr>
                                      <p:to>
                                        <p:strVal val="visible"/>
                                      </p:to>
                                    </p:set>
                                    <p:anim calcmode="lin" valueType="num">
                                      <p:cBhvr>
                                        <p:cTn id="89" dur="5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90" dur="5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91" dur="500"/>
                                        <p:tgtEl>
                                          <p:spTgt spid="5">
                                            <p:txEl>
                                              <p:pRg st="3" end="3"/>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5" presetClass="entr" presetSubtype="0" fill="hold" grpId="0" nodeType="clickEffect">
                                  <p:stCondLst>
                                    <p:cond delay="0"/>
                                  </p:stCondLst>
                                  <p:childTnLst>
                                    <p:set>
                                      <p:cBhvr>
                                        <p:cTn id="95" dur="1" fill="hold">
                                          <p:stCondLst>
                                            <p:cond delay="0"/>
                                          </p:stCondLst>
                                        </p:cTn>
                                        <p:tgtEl>
                                          <p:spTgt spid="5">
                                            <p:txEl>
                                              <p:pRg st="4" end="4"/>
                                            </p:txEl>
                                          </p:spTgt>
                                        </p:tgtEl>
                                        <p:attrNameLst>
                                          <p:attrName>style.visibility</p:attrName>
                                        </p:attrNameLst>
                                      </p:cBhvr>
                                      <p:to>
                                        <p:strVal val="visible"/>
                                      </p:to>
                                    </p:set>
                                    <p:anim calcmode="lin" valueType="num">
                                      <p:cBhvr>
                                        <p:cTn id="96" dur="5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97" dur="5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98" dur="500"/>
                                        <p:tgtEl>
                                          <p:spTgt spid="5">
                                            <p:txEl>
                                              <p:pRg st="4" end="4"/>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5" presetClass="entr" presetSubtype="0" fill="hold" grpId="0" nodeType="clickEffect">
                                  <p:stCondLst>
                                    <p:cond delay="0"/>
                                  </p:stCondLst>
                                  <p:childTnLst>
                                    <p:set>
                                      <p:cBhvr>
                                        <p:cTn id="102" dur="1" fill="hold">
                                          <p:stCondLst>
                                            <p:cond delay="0"/>
                                          </p:stCondLst>
                                        </p:cTn>
                                        <p:tgtEl>
                                          <p:spTgt spid="5">
                                            <p:txEl>
                                              <p:pRg st="5" end="5"/>
                                            </p:txEl>
                                          </p:spTgt>
                                        </p:tgtEl>
                                        <p:attrNameLst>
                                          <p:attrName>style.visibility</p:attrName>
                                        </p:attrNameLst>
                                      </p:cBhvr>
                                      <p:to>
                                        <p:strVal val="visible"/>
                                      </p:to>
                                    </p:set>
                                    <p:anim calcmode="lin" valueType="num">
                                      <p:cBhvr>
                                        <p:cTn id="103" dur="5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104" dur="5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10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323528" y="908720"/>
            <a:ext cx="8505825" cy="4968552"/>
          </a:xfrm>
          <a:prstGeom prst="rect">
            <a:avLst/>
          </a:prstGeom>
        </p:spPr>
      </p:pic>
      <p:sp>
        <p:nvSpPr>
          <p:cNvPr id="3" name="矩形 2"/>
          <p:cNvSpPr/>
          <p:nvPr/>
        </p:nvSpPr>
        <p:spPr>
          <a:xfrm>
            <a:off x="3523437" y="6093296"/>
            <a:ext cx="2128683" cy="584775"/>
          </a:xfrm>
          <a:prstGeom prst="rect">
            <a:avLst/>
          </a:prstGeom>
          <a:noFill/>
        </p:spPr>
        <p:txBody>
          <a:bodyPr wrap="square" rtlCol="0">
            <a:spAutoFit/>
          </a:bodyPr>
          <a:lstStyle/>
          <a:p>
            <a:pPr algn="ctr"/>
            <a:r>
              <a:rPr lang="zh-TW" altLang="en-US" sz="3200" dirty="0" smtClean="0">
                <a:solidFill>
                  <a:srgbClr val="0070C0"/>
                </a:solidFill>
              </a:rPr>
              <a:t>第</a:t>
            </a:r>
            <a:r>
              <a:rPr lang="en-US" altLang="zh-TW" sz="3200" dirty="0" smtClean="0">
                <a:solidFill>
                  <a:srgbClr val="0070C0"/>
                </a:solidFill>
              </a:rPr>
              <a:t>1</a:t>
            </a:r>
            <a:r>
              <a:rPr lang="zh-TW" altLang="en-US" sz="3200" dirty="0" smtClean="0">
                <a:solidFill>
                  <a:srgbClr val="0070C0"/>
                </a:solidFill>
              </a:rPr>
              <a:t>頁上段</a:t>
            </a:r>
            <a:endParaRPr lang="zh-TW" altLang="en-US" sz="3200" dirty="0">
              <a:solidFill>
                <a:srgbClr val="0070C0"/>
              </a:solidFill>
            </a:endParaRPr>
          </a:p>
        </p:txBody>
      </p:sp>
    </p:spTree>
    <p:extLst>
      <p:ext uri="{BB962C8B-B14F-4D97-AF65-F5344CB8AC3E}">
        <p14:creationId xmlns:p14="http://schemas.microsoft.com/office/powerpoint/2010/main" val="2041184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79366" y="255775"/>
            <a:ext cx="7416824" cy="5837522"/>
          </a:xfrm>
          <a:prstGeom prst="rect">
            <a:avLst/>
          </a:prstGeom>
        </p:spPr>
      </p:pic>
      <p:sp>
        <p:nvSpPr>
          <p:cNvPr id="3" name="矩形 2"/>
          <p:cNvSpPr/>
          <p:nvPr/>
        </p:nvSpPr>
        <p:spPr>
          <a:xfrm>
            <a:off x="3523437" y="6093296"/>
            <a:ext cx="2128683" cy="584775"/>
          </a:xfrm>
          <a:prstGeom prst="rect">
            <a:avLst/>
          </a:prstGeom>
          <a:noFill/>
        </p:spPr>
        <p:txBody>
          <a:bodyPr wrap="square" rtlCol="0">
            <a:spAutoFit/>
          </a:bodyPr>
          <a:lstStyle/>
          <a:p>
            <a:pPr algn="ctr"/>
            <a:r>
              <a:rPr lang="zh-TW" altLang="en-US" sz="3200" dirty="0" smtClean="0">
                <a:solidFill>
                  <a:srgbClr val="0070C0"/>
                </a:solidFill>
              </a:rPr>
              <a:t>第</a:t>
            </a:r>
            <a:r>
              <a:rPr lang="en-US" altLang="zh-TW" sz="3200" dirty="0" smtClean="0">
                <a:solidFill>
                  <a:srgbClr val="0070C0"/>
                </a:solidFill>
              </a:rPr>
              <a:t>1</a:t>
            </a:r>
            <a:r>
              <a:rPr lang="zh-TW" altLang="en-US" sz="3200" dirty="0" smtClean="0">
                <a:solidFill>
                  <a:srgbClr val="0070C0"/>
                </a:solidFill>
              </a:rPr>
              <a:t>頁下段</a:t>
            </a:r>
            <a:endParaRPr lang="zh-TW" altLang="en-US" sz="3200" dirty="0">
              <a:solidFill>
                <a:srgbClr val="0070C0"/>
              </a:solidFill>
            </a:endParaRPr>
          </a:p>
        </p:txBody>
      </p:sp>
    </p:spTree>
    <p:extLst>
      <p:ext uri="{BB962C8B-B14F-4D97-AF65-F5344CB8AC3E}">
        <p14:creationId xmlns:p14="http://schemas.microsoft.com/office/powerpoint/2010/main" val="2890160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 xmlns:a16="http://schemas.microsoft.com/office/drawing/2014/main" id="{2AB45E19-DB11-4470-AB77-F444613B3D38}"/>
              </a:ext>
            </a:extLst>
          </p:cNvPr>
          <p:cNvSpPr txBox="1"/>
          <p:nvPr/>
        </p:nvSpPr>
        <p:spPr>
          <a:xfrm>
            <a:off x="1966274" y="1274357"/>
            <a:ext cx="6693968" cy="523220"/>
          </a:xfrm>
          <a:prstGeom prst="rect">
            <a:avLst/>
          </a:prstGeom>
          <a:noFill/>
        </p:spPr>
        <p:txBody>
          <a:bodyPr wrap="square" rtlCol="0">
            <a:spAutoFit/>
          </a:bodyPr>
          <a:lstStyle/>
          <a:p>
            <a:pPr latinLnBrk="1"/>
            <a:r>
              <a:rPr lang="zh-TW" altLang="en-US" sz="2800" b="1" dirty="0">
                <a:solidFill>
                  <a:srgbClr val="002060"/>
                </a:solidFill>
                <a:latin typeface="微軟正黑體" panose="020B0604030504040204" pitchFamily="34" charset="-120"/>
                <a:ea typeface="微軟正黑體" panose="020B0604030504040204" pitchFamily="34" charset="-120"/>
              </a:rPr>
              <a:t>第九條</a:t>
            </a:r>
            <a:r>
              <a:rPr lang="zh-TW" altLang="en-US" sz="1800" dirty="0">
                <a:solidFill>
                  <a:prstClr val="black"/>
                </a:solidFill>
                <a:latin typeface="微軟正黑體" panose="020B0604030504040204" pitchFamily="34" charset="-120"/>
                <a:ea typeface="微軟正黑體" panose="020B0604030504040204" pitchFamily="34" charset="-120"/>
              </a:rPr>
              <a:t> </a:t>
            </a:r>
            <a:r>
              <a:rPr lang="en-US" altLang="zh-TW" sz="2800" b="1" dirty="0">
                <a:solidFill>
                  <a:srgbClr val="002060"/>
                </a:solidFill>
                <a:latin typeface="微軟正黑體" panose="020B0604030504040204" pitchFamily="34" charset="-120"/>
                <a:ea typeface="微軟正黑體" panose="020B0604030504040204" pitchFamily="34" charset="-120"/>
              </a:rPr>
              <a:t>(</a:t>
            </a:r>
            <a:r>
              <a:rPr lang="zh-TW" altLang="en-US" sz="2800" b="1" dirty="0">
                <a:solidFill>
                  <a:srgbClr val="002060"/>
                </a:solidFill>
                <a:latin typeface="微軟正黑體" panose="020B0604030504040204" pitchFamily="34" charset="-120"/>
                <a:ea typeface="微軟正黑體" panose="020B0604030504040204" pitchFamily="34" charset="-120"/>
              </a:rPr>
              <a:t>第二項</a:t>
            </a:r>
            <a:r>
              <a:rPr lang="en-US" altLang="zh-TW" sz="2800" b="1" dirty="0">
                <a:solidFill>
                  <a:srgbClr val="002060"/>
                </a:solidFill>
                <a:latin typeface="微軟正黑體" panose="020B0604030504040204" pitchFamily="34" charset="-120"/>
                <a:ea typeface="微軟正黑體" panose="020B0604030504040204" pitchFamily="34" charset="-120"/>
              </a:rPr>
              <a:t>)</a:t>
            </a:r>
            <a:r>
              <a:rPr lang="zh-TW" altLang="en-US" sz="2800" b="1" dirty="0">
                <a:solidFill>
                  <a:srgbClr val="002060"/>
                </a:solidFill>
                <a:latin typeface="微軟正黑體" panose="020B0604030504040204" pitchFamily="34" charset="-120"/>
                <a:ea typeface="微軟正黑體" panose="020B0604030504040204" pitchFamily="34" charset="-120"/>
              </a:rPr>
              <a:t> </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714899" y="1124744"/>
            <a:ext cx="1289083" cy="582925"/>
            <a:chOff x="326205" y="508933"/>
            <a:chExt cx="1396507" cy="631502"/>
          </a:xfrm>
        </p:grpSpPr>
        <p:sp>
          <p:nvSpPr>
            <p:cNvPr id="13" name="文字方塊 12">
              <a:extLst>
                <a:ext uri="{FF2B5EF4-FFF2-40B4-BE49-F238E27FC236}">
                  <a16:creationId xmlns="" xmlns:a16="http://schemas.microsoft.com/office/drawing/2014/main"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4" name="圖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19" name="文字方塊 18">
            <a:extLst>
              <a:ext uri="{FF2B5EF4-FFF2-40B4-BE49-F238E27FC236}">
                <a16:creationId xmlns="" xmlns:a16="http://schemas.microsoft.com/office/drawing/2014/main" id="{24EEA0FD-5346-4CAC-BFFB-089D09E8F9FF}"/>
              </a:ext>
            </a:extLst>
          </p:cNvPr>
          <p:cNvSpPr txBox="1"/>
          <p:nvPr/>
        </p:nvSpPr>
        <p:spPr>
          <a:xfrm>
            <a:off x="691728" y="1881683"/>
            <a:ext cx="7710395" cy="1569660"/>
          </a:xfrm>
          <a:prstGeom prst="rect">
            <a:avLst/>
          </a:prstGeom>
          <a:noFill/>
        </p:spPr>
        <p:txBody>
          <a:bodyPr wrap="square" rtlCol="0">
            <a:spAutoFit/>
          </a:bodyPr>
          <a:lstStyle/>
          <a:p>
            <a:pPr latinLnBrk="1">
              <a:spcBef>
                <a:spcPts val="277"/>
              </a:spcBef>
            </a:pPr>
            <a:r>
              <a:rPr lang="zh-TW" altLang="zh-TW" sz="3200" dirty="0" smtClean="0">
                <a:solidFill>
                  <a:prstClr val="black"/>
                </a:solidFill>
                <a:latin typeface="微軟正黑體" panose="020B0604030504040204" pitchFamily="34" charset="-120"/>
                <a:ea typeface="微軟正黑體" panose="020B0604030504040204" pitchFamily="34" charset="-120"/>
              </a:rPr>
              <a:t>意願</a:t>
            </a:r>
            <a:r>
              <a:rPr lang="zh-TW" altLang="zh-TW" sz="3200" dirty="0">
                <a:solidFill>
                  <a:prstClr val="black"/>
                </a:solidFill>
                <a:latin typeface="微軟正黑體" panose="020B0604030504040204" pitchFamily="34" charset="-120"/>
                <a:ea typeface="微軟正黑體" panose="020B0604030504040204" pitchFamily="34" charset="-120"/>
              </a:rPr>
              <a:t>人之</a:t>
            </a:r>
            <a:r>
              <a:rPr lang="zh-TW" altLang="zh-TW" sz="3200" dirty="0">
                <a:solidFill>
                  <a:srgbClr val="C00000"/>
                </a:solidFill>
                <a:latin typeface="微軟正黑體" panose="020B0604030504040204" pitchFamily="34" charset="-120"/>
                <a:ea typeface="微軟正黑體" panose="020B0604030504040204" pitchFamily="34" charset="-120"/>
              </a:rPr>
              <a:t>醫療委任代理人、主責照護醫療團隊成員</a:t>
            </a:r>
            <a:r>
              <a:rPr lang="zh-TW" altLang="zh-TW" sz="3200" dirty="0">
                <a:solidFill>
                  <a:prstClr val="black"/>
                </a:solidFill>
                <a:latin typeface="微軟正黑體" panose="020B0604030504040204" pitchFamily="34" charset="-120"/>
                <a:ea typeface="微軟正黑體" panose="020B0604030504040204" pitchFamily="34" charset="-120"/>
              </a:rPr>
              <a:t>及第十條第二項各款之人不得為第一項第二款之見證人。</a:t>
            </a:r>
          </a:p>
        </p:txBody>
      </p:sp>
      <p:sp>
        <p:nvSpPr>
          <p:cNvPr id="25" name="標題 24"/>
          <p:cNvSpPr>
            <a:spLocks noGrp="1"/>
          </p:cNvSpPr>
          <p:nvPr>
            <p:ph type="title" idx="4294967295"/>
          </p:nvPr>
        </p:nvSpPr>
        <p:spPr>
          <a:xfrm>
            <a:off x="554806" y="427832"/>
            <a:ext cx="8121650" cy="696912"/>
          </a:xfrm>
          <a:prstGeom prst="rect">
            <a:avLst/>
          </a:prstGeom>
        </p:spPr>
        <p:txBody>
          <a:bodyPr/>
          <a:lstStyle/>
          <a:p>
            <a:r>
              <a:rPr lang="zh-TW" altLang="zh-TW" b="1" dirty="0">
                <a:solidFill>
                  <a:prstClr val="black"/>
                </a:solidFill>
                <a:latin typeface="微軟正黑體" panose="020B0604030504040204" pitchFamily="34" charset="-120"/>
                <a:ea typeface="微軟正黑體" panose="020B0604030504040204" pitchFamily="34" charset="-120"/>
              </a:rPr>
              <a:t>預立</a:t>
            </a:r>
            <a:r>
              <a:rPr lang="zh-TW" altLang="zh-TW" b="1" dirty="0" smtClean="0">
                <a:solidFill>
                  <a:prstClr val="black"/>
                </a:solidFill>
                <a:latin typeface="微軟正黑體" panose="020B0604030504040204" pitchFamily="34" charset="-120"/>
                <a:ea typeface="微軟正黑體" panose="020B0604030504040204" pitchFamily="34" charset="-120"/>
              </a:rPr>
              <a:t>醫療</a:t>
            </a:r>
            <a:r>
              <a:rPr lang="zh-TW" altLang="en-US" b="1" dirty="0" smtClean="0">
                <a:solidFill>
                  <a:prstClr val="black"/>
                </a:solidFill>
                <a:latin typeface="微軟正黑體" panose="020B0604030504040204" pitchFamily="34" charset="-120"/>
                <a:ea typeface="微軟正黑體" panose="020B0604030504040204" pitchFamily="34" charset="-120"/>
              </a:rPr>
              <a:t>決定書</a:t>
            </a:r>
            <a:r>
              <a:rPr lang="zh-TW" altLang="en-US" b="1" dirty="0" smtClean="0">
                <a:solidFill>
                  <a:srgbClr val="C00000"/>
                </a:solidFill>
                <a:latin typeface="微軟正黑體" panose="020B0604030504040204" pitchFamily="34" charset="-120"/>
                <a:ea typeface="微軟正黑體" panose="020B0604030504040204" pitchFamily="34" charset="-120"/>
              </a:rPr>
              <a:t>見證人</a:t>
            </a:r>
            <a:r>
              <a:rPr lang="zh-TW" altLang="en-US" b="1" dirty="0" smtClean="0">
                <a:solidFill>
                  <a:prstClr val="black"/>
                </a:solidFill>
                <a:latin typeface="微軟正黑體" panose="020B0604030504040204" pitchFamily="34" charset="-120"/>
                <a:ea typeface="微軟正黑體" panose="020B0604030504040204" pitchFamily="34" charset="-120"/>
              </a:rPr>
              <a:t>之規定</a:t>
            </a:r>
            <a:endParaRPr lang="zh-TW" altLang="en-US" b="1" dirty="0"/>
          </a:p>
        </p:txBody>
      </p:sp>
      <p:pic>
        <p:nvPicPr>
          <p:cNvPr id="2" name="圖片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3486" y="3573016"/>
            <a:ext cx="8172970" cy="3009728"/>
          </a:xfrm>
          <a:prstGeom prst="rect">
            <a:avLst/>
          </a:prstGeom>
        </p:spPr>
      </p:pic>
    </p:spTree>
    <p:extLst>
      <p:ext uri="{BB962C8B-B14F-4D97-AF65-F5344CB8AC3E}">
        <p14:creationId xmlns:p14="http://schemas.microsoft.com/office/powerpoint/2010/main" val="863782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rot="-5400000">
            <a:off x="3606908" y="1059033"/>
            <a:ext cx="6099411" cy="4313242"/>
          </a:xfrm>
          <a:prstGeom prst="rect">
            <a:avLst/>
          </a:prstGeom>
        </p:spPr>
      </p:pic>
      <p:pic>
        <p:nvPicPr>
          <p:cNvPr id="4" name="圖片 3"/>
          <p:cNvPicPr>
            <a:picLocks noChangeAspect="1"/>
          </p:cNvPicPr>
          <p:nvPr/>
        </p:nvPicPr>
        <p:blipFill>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rot="-5400000">
            <a:off x="-744245" y="937053"/>
            <a:ext cx="6228184" cy="4404305"/>
          </a:xfrm>
          <a:prstGeom prst="rect">
            <a:avLst/>
          </a:prstGeom>
        </p:spPr>
      </p:pic>
      <p:sp>
        <p:nvSpPr>
          <p:cNvPr id="2" name="文字方塊 1"/>
          <p:cNvSpPr txBox="1"/>
          <p:nvPr/>
        </p:nvSpPr>
        <p:spPr>
          <a:xfrm>
            <a:off x="1331640" y="6093296"/>
            <a:ext cx="2016224" cy="584775"/>
          </a:xfrm>
          <a:prstGeom prst="rect">
            <a:avLst/>
          </a:prstGeom>
          <a:noFill/>
        </p:spPr>
        <p:txBody>
          <a:bodyPr wrap="square" rtlCol="0">
            <a:spAutoFit/>
          </a:bodyPr>
          <a:lstStyle/>
          <a:p>
            <a:pPr algn="ctr"/>
            <a:r>
              <a:rPr lang="zh-TW" altLang="en-US" sz="3200" dirty="0" smtClean="0">
                <a:solidFill>
                  <a:srgbClr val="0070C0"/>
                </a:solidFill>
              </a:rPr>
              <a:t>第</a:t>
            </a:r>
            <a:r>
              <a:rPr lang="en-US" altLang="zh-TW" sz="3200" dirty="0" smtClean="0">
                <a:solidFill>
                  <a:srgbClr val="0070C0"/>
                </a:solidFill>
              </a:rPr>
              <a:t>2</a:t>
            </a:r>
            <a:r>
              <a:rPr lang="zh-TW" altLang="en-US" sz="3200" dirty="0" smtClean="0">
                <a:solidFill>
                  <a:srgbClr val="0070C0"/>
                </a:solidFill>
              </a:rPr>
              <a:t>頁</a:t>
            </a:r>
            <a:endParaRPr lang="zh-TW" altLang="en-US" sz="3200" dirty="0">
              <a:solidFill>
                <a:srgbClr val="0070C0"/>
              </a:solidFill>
            </a:endParaRPr>
          </a:p>
        </p:txBody>
      </p:sp>
      <p:sp>
        <p:nvSpPr>
          <p:cNvPr id="5" name="矩形 4"/>
          <p:cNvSpPr/>
          <p:nvPr/>
        </p:nvSpPr>
        <p:spPr>
          <a:xfrm>
            <a:off x="6076103" y="6076528"/>
            <a:ext cx="1233030" cy="584775"/>
          </a:xfrm>
          <a:prstGeom prst="rect">
            <a:avLst/>
          </a:prstGeom>
          <a:noFill/>
        </p:spPr>
        <p:txBody>
          <a:bodyPr wrap="square" rtlCol="0">
            <a:spAutoFit/>
          </a:bodyPr>
          <a:lstStyle/>
          <a:p>
            <a:pPr algn="ctr"/>
            <a:r>
              <a:rPr lang="zh-TW" altLang="en-US" sz="3200" dirty="0" smtClean="0">
                <a:solidFill>
                  <a:srgbClr val="0070C0"/>
                </a:solidFill>
              </a:rPr>
              <a:t>第</a:t>
            </a:r>
            <a:r>
              <a:rPr lang="en-US" altLang="zh-TW" sz="3200" dirty="0" smtClean="0">
                <a:solidFill>
                  <a:srgbClr val="0070C0"/>
                </a:solidFill>
              </a:rPr>
              <a:t>3</a:t>
            </a:r>
            <a:r>
              <a:rPr lang="zh-TW" altLang="en-US" sz="3200" dirty="0" smtClean="0">
                <a:solidFill>
                  <a:srgbClr val="0070C0"/>
                </a:solidFill>
              </a:rPr>
              <a:t>頁</a:t>
            </a:r>
            <a:endParaRPr lang="zh-TW" altLang="en-US" sz="3200" dirty="0">
              <a:solidFill>
                <a:srgbClr val="0070C0"/>
              </a:solidFill>
            </a:endParaRPr>
          </a:p>
        </p:txBody>
      </p:sp>
      <p:sp>
        <p:nvSpPr>
          <p:cNvPr id="6" name="矩形 5"/>
          <p:cNvSpPr/>
          <p:nvPr/>
        </p:nvSpPr>
        <p:spPr>
          <a:xfrm>
            <a:off x="683568" y="620688"/>
            <a:ext cx="3528392" cy="208823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12834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585787" y="692696"/>
            <a:ext cx="7972425" cy="5257800"/>
          </a:xfrm>
          <a:prstGeom prst="rect">
            <a:avLst/>
          </a:prstGeom>
        </p:spPr>
      </p:pic>
      <p:sp>
        <p:nvSpPr>
          <p:cNvPr id="4" name="矩形 3"/>
          <p:cNvSpPr/>
          <p:nvPr/>
        </p:nvSpPr>
        <p:spPr>
          <a:xfrm>
            <a:off x="2627784" y="6093296"/>
            <a:ext cx="3836650" cy="584775"/>
          </a:xfrm>
          <a:prstGeom prst="rect">
            <a:avLst/>
          </a:prstGeom>
          <a:noFill/>
        </p:spPr>
        <p:txBody>
          <a:bodyPr wrap="square" rtlCol="0">
            <a:spAutoFit/>
          </a:bodyPr>
          <a:lstStyle/>
          <a:p>
            <a:pPr algn="ctr"/>
            <a:r>
              <a:rPr lang="zh-TW" altLang="en-US" sz="3200" dirty="0" smtClean="0">
                <a:solidFill>
                  <a:srgbClr val="0070C0"/>
                </a:solidFill>
              </a:rPr>
              <a:t>節錄第</a:t>
            </a:r>
            <a:r>
              <a:rPr lang="en-US" altLang="zh-TW" sz="3200" dirty="0" smtClean="0">
                <a:solidFill>
                  <a:srgbClr val="0070C0"/>
                </a:solidFill>
              </a:rPr>
              <a:t>2</a:t>
            </a:r>
            <a:r>
              <a:rPr lang="zh-TW" altLang="en-US" sz="3200" dirty="0" smtClean="0">
                <a:solidFill>
                  <a:srgbClr val="0070C0"/>
                </a:solidFill>
              </a:rPr>
              <a:t>、</a:t>
            </a:r>
            <a:r>
              <a:rPr lang="en-US" altLang="zh-TW" sz="3200" dirty="0" smtClean="0">
                <a:solidFill>
                  <a:srgbClr val="0070C0"/>
                </a:solidFill>
              </a:rPr>
              <a:t>3</a:t>
            </a:r>
            <a:r>
              <a:rPr lang="zh-TW" altLang="en-US" sz="3200" dirty="0" smtClean="0">
                <a:solidFill>
                  <a:srgbClr val="0070C0"/>
                </a:solidFill>
              </a:rPr>
              <a:t>頁內容</a:t>
            </a:r>
            <a:endParaRPr lang="zh-TW" altLang="en-US" sz="3200" dirty="0">
              <a:solidFill>
                <a:srgbClr val="0070C0"/>
              </a:solidFill>
            </a:endParaRPr>
          </a:p>
        </p:txBody>
      </p:sp>
      <p:sp>
        <p:nvSpPr>
          <p:cNvPr id="5" name="矩形 4"/>
          <p:cNvSpPr/>
          <p:nvPr/>
        </p:nvSpPr>
        <p:spPr>
          <a:xfrm>
            <a:off x="755576" y="1630016"/>
            <a:ext cx="7632848" cy="432048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46737247"/>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rot="16200000">
            <a:off x="1534977" y="800707"/>
            <a:ext cx="6074045" cy="5256585"/>
          </a:xfrm>
          <a:prstGeom prst="rect">
            <a:avLst/>
          </a:prstGeom>
          <a:ln>
            <a:solidFill>
              <a:schemeClr val="tx1"/>
            </a:solidFill>
          </a:ln>
        </p:spPr>
      </p:pic>
      <p:sp>
        <p:nvSpPr>
          <p:cNvPr id="4" name="矩形 3"/>
          <p:cNvSpPr/>
          <p:nvPr/>
        </p:nvSpPr>
        <p:spPr>
          <a:xfrm>
            <a:off x="3955485" y="5942057"/>
            <a:ext cx="1233030" cy="584775"/>
          </a:xfrm>
          <a:prstGeom prst="rect">
            <a:avLst/>
          </a:prstGeom>
          <a:noFill/>
        </p:spPr>
        <p:txBody>
          <a:bodyPr wrap="square" rtlCol="0">
            <a:spAutoFit/>
          </a:bodyPr>
          <a:lstStyle/>
          <a:p>
            <a:pPr algn="ctr"/>
            <a:r>
              <a:rPr lang="zh-TW" altLang="en-US" sz="3200" dirty="0" smtClean="0">
                <a:solidFill>
                  <a:srgbClr val="0070C0"/>
                </a:solidFill>
              </a:rPr>
              <a:t>第</a:t>
            </a:r>
            <a:r>
              <a:rPr lang="en-US" altLang="zh-TW" sz="3200" dirty="0" smtClean="0">
                <a:solidFill>
                  <a:srgbClr val="0070C0"/>
                </a:solidFill>
              </a:rPr>
              <a:t>4</a:t>
            </a:r>
            <a:r>
              <a:rPr lang="zh-TW" altLang="en-US" sz="3200" dirty="0" smtClean="0">
                <a:solidFill>
                  <a:srgbClr val="0070C0"/>
                </a:solidFill>
              </a:rPr>
              <a:t>頁</a:t>
            </a:r>
            <a:endParaRPr lang="zh-TW" altLang="en-US" sz="3200" dirty="0">
              <a:solidFill>
                <a:srgbClr val="0070C0"/>
              </a:solidFill>
            </a:endParaRPr>
          </a:p>
        </p:txBody>
      </p:sp>
    </p:spTree>
    <p:extLst>
      <p:ext uri="{BB962C8B-B14F-4D97-AF65-F5344CB8AC3E}">
        <p14:creationId xmlns:p14="http://schemas.microsoft.com/office/powerpoint/2010/main" val="1749553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rot="16200000">
            <a:off x="2771800" y="548680"/>
            <a:ext cx="6552728" cy="5688632"/>
          </a:xfrm>
          <a:prstGeom prst="rect">
            <a:avLst/>
          </a:prstGeom>
          <a:ln>
            <a:solidFill>
              <a:schemeClr val="tx1"/>
            </a:solidFill>
          </a:ln>
        </p:spPr>
      </p:pic>
      <p:sp>
        <p:nvSpPr>
          <p:cNvPr id="3" name="文字方塊 2"/>
          <p:cNvSpPr txBox="1"/>
          <p:nvPr/>
        </p:nvSpPr>
        <p:spPr>
          <a:xfrm>
            <a:off x="683568" y="222896"/>
            <a:ext cx="2232248" cy="3170099"/>
          </a:xfrm>
          <a:prstGeom prst="rect">
            <a:avLst/>
          </a:prstGeom>
          <a:noFill/>
        </p:spPr>
        <p:txBody>
          <a:bodyPr wrap="square" rtlCol="0">
            <a:spAutoFit/>
          </a:bodyPr>
          <a:lstStyle/>
          <a:p>
            <a:r>
              <a:rPr lang="zh-TW" altLang="en-US" sz="4000" dirty="0" smtClean="0"/>
              <a:t>有指定</a:t>
            </a:r>
            <a:r>
              <a:rPr lang="en-US" altLang="zh-TW" sz="4000" dirty="0" smtClean="0"/>
              <a:t>HCA</a:t>
            </a:r>
            <a:r>
              <a:rPr lang="zh-TW" altLang="en-US" sz="4000" dirty="0" smtClean="0"/>
              <a:t>者，須上傳</a:t>
            </a:r>
            <a:endParaRPr lang="en-US" altLang="zh-TW" sz="4000" dirty="0" smtClean="0"/>
          </a:p>
          <a:p>
            <a:r>
              <a:rPr lang="zh-TW" altLang="en-US" sz="4000" dirty="0" smtClean="0"/>
              <a:t>委任書</a:t>
            </a:r>
            <a:endParaRPr lang="en-US" altLang="zh-TW" sz="4000" dirty="0" smtClean="0"/>
          </a:p>
          <a:p>
            <a:r>
              <a:rPr lang="zh-TW" altLang="en-US" sz="4000" dirty="0" smtClean="0"/>
              <a:t>附件</a:t>
            </a:r>
            <a:endParaRPr lang="zh-TW" altLang="en-US" sz="4000" dirty="0"/>
          </a:p>
        </p:txBody>
      </p:sp>
    </p:spTree>
    <p:extLst>
      <p:ext uri="{BB962C8B-B14F-4D97-AF65-F5344CB8AC3E}">
        <p14:creationId xmlns:p14="http://schemas.microsoft.com/office/powerpoint/2010/main" val="18183121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378526" y="2830780"/>
            <a:ext cx="6048672" cy="1456040"/>
          </a:xfrm>
          <a:prstGeom prst="rect">
            <a:avLst/>
          </a:prstGeom>
          <a:noFill/>
        </p:spPr>
        <p:txBody>
          <a:bodyPr wrap="square" rtlCol="0">
            <a:spAutoFit/>
          </a:bodyPr>
          <a:lstStyle/>
          <a:p>
            <a:pPr latinLnBrk="1"/>
            <a:r>
              <a:rPr lang="zh-TW" altLang="en-US" sz="4431" dirty="0">
                <a:solidFill>
                  <a:prstClr val="black"/>
                </a:solidFill>
                <a:latin typeface="Microsoft JhengHei" charset="-120"/>
                <a:ea typeface="Microsoft JhengHei" charset="-120"/>
                <a:cs typeface="Microsoft JhengHei" charset="-120"/>
              </a:rPr>
              <a:t>提供預立醫療照護諮商醫療機構管理辦法</a:t>
            </a:r>
            <a:endParaRPr lang="zh-TW" altLang="en-US" sz="4431" dirty="0">
              <a:solidFill>
                <a:prstClr val="black"/>
              </a:solidFill>
            </a:endParaRPr>
          </a:p>
        </p:txBody>
      </p:sp>
      <p:pic>
        <p:nvPicPr>
          <p:cNvPr id="7" name="圖片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2679" y="2846179"/>
            <a:ext cx="1312257" cy="1312257"/>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87824" y="5949280"/>
            <a:ext cx="6062177" cy="60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圓角矩形 8"/>
          <p:cNvSpPr/>
          <p:nvPr/>
        </p:nvSpPr>
        <p:spPr>
          <a:xfrm>
            <a:off x="599843" y="2068439"/>
            <a:ext cx="7931844" cy="2725226"/>
          </a:xfrm>
          <a:prstGeom prst="roundRect">
            <a:avLst>
              <a:gd name="adj" fmla="val 7633"/>
            </a:avLst>
          </a:prstGeom>
          <a:noFill/>
          <a:ln>
            <a:solidFill>
              <a:srgbClr val="E8C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1662">
              <a:solidFill>
                <a:prstClr val="white"/>
              </a:solidFill>
            </a:endParaRPr>
          </a:p>
        </p:txBody>
      </p:sp>
      <p:sp>
        <p:nvSpPr>
          <p:cNvPr id="6" name="標題 1"/>
          <p:cNvSpPr txBox="1">
            <a:spLocks/>
          </p:cNvSpPr>
          <p:nvPr/>
        </p:nvSpPr>
        <p:spPr>
          <a:xfrm>
            <a:off x="1855253" y="1147593"/>
            <a:ext cx="5421024" cy="697231"/>
          </a:xfrm>
          <a:prstGeom prst="rect">
            <a:avLst/>
          </a:prstGeom>
        </p:spPr>
        <p:txBody>
          <a:bodyPr/>
          <a:lstStyle>
            <a:lvl1pPr algn="ctr" defTabSz="844061" rtl="0" eaLnBrk="1" latinLnBrk="1" hangingPunct="1">
              <a:spcBef>
                <a:spcPct val="0"/>
              </a:spcBef>
              <a:buNone/>
              <a:defRPr sz="4062" kern="1200">
                <a:solidFill>
                  <a:schemeClr val="tx1"/>
                </a:solidFill>
                <a:latin typeface="+mj-lt"/>
                <a:ea typeface="+mj-ea"/>
                <a:cs typeface="+mj-cs"/>
              </a:defRPr>
            </a:lvl1pPr>
          </a:lstStyle>
          <a:p>
            <a:r>
              <a:rPr lang="en-US" altLang="zh-TW" sz="3600" b="1" dirty="0" err="1" smtClean="0">
                <a:latin typeface="微軟正黑體"/>
                <a:ea typeface="微軟正黑體"/>
                <a:cs typeface="微軟正黑體"/>
              </a:rPr>
              <a:t>ACP</a:t>
            </a:r>
            <a:r>
              <a:rPr lang="zh-TW" altLang="en-US" sz="3600" b="1" dirty="0" smtClean="0">
                <a:latin typeface="微軟正黑體"/>
                <a:ea typeface="微軟正黑體"/>
                <a:cs typeface="微軟正黑體"/>
              </a:rPr>
              <a:t>標準流程之說明</a:t>
            </a:r>
            <a:endParaRPr lang="zh-TW" altLang="en-US" sz="3600" b="1" dirty="0">
              <a:latin typeface="微軟正黑體"/>
              <a:ea typeface="微軟正黑體"/>
              <a:cs typeface="微軟正黑體"/>
            </a:endParaRPr>
          </a:p>
        </p:txBody>
      </p:sp>
    </p:spTree>
    <p:extLst>
      <p:ext uri="{BB962C8B-B14F-4D97-AF65-F5344CB8AC3E}">
        <p14:creationId xmlns:p14="http://schemas.microsoft.com/office/powerpoint/2010/main" val="2661114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 7"/>
          <p:cNvSpPr/>
          <p:nvPr/>
        </p:nvSpPr>
        <p:spPr>
          <a:xfrm>
            <a:off x="539552" y="4437113"/>
            <a:ext cx="8280920" cy="2016224"/>
          </a:xfrm>
          <a:prstGeom prst="roundRect">
            <a:avLst/>
          </a:prstGeom>
          <a:solidFill>
            <a:srgbClr val="FF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a:xfrm>
            <a:off x="295151" y="461599"/>
            <a:ext cx="8525321" cy="697231"/>
          </a:xfrm>
        </p:spPr>
        <p:txBody>
          <a:bodyPr/>
          <a:lstStyle/>
          <a:p>
            <a:r>
              <a:rPr lang="zh-TW" altLang="en-US" sz="3600" b="1" dirty="0" smtClean="0">
                <a:latin typeface="微軟正黑體"/>
                <a:ea typeface="微軟正黑體"/>
                <a:cs typeface="微軟正黑體"/>
              </a:rPr>
              <a:t>提供預</a:t>
            </a:r>
            <a:r>
              <a:rPr lang="zh-TW" altLang="en-US" sz="3600" b="1" dirty="0">
                <a:latin typeface="微軟正黑體"/>
                <a:ea typeface="微軟正黑體"/>
                <a:cs typeface="微軟正黑體"/>
              </a:rPr>
              <a:t>立</a:t>
            </a:r>
            <a:r>
              <a:rPr lang="zh-TW" altLang="en-US" sz="3600" b="1" dirty="0" smtClean="0">
                <a:latin typeface="微軟正黑體"/>
                <a:ea typeface="微軟正黑體"/>
                <a:cs typeface="微軟正黑體"/>
              </a:rPr>
              <a:t>醫療照</a:t>
            </a:r>
            <a:r>
              <a:rPr lang="zh-TW" altLang="en-US" sz="3600" b="1" dirty="0">
                <a:latin typeface="微軟正黑體"/>
                <a:ea typeface="微軟正黑體"/>
                <a:cs typeface="微軟正黑體"/>
              </a:rPr>
              <a:t>護</a:t>
            </a:r>
            <a:r>
              <a:rPr lang="zh-TW" altLang="en-US" sz="3600" b="1" dirty="0" smtClean="0">
                <a:latin typeface="微軟正黑體"/>
                <a:ea typeface="微軟正黑體"/>
                <a:cs typeface="微軟正黑體"/>
              </a:rPr>
              <a:t>諮商醫療機構管理</a:t>
            </a:r>
            <a:r>
              <a:rPr lang="zh-TW" altLang="en-US" sz="3600" b="1" dirty="0">
                <a:latin typeface="微軟正黑體"/>
                <a:ea typeface="微軟正黑體"/>
                <a:cs typeface="微軟正黑體"/>
              </a:rPr>
              <a:t>辦法</a:t>
            </a:r>
          </a:p>
        </p:txBody>
      </p:sp>
      <p:sp>
        <p:nvSpPr>
          <p:cNvPr id="3" name="內容版面配置區 2">
            <a:extLst>
              <a:ext uri="{FF2B5EF4-FFF2-40B4-BE49-F238E27FC236}">
                <a16:creationId xmlns="" xmlns:a16="http://schemas.microsoft.com/office/drawing/2014/main" id="{C460800C-2675-42C8-988D-5498274F008B}"/>
              </a:ext>
            </a:extLst>
          </p:cNvPr>
          <p:cNvSpPr>
            <a:spLocks noGrp="1"/>
          </p:cNvSpPr>
          <p:nvPr>
            <p:ph type="body" idx="4294967295"/>
          </p:nvPr>
        </p:nvSpPr>
        <p:spPr>
          <a:xfrm>
            <a:off x="539552" y="1052736"/>
            <a:ext cx="8108950" cy="3656013"/>
          </a:xfrm>
          <a:prstGeom prst="rect">
            <a:avLst/>
          </a:prstGeom>
        </p:spPr>
        <p:txBody>
          <a:bodyPr/>
          <a:lstStyle/>
          <a:p>
            <a:pPr marL="299077" indent="-422031">
              <a:buNone/>
            </a:pPr>
            <a:r>
              <a:rPr lang="zh-TW" altLang="en-US" sz="2800" b="1" dirty="0">
                <a:solidFill>
                  <a:srgbClr val="0070C0"/>
                </a:solidFill>
                <a:latin typeface="微軟正黑體"/>
                <a:ea typeface="微軟正黑體"/>
                <a:cs typeface="微軟正黑體"/>
              </a:rPr>
              <a:t>第一條  </a:t>
            </a:r>
            <a:r>
              <a:rPr lang="zh-TW" altLang="en-US" sz="2800" dirty="0">
                <a:latin typeface="微軟正黑體"/>
                <a:ea typeface="微軟正黑體"/>
                <a:cs typeface="微軟正黑體"/>
              </a:rPr>
              <a:t>本辦法依病人自主權利法</a:t>
            </a:r>
            <a:r>
              <a:rPr lang="en-US" altLang="zh-TW" sz="2800" dirty="0">
                <a:latin typeface="微軟正黑體"/>
                <a:ea typeface="微軟正黑體"/>
                <a:cs typeface="微軟正黑體"/>
              </a:rPr>
              <a:t>(</a:t>
            </a:r>
            <a:r>
              <a:rPr lang="zh-TW" altLang="en-US" sz="2800" dirty="0">
                <a:latin typeface="微軟正黑體"/>
                <a:ea typeface="微軟正黑體"/>
                <a:cs typeface="微軟正黑體"/>
              </a:rPr>
              <a:t>以下簡稱本法</a:t>
            </a:r>
            <a:r>
              <a:rPr lang="en-US" altLang="zh-TW" sz="2800" dirty="0">
                <a:latin typeface="微軟正黑體"/>
                <a:ea typeface="微軟正黑體"/>
                <a:cs typeface="微軟正黑體"/>
              </a:rPr>
              <a:t>)</a:t>
            </a:r>
            <a:r>
              <a:rPr lang="zh-TW" altLang="en-US" sz="2800" dirty="0">
                <a:latin typeface="微軟正黑體"/>
                <a:ea typeface="微軟正黑體"/>
                <a:cs typeface="微軟正黑體"/>
              </a:rPr>
              <a:t>第九條第五項規定訂定之。</a:t>
            </a:r>
            <a:endParaRPr lang="en-US" altLang="zh-TW" sz="2800" dirty="0">
              <a:latin typeface="微軟正黑體"/>
              <a:ea typeface="微軟正黑體"/>
              <a:cs typeface="微軟正黑體"/>
            </a:endParaRPr>
          </a:p>
          <a:p>
            <a:pPr marL="299077" indent="-422031">
              <a:buNone/>
            </a:pPr>
            <a:r>
              <a:rPr lang="zh-TW" altLang="en-US" sz="2800" b="1" dirty="0">
                <a:solidFill>
                  <a:srgbClr val="0070C0"/>
                </a:solidFill>
                <a:latin typeface="微軟正黑體"/>
                <a:ea typeface="微軟正黑體"/>
                <a:cs typeface="微軟正黑體"/>
              </a:rPr>
              <a:t>第二條  </a:t>
            </a:r>
            <a:r>
              <a:rPr lang="zh-TW" altLang="en-US" sz="2800" dirty="0">
                <a:latin typeface="微軟正黑體"/>
                <a:ea typeface="微軟正黑體"/>
                <a:cs typeface="微軟正黑體"/>
              </a:rPr>
              <a:t>直轄市、縣</a:t>
            </a:r>
            <a:r>
              <a:rPr lang="en-US" altLang="zh-TW" sz="2800" dirty="0">
                <a:latin typeface="微軟正黑體"/>
                <a:ea typeface="微軟正黑體"/>
                <a:cs typeface="微軟正黑體"/>
              </a:rPr>
              <a:t>(</a:t>
            </a:r>
            <a:r>
              <a:rPr lang="zh-TW" altLang="en-US" sz="2800" dirty="0">
                <a:latin typeface="微軟正黑體"/>
                <a:ea typeface="微軟正黑體"/>
                <a:cs typeface="微軟正黑體"/>
              </a:rPr>
              <a:t>市</a:t>
            </a:r>
            <a:r>
              <a:rPr lang="en-US" altLang="zh-TW" sz="2800" dirty="0">
                <a:latin typeface="微軟正黑體"/>
                <a:ea typeface="微軟正黑體"/>
                <a:cs typeface="微軟正黑體"/>
              </a:rPr>
              <a:t>)</a:t>
            </a:r>
            <a:r>
              <a:rPr lang="zh-TW" altLang="en-US" sz="2800" dirty="0">
                <a:latin typeface="微軟正黑體"/>
                <a:ea typeface="微軟正黑體"/>
                <a:cs typeface="微軟正黑體"/>
              </a:rPr>
              <a:t>主管機關</a:t>
            </a:r>
            <a:r>
              <a:rPr lang="zh-TW" altLang="en-US" sz="4000" b="1" dirty="0">
                <a:solidFill>
                  <a:srgbClr val="C00000"/>
                </a:solidFill>
                <a:latin typeface="微軟正黑體"/>
                <a:ea typeface="微軟正黑體"/>
                <a:cs typeface="微軟正黑體"/>
              </a:rPr>
              <a:t>應</a:t>
            </a:r>
            <a:r>
              <a:rPr lang="zh-TW" altLang="en-US" sz="2800" dirty="0">
                <a:latin typeface="微軟正黑體"/>
                <a:ea typeface="微軟正黑體"/>
                <a:cs typeface="微軟正黑體"/>
              </a:rPr>
              <a:t>就符合下列條件之</a:t>
            </a:r>
            <a:r>
              <a:rPr lang="zh-TW" altLang="en-US" sz="2800" b="1" dirty="0">
                <a:solidFill>
                  <a:srgbClr val="800000"/>
                </a:solidFill>
                <a:latin typeface="微軟正黑體"/>
                <a:ea typeface="微軟正黑體"/>
                <a:cs typeface="微軟正黑體"/>
              </a:rPr>
              <a:t>醫院</a:t>
            </a:r>
            <a:r>
              <a:rPr lang="zh-TW" altLang="en-US" sz="2800" dirty="0">
                <a:latin typeface="微軟正黑體"/>
                <a:ea typeface="微軟正黑體"/>
                <a:cs typeface="微軟正黑體"/>
              </a:rPr>
              <a:t>，</a:t>
            </a:r>
            <a:r>
              <a:rPr lang="zh-TW" altLang="en-US" sz="2800" b="1" dirty="0">
                <a:solidFill>
                  <a:srgbClr val="800000"/>
                </a:solidFill>
                <a:latin typeface="微軟正黑體"/>
                <a:ea typeface="微軟正黑體"/>
                <a:cs typeface="微軟正黑體"/>
              </a:rPr>
              <a:t>指定</a:t>
            </a:r>
            <a:r>
              <a:rPr lang="zh-TW" altLang="en-US" sz="2800" dirty="0">
                <a:latin typeface="微軟正黑體"/>
                <a:ea typeface="微軟正黑體"/>
                <a:cs typeface="微軟正黑體"/>
              </a:rPr>
              <a:t>其為預立醫療照護諮商機構</a:t>
            </a:r>
            <a:r>
              <a:rPr lang="en-US" altLang="zh-TW" sz="2800" dirty="0">
                <a:latin typeface="微軟正黑體"/>
                <a:ea typeface="微軟正黑體"/>
                <a:cs typeface="微軟正黑體"/>
              </a:rPr>
              <a:t>(</a:t>
            </a:r>
            <a:r>
              <a:rPr lang="zh-TW" altLang="en-US" sz="2800" dirty="0">
                <a:latin typeface="微軟正黑體"/>
                <a:ea typeface="微軟正黑體"/>
                <a:cs typeface="微軟正黑體"/>
              </a:rPr>
              <a:t>以下簡稱諮商機構</a:t>
            </a:r>
            <a:r>
              <a:rPr lang="en-US" altLang="zh-TW" sz="2800" dirty="0">
                <a:latin typeface="微軟正黑體"/>
                <a:ea typeface="微軟正黑體"/>
                <a:cs typeface="微軟正黑體"/>
              </a:rPr>
              <a:t>)</a:t>
            </a:r>
            <a:r>
              <a:rPr lang="zh-TW" altLang="en-US" sz="2800" dirty="0">
                <a:latin typeface="微軟正黑體"/>
                <a:ea typeface="微軟正黑體"/>
                <a:cs typeface="微軟正黑體"/>
              </a:rPr>
              <a:t>，提供預立醫療照護諮商</a:t>
            </a:r>
            <a:r>
              <a:rPr lang="en-US" altLang="zh-TW" sz="2800" dirty="0">
                <a:latin typeface="微軟正黑體"/>
                <a:ea typeface="微軟正黑體"/>
                <a:cs typeface="微軟正黑體"/>
              </a:rPr>
              <a:t>: </a:t>
            </a:r>
          </a:p>
          <a:p>
            <a:pPr marL="631385" indent="0">
              <a:spcBef>
                <a:spcPts val="0"/>
              </a:spcBef>
              <a:buNone/>
            </a:pPr>
            <a:r>
              <a:rPr lang="zh-TW" altLang="en-US" sz="2800" dirty="0">
                <a:latin typeface="微軟正黑體"/>
                <a:ea typeface="微軟正黑體"/>
                <a:cs typeface="微軟正黑體"/>
              </a:rPr>
              <a:t>一、一般病床二百床以上。 </a:t>
            </a:r>
            <a:endParaRPr lang="en-US" altLang="zh-TW" sz="2800" dirty="0">
              <a:latin typeface="微軟正黑體"/>
              <a:ea typeface="微軟正黑體"/>
              <a:cs typeface="微軟正黑體"/>
            </a:endParaRPr>
          </a:p>
          <a:p>
            <a:pPr marL="631385" indent="0">
              <a:spcBef>
                <a:spcPts val="0"/>
              </a:spcBef>
              <a:buNone/>
            </a:pPr>
            <a:r>
              <a:rPr lang="zh-TW" altLang="en-US" sz="2800" dirty="0">
                <a:latin typeface="微軟正黑體"/>
                <a:ea typeface="微軟正黑體"/>
                <a:cs typeface="微軟正黑體"/>
              </a:rPr>
              <a:t>二、 經醫院評鑑通過之醫院。</a:t>
            </a:r>
            <a:endParaRPr lang="en-US" altLang="zh-TW" sz="2800" dirty="0">
              <a:latin typeface="微軟正黑體"/>
              <a:ea typeface="微軟正黑體"/>
              <a:cs typeface="微軟正黑體"/>
            </a:endParaRPr>
          </a:p>
          <a:p>
            <a:pPr marL="299077" indent="322338">
              <a:buNone/>
            </a:pPr>
            <a:r>
              <a:rPr lang="zh-TW" altLang="en-US" sz="2800" dirty="0">
                <a:latin typeface="微軟正黑體"/>
                <a:ea typeface="微軟正黑體"/>
                <a:cs typeface="微軟正黑體"/>
              </a:rPr>
              <a:t>前項以外之</a:t>
            </a:r>
            <a:r>
              <a:rPr lang="zh-TW" altLang="en-US" sz="2800" b="1" dirty="0">
                <a:solidFill>
                  <a:srgbClr val="800000"/>
                </a:solidFill>
                <a:latin typeface="微軟正黑體"/>
                <a:ea typeface="微軟正黑體"/>
                <a:cs typeface="微軟正黑體"/>
              </a:rPr>
              <a:t>醫院</a:t>
            </a:r>
            <a:r>
              <a:rPr lang="zh-TW" altLang="en-US" sz="2800" dirty="0">
                <a:latin typeface="微軟正黑體"/>
                <a:ea typeface="微軟正黑體"/>
                <a:cs typeface="微軟正黑體"/>
              </a:rPr>
              <a:t>、</a:t>
            </a:r>
            <a:r>
              <a:rPr lang="zh-TW" altLang="en-US" sz="2800" b="1" dirty="0">
                <a:solidFill>
                  <a:srgbClr val="800000"/>
                </a:solidFill>
                <a:latin typeface="微軟正黑體"/>
                <a:ea typeface="微軟正黑體"/>
                <a:cs typeface="微軟正黑體"/>
              </a:rPr>
              <a:t>診所</a:t>
            </a:r>
            <a:r>
              <a:rPr lang="zh-TW" altLang="en-US" sz="2800" dirty="0">
                <a:latin typeface="微軟正黑體"/>
                <a:ea typeface="微軟正黑體"/>
                <a:cs typeface="微軟正黑體"/>
              </a:rPr>
              <a:t>具特殊專長，或位於離島、山地或其他偏遠地區，向直轄市、縣</a:t>
            </a:r>
            <a:r>
              <a:rPr lang="en-US" altLang="zh-TW" sz="2800" dirty="0">
                <a:latin typeface="微軟正黑體"/>
                <a:ea typeface="微軟正黑體"/>
                <a:cs typeface="微軟正黑體"/>
              </a:rPr>
              <a:t>(</a:t>
            </a:r>
            <a:r>
              <a:rPr lang="zh-TW" altLang="en-US" sz="2800" dirty="0">
                <a:latin typeface="微軟正黑體"/>
                <a:ea typeface="微軟正黑體"/>
                <a:cs typeface="微軟正黑體"/>
              </a:rPr>
              <a:t>市</a:t>
            </a:r>
            <a:r>
              <a:rPr lang="en-US" altLang="zh-TW" sz="2800" dirty="0">
                <a:latin typeface="微軟正黑體"/>
                <a:ea typeface="微軟正黑體"/>
                <a:cs typeface="微軟正黑體"/>
              </a:rPr>
              <a:t>)</a:t>
            </a:r>
            <a:r>
              <a:rPr lang="zh-TW" altLang="en-US" sz="2800" dirty="0">
                <a:latin typeface="微軟正黑體"/>
                <a:ea typeface="微軟正黑體"/>
                <a:cs typeface="微軟正黑體"/>
              </a:rPr>
              <a:t>主管機關</a:t>
            </a:r>
            <a:r>
              <a:rPr lang="zh-TW" altLang="en-US" sz="2800" b="1" dirty="0">
                <a:solidFill>
                  <a:srgbClr val="800000"/>
                </a:solidFill>
                <a:latin typeface="微軟正黑體"/>
                <a:ea typeface="微軟正黑體"/>
                <a:cs typeface="微軟正黑體"/>
              </a:rPr>
              <a:t>申請並經同意者</a:t>
            </a:r>
            <a:r>
              <a:rPr lang="zh-TW" altLang="en-US" sz="2800" dirty="0">
                <a:latin typeface="微軟正黑體"/>
                <a:ea typeface="微軟正黑體"/>
                <a:cs typeface="微軟正黑體"/>
              </a:rPr>
              <a:t>，</a:t>
            </a:r>
            <a:r>
              <a:rPr lang="zh-TW" altLang="en-US" sz="4000" b="1" dirty="0">
                <a:solidFill>
                  <a:srgbClr val="C00000"/>
                </a:solidFill>
                <a:latin typeface="微軟正黑體"/>
                <a:ea typeface="微軟正黑體"/>
                <a:cs typeface="微軟正黑體"/>
              </a:rPr>
              <a:t>得</a:t>
            </a:r>
            <a:r>
              <a:rPr lang="zh-TW" altLang="en-US" sz="2800" dirty="0">
                <a:latin typeface="微軟正黑體"/>
                <a:ea typeface="微軟正黑體"/>
                <a:cs typeface="微軟正黑體"/>
              </a:rPr>
              <a:t>為諮商機構，提供預立醫療照護諮商，不受前項規定之限制。  </a:t>
            </a:r>
          </a:p>
        </p:txBody>
      </p:sp>
      <p:sp>
        <p:nvSpPr>
          <p:cNvPr id="6" name="橢圓 5"/>
          <p:cNvSpPr/>
          <p:nvPr/>
        </p:nvSpPr>
        <p:spPr>
          <a:xfrm>
            <a:off x="8081675" y="5760720"/>
            <a:ext cx="1062325" cy="1108977"/>
          </a:xfrm>
          <a:prstGeom prst="ellips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4000" dirty="0" smtClean="0">
                <a:solidFill>
                  <a:srgbClr val="C00000"/>
                </a:solidFill>
              </a:rPr>
              <a:t>得</a:t>
            </a:r>
            <a:endParaRPr kumimoji="1" lang="zh-TW" altLang="en-US" sz="4000" dirty="0">
              <a:solidFill>
                <a:srgbClr val="C00000"/>
              </a:solidFill>
            </a:endParaRPr>
          </a:p>
        </p:txBody>
      </p:sp>
      <p:sp>
        <p:nvSpPr>
          <p:cNvPr id="7" name="橢圓 6"/>
          <p:cNvSpPr/>
          <p:nvPr/>
        </p:nvSpPr>
        <p:spPr>
          <a:xfrm>
            <a:off x="50870" y="3429000"/>
            <a:ext cx="1133654" cy="1108977"/>
          </a:xfrm>
          <a:prstGeom prst="ellips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4000" dirty="0" smtClean="0">
                <a:solidFill>
                  <a:srgbClr val="C00000"/>
                </a:solidFill>
              </a:rPr>
              <a:t>應</a:t>
            </a:r>
            <a:endParaRPr kumimoji="1" lang="zh-TW" altLang="en-US" sz="4000" dirty="0">
              <a:solidFill>
                <a:srgbClr val="C00000"/>
              </a:solidFill>
            </a:endParaRPr>
          </a:p>
        </p:txBody>
      </p:sp>
    </p:spTree>
    <p:extLst>
      <p:ext uri="{BB962C8B-B14F-4D97-AF65-F5344CB8AC3E}">
        <p14:creationId xmlns:p14="http://schemas.microsoft.com/office/powerpoint/2010/main" val="99084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63C99421-1461-41DC-9C44-B4A7F4BABE51}"/>
              </a:ext>
            </a:extLst>
          </p:cNvPr>
          <p:cNvSpPr>
            <a:spLocks noGrp="1"/>
          </p:cNvSpPr>
          <p:nvPr>
            <p:ph type="body" idx="1"/>
          </p:nvPr>
        </p:nvSpPr>
        <p:spPr>
          <a:xfrm>
            <a:off x="611560" y="1700808"/>
            <a:ext cx="7960496" cy="4320480"/>
          </a:xfrm>
        </p:spPr>
        <p:txBody>
          <a:bodyPr/>
          <a:lstStyle/>
          <a:p>
            <a:pPr marL="299077" indent="-422031">
              <a:buNone/>
            </a:pPr>
            <a:r>
              <a:rPr lang="zh-TW" altLang="en-US" b="1" dirty="0">
                <a:solidFill>
                  <a:srgbClr val="0070C0"/>
                </a:solidFill>
                <a:latin typeface="微軟正黑體"/>
                <a:ea typeface="微軟正黑體"/>
                <a:cs typeface="微軟正黑體"/>
              </a:rPr>
              <a:t>第三條  </a:t>
            </a:r>
            <a:r>
              <a:rPr lang="zh-TW" altLang="en-US" dirty="0">
                <a:latin typeface="微軟正黑體"/>
                <a:ea typeface="微軟正黑體"/>
                <a:cs typeface="微軟正黑體"/>
              </a:rPr>
              <a:t>前條第一項諮商機構，應指定預立醫療照護諮商專責單位， 並符合下列規定：</a:t>
            </a:r>
            <a:endParaRPr lang="en-US" altLang="zh-TW" dirty="0">
              <a:latin typeface="微軟正黑體"/>
              <a:ea typeface="微軟正黑體"/>
              <a:cs typeface="微軟正黑體"/>
            </a:endParaRPr>
          </a:p>
          <a:p>
            <a:pPr marL="1438275" indent="-895350">
              <a:buNone/>
            </a:pPr>
            <a:r>
              <a:rPr lang="zh-TW" altLang="en-US" dirty="0">
                <a:latin typeface="微軟正黑體"/>
                <a:ea typeface="微軟正黑體"/>
                <a:cs typeface="微軟正黑體"/>
              </a:rPr>
              <a:t>一、 諮商處所應有明顯區隔之獨立空間，並具隱密性；設施、設備具舒適及便利性。</a:t>
            </a:r>
            <a:endParaRPr lang="en-US" altLang="zh-TW" dirty="0">
              <a:latin typeface="微軟正黑體"/>
              <a:ea typeface="微軟正黑體"/>
              <a:cs typeface="微軟正黑體"/>
            </a:endParaRPr>
          </a:p>
          <a:p>
            <a:pPr marL="1438275" indent="-895350">
              <a:buNone/>
            </a:pPr>
            <a:r>
              <a:rPr lang="zh-TW" altLang="en-US" dirty="0">
                <a:latin typeface="微軟正黑體"/>
                <a:ea typeface="微軟正黑體"/>
                <a:cs typeface="微軟正黑體"/>
              </a:rPr>
              <a:t>二、 提供臨櫃、語音及網路掛號服務。</a:t>
            </a:r>
            <a:endParaRPr lang="en-US" altLang="zh-TW" dirty="0">
              <a:latin typeface="微軟正黑體"/>
              <a:ea typeface="微軟正黑體"/>
              <a:cs typeface="微軟正黑體"/>
            </a:endParaRPr>
          </a:p>
          <a:p>
            <a:pPr marL="1438275" indent="-895350">
              <a:buNone/>
            </a:pPr>
            <a:r>
              <a:rPr lang="zh-TW" altLang="en-US" dirty="0">
                <a:latin typeface="微軟正黑體"/>
                <a:ea typeface="微軟正黑體"/>
                <a:cs typeface="微軟正黑體"/>
              </a:rPr>
              <a:t>三、 提供</a:t>
            </a:r>
            <a:r>
              <a:rPr lang="zh-TW" altLang="en-US" b="1" dirty="0">
                <a:solidFill>
                  <a:srgbClr val="7030A0"/>
                </a:solidFill>
                <a:latin typeface="微軟正黑體"/>
                <a:ea typeface="微軟正黑體"/>
                <a:cs typeface="微軟正黑體"/>
              </a:rPr>
              <a:t>預立醫療照護諮商資訊網頁</a:t>
            </a:r>
            <a:r>
              <a:rPr lang="zh-TW" altLang="en-US" dirty="0">
                <a:latin typeface="微軟正黑體"/>
                <a:ea typeface="微軟正黑體"/>
                <a:cs typeface="微軟正黑體"/>
              </a:rPr>
              <a:t>。</a:t>
            </a:r>
            <a:endParaRPr lang="en-US" altLang="zh-TW" dirty="0">
              <a:latin typeface="微軟正黑體"/>
              <a:ea typeface="微軟正黑體"/>
              <a:cs typeface="微軟正黑體"/>
            </a:endParaRPr>
          </a:p>
          <a:p>
            <a:pPr marL="0" indent="0">
              <a:buNone/>
            </a:pPr>
            <a:r>
              <a:rPr lang="zh-TW" altLang="en-US" sz="4000" dirty="0">
                <a:latin typeface="微軟正黑體"/>
                <a:ea typeface="微軟正黑體"/>
                <a:cs typeface="微軟正黑體"/>
              </a:rPr>
              <a:t> </a:t>
            </a:r>
            <a:endParaRPr lang="en-US" altLang="zh-TW" sz="4000" dirty="0">
              <a:latin typeface="微軟正黑體"/>
              <a:ea typeface="微軟正黑體"/>
              <a:cs typeface="微軟正黑體"/>
            </a:endParaRPr>
          </a:p>
        </p:txBody>
      </p:sp>
      <p:sp>
        <p:nvSpPr>
          <p:cNvPr id="2" name="標題 1"/>
          <p:cNvSpPr>
            <a:spLocks noGrp="1"/>
          </p:cNvSpPr>
          <p:nvPr>
            <p:ph type="title"/>
          </p:nvPr>
        </p:nvSpPr>
        <p:spPr>
          <a:xfrm>
            <a:off x="367159" y="461599"/>
            <a:ext cx="8453313" cy="697231"/>
          </a:xfrm>
        </p:spPr>
        <p:txBody>
          <a:bodyPr/>
          <a:lstStyle/>
          <a:p>
            <a:r>
              <a:rPr lang="zh-TW" altLang="en-US" b="1" dirty="0" smtClean="0">
                <a:latin typeface="微軟正黑體" panose="020B0604030504040204" pitchFamily="34" charset="-120"/>
                <a:ea typeface="微軟正黑體" panose="020B0604030504040204" pitchFamily="34" charset="-120"/>
              </a:rPr>
              <a:t>對第一種經指定</a:t>
            </a:r>
            <a:r>
              <a:rPr lang="en-US" altLang="zh-TW" b="1" dirty="0" err="1" smtClean="0">
                <a:latin typeface="微軟正黑體" panose="020B0604030504040204" pitchFamily="34" charset="-120"/>
                <a:ea typeface="微軟正黑體" panose="020B0604030504040204" pitchFamily="34" charset="-120"/>
              </a:rPr>
              <a:t>ACP</a:t>
            </a:r>
            <a:r>
              <a:rPr lang="zh-TW" altLang="en-US" b="1" dirty="0" smtClean="0">
                <a:latin typeface="微軟正黑體" panose="020B0604030504040204" pitchFamily="34" charset="-120"/>
                <a:ea typeface="微軟正黑體" panose="020B0604030504040204" pitchFamily="34" charset="-120"/>
              </a:rPr>
              <a:t>機構之規定</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23253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a:xfrm>
            <a:off x="531668" y="476672"/>
            <a:ext cx="8157883" cy="4857566"/>
          </a:xfrm>
          <a:prstGeom prst="rect">
            <a:avLst/>
          </a:prstGeom>
        </p:spPr>
        <p:txBody>
          <a:bodyPr/>
          <a:lstStyle>
            <a:lvl1pPr marL="316523" indent="-316523" algn="l" defTabSz="844061" rtl="0" eaLnBrk="1" latinLnBrk="1" hangingPunct="1">
              <a:spcBef>
                <a:spcPct val="20000"/>
              </a:spcBef>
              <a:buFont typeface="Arial" pitchFamily="34" charset="0"/>
              <a:buChar char="•"/>
              <a:defRPr sz="2954" kern="1200">
                <a:solidFill>
                  <a:schemeClr val="tx1"/>
                </a:solidFill>
                <a:latin typeface="+mn-lt"/>
                <a:ea typeface="+mn-ea"/>
                <a:cs typeface="+mn-cs"/>
              </a:defRPr>
            </a:lvl1pPr>
            <a:lvl2pPr marL="685801" indent="-263770" algn="l" defTabSz="844061" rtl="0" eaLnBrk="1" latinLnBrk="1" hangingPunct="1">
              <a:spcBef>
                <a:spcPct val="20000"/>
              </a:spcBef>
              <a:buFont typeface="Arial" pitchFamily="34" charset="0"/>
              <a:buChar char="–"/>
              <a:defRPr sz="2585" kern="1200">
                <a:solidFill>
                  <a:schemeClr val="tx1"/>
                </a:solidFill>
                <a:latin typeface="+mn-lt"/>
                <a:ea typeface="+mn-ea"/>
                <a:cs typeface="+mn-cs"/>
              </a:defRPr>
            </a:lvl2pPr>
            <a:lvl3pPr marL="1055077" indent="-211015" algn="l" defTabSz="844061" rtl="0" eaLnBrk="1" latinLnBrk="1" hangingPunct="1">
              <a:spcBef>
                <a:spcPct val="20000"/>
              </a:spcBef>
              <a:buFont typeface="Arial" pitchFamily="34" charset="0"/>
              <a:buChar char="•"/>
              <a:defRPr sz="2215" kern="1200">
                <a:solidFill>
                  <a:schemeClr val="tx1"/>
                </a:solidFill>
                <a:latin typeface="+mn-lt"/>
                <a:ea typeface="+mn-ea"/>
                <a:cs typeface="+mn-cs"/>
              </a:defRPr>
            </a:lvl3pPr>
            <a:lvl4pPr marL="1477108" indent="-211015" algn="l" defTabSz="844061" rtl="0" eaLnBrk="1" latinLnBrk="1" hangingPunct="1">
              <a:spcBef>
                <a:spcPct val="20000"/>
              </a:spcBef>
              <a:buFont typeface="Arial" pitchFamily="34" charset="0"/>
              <a:buChar char="–"/>
              <a:defRPr sz="1846" kern="1200">
                <a:solidFill>
                  <a:schemeClr val="tx1"/>
                </a:solidFill>
                <a:latin typeface="+mn-lt"/>
                <a:ea typeface="+mn-ea"/>
                <a:cs typeface="+mn-cs"/>
              </a:defRPr>
            </a:lvl4pPr>
            <a:lvl5pPr marL="1899139" indent="-211015" algn="l" defTabSz="844061" rtl="0" eaLnBrk="1" latinLnBrk="1" hangingPunct="1">
              <a:spcBef>
                <a:spcPct val="20000"/>
              </a:spcBef>
              <a:buFont typeface="Arial" pitchFamily="34" charset="0"/>
              <a:buChar char="»"/>
              <a:defRPr sz="1846" kern="1200">
                <a:solidFill>
                  <a:schemeClr val="tx1"/>
                </a:solidFill>
                <a:latin typeface="+mn-lt"/>
                <a:ea typeface="+mn-ea"/>
                <a:cs typeface="+mn-cs"/>
              </a:defRPr>
            </a:lvl5pPr>
            <a:lvl6pPr marL="2321169" indent="-211015" algn="l" defTabSz="844061" rtl="0" eaLnBrk="1" latinLnBrk="1" hangingPunct="1">
              <a:spcBef>
                <a:spcPct val="20000"/>
              </a:spcBef>
              <a:buFont typeface="Arial" pitchFamily="34" charset="0"/>
              <a:buChar char="•"/>
              <a:defRPr sz="1846" kern="1200">
                <a:solidFill>
                  <a:schemeClr val="tx1"/>
                </a:solidFill>
                <a:latin typeface="+mn-lt"/>
                <a:ea typeface="+mn-ea"/>
                <a:cs typeface="+mn-cs"/>
              </a:defRPr>
            </a:lvl6pPr>
            <a:lvl7pPr marL="2743200" indent="-211015" algn="l" defTabSz="844061" rtl="0" eaLnBrk="1" latinLnBrk="1" hangingPunct="1">
              <a:spcBef>
                <a:spcPct val="20000"/>
              </a:spcBef>
              <a:buFont typeface="Arial" pitchFamily="34" charset="0"/>
              <a:buChar char="•"/>
              <a:defRPr sz="1846" kern="1200">
                <a:solidFill>
                  <a:schemeClr val="tx1"/>
                </a:solidFill>
                <a:latin typeface="+mn-lt"/>
                <a:ea typeface="+mn-ea"/>
                <a:cs typeface="+mn-cs"/>
              </a:defRPr>
            </a:lvl7pPr>
            <a:lvl8pPr marL="3165231" indent="-211015" algn="l" defTabSz="844061" rtl="0" eaLnBrk="1" latinLnBrk="1" hangingPunct="1">
              <a:spcBef>
                <a:spcPct val="20000"/>
              </a:spcBef>
              <a:buFont typeface="Arial" pitchFamily="34" charset="0"/>
              <a:buChar char="•"/>
              <a:defRPr sz="1846" kern="1200">
                <a:solidFill>
                  <a:schemeClr val="tx1"/>
                </a:solidFill>
                <a:latin typeface="+mn-lt"/>
                <a:ea typeface="+mn-ea"/>
                <a:cs typeface="+mn-cs"/>
              </a:defRPr>
            </a:lvl8pPr>
            <a:lvl9pPr marL="3587262" indent="-211015" algn="l" defTabSz="844061" rtl="0" eaLnBrk="1" latinLnBrk="1" hangingPunct="1">
              <a:spcBef>
                <a:spcPct val="20000"/>
              </a:spcBef>
              <a:buFont typeface="Arial" pitchFamily="34" charset="0"/>
              <a:buChar char="•"/>
              <a:defRPr sz="1846" kern="1200">
                <a:solidFill>
                  <a:schemeClr val="tx1"/>
                </a:solidFill>
                <a:latin typeface="+mn-lt"/>
                <a:ea typeface="+mn-ea"/>
                <a:cs typeface="+mn-cs"/>
              </a:defRPr>
            </a:lvl9pPr>
          </a:lstStyle>
          <a:p>
            <a:r>
              <a:rPr lang="zh-TW" altLang="en-US" sz="3600" dirty="0" smtClean="0"/>
              <a:t>死亡是必然的</a:t>
            </a:r>
            <a:r>
              <a:rPr lang="en-US" altLang="zh-TW" sz="3600" dirty="0" smtClean="0"/>
              <a:t>---</a:t>
            </a:r>
            <a:r>
              <a:rPr lang="zh-TW" altLang="en-US" sz="3600" dirty="0" smtClean="0"/>
              <a:t>重點是</a:t>
            </a:r>
            <a:r>
              <a:rPr lang="en-US" altLang="zh-TW" sz="3600" dirty="0" smtClean="0"/>
              <a:t>"</a:t>
            </a:r>
            <a:r>
              <a:rPr lang="zh-TW" altLang="en-US" sz="3600" dirty="0" smtClean="0"/>
              <a:t>如何</a:t>
            </a:r>
            <a:r>
              <a:rPr lang="en-US" altLang="zh-TW" sz="3600" dirty="0" smtClean="0"/>
              <a:t>"</a:t>
            </a:r>
            <a:r>
              <a:rPr lang="zh-TW" altLang="en-US" sz="3600" dirty="0" smtClean="0"/>
              <a:t>及</a:t>
            </a:r>
            <a:r>
              <a:rPr lang="en-US" altLang="zh-TW" sz="3600" dirty="0" smtClean="0"/>
              <a:t>"</a:t>
            </a:r>
            <a:r>
              <a:rPr lang="zh-TW" altLang="en-US" sz="3600" dirty="0" smtClean="0"/>
              <a:t>何時</a:t>
            </a:r>
            <a:r>
              <a:rPr lang="en-US" altLang="zh-TW" sz="3600" dirty="0" smtClean="0"/>
              <a:t>"</a:t>
            </a:r>
            <a:r>
              <a:rPr lang="zh-TW" altLang="en-US" sz="3600" dirty="0" smtClean="0"/>
              <a:t>面對。</a:t>
            </a:r>
          </a:p>
          <a:p>
            <a:r>
              <a:rPr lang="zh-TW" altLang="en-US" sz="3600" dirty="0"/>
              <a:t>說</a:t>
            </a:r>
            <a:r>
              <a:rPr lang="zh-TW" altLang="en-US" sz="3600" dirty="0" smtClean="0"/>
              <a:t>再見</a:t>
            </a:r>
            <a:r>
              <a:rPr lang="zh-TW" altLang="en-US" sz="3600" dirty="0" smtClean="0">
                <a:latin typeface="新細明體"/>
                <a:ea typeface="新細明體"/>
              </a:rPr>
              <a:t>，</a:t>
            </a:r>
            <a:r>
              <a:rPr lang="zh-TW" altLang="en-US" sz="3600" dirty="0" smtClean="0"/>
              <a:t>不容易</a:t>
            </a:r>
            <a:endParaRPr lang="en-US" altLang="zh-TW" sz="3600" dirty="0" smtClean="0"/>
          </a:p>
          <a:p>
            <a:r>
              <a:rPr lang="zh-TW" altLang="en-US" sz="3600" dirty="0" smtClean="0"/>
              <a:t>在自己神志清醒時</a:t>
            </a:r>
            <a:r>
              <a:rPr lang="en-US" altLang="zh-TW" sz="3600" dirty="0" smtClean="0"/>
              <a:t>,</a:t>
            </a:r>
            <a:r>
              <a:rPr lang="zh-TW" altLang="en-US" sz="3600" dirty="0" smtClean="0"/>
              <a:t>清楚明白的</a:t>
            </a:r>
            <a:r>
              <a:rPr lang="en-US" altLang="zh-TW" sz="3600" dirty="0" smtClean="0"/>
              <a:t>"</a:t>
            </a:r>
            <a:r>
              <a:rPr lang="zh-TW" altLang="en-US" sz="3600" dirty="0" smtClean="0"/>
              <a:t>寫下</a:t>
            </a:r>
            <a:r>
              <a:rPr lang="en-US" altLang="zh-TW" sz="3600" dirty="0" smtClean="0"/>
              <a:t>"</a:t>
            </a:r>
            <a:r>
              <a:rPr lang="zh-TW" altLang="en-US" sz="3600" dirty="0" smtClean="0"/>
              <a:t>自己希望面對死亡的態度</a:t>
            </a:r>
            <a:r>
              <a:rPr lang="en-US" altLang="zh-TW" sz="3600" dirty="0">
                <a:latin typeface="新細明體"/>
                <a:ea typeface="新細明體"/>
              </a:rPr>
              <a:t>，</a:t>
            </a:r>
            <a:r>
              <a:rPr lang="zh-TW" altLang="en-US" sz="3600" dirty="0" smtClean="0"/>
              <a:t>就不會</a:t>
            </a:r>
            <a:r>
              <a:rPr lang="en-US" altLang="zh-TW" sz="3600" dirty="0" smtClean="0"/>
              <a:t>"</a:t>
            </a:r>
            <a:r>
              <a:rPr lang="zh-TW" altLang="en-US" sz="3600" dirty="0" smtClean="0"/>
              <a:t>為難</a:t>
            </a:r>
            <a:r>
              <a:rPr lang="en-US" altLang="zh-TW" sz="3600" dirty="0" smtClean="0"/>
              <a:t>"</a:t>
            </a:r>
            <a:r>
              <a:rPr lang="zh-TW" altLang="en-US" sz="3600" dirty="0" smtClean="0"/>
              <a:t>親人及醫護人員了</a:t>
            </a:r>
            <a:r>
              <a:rPr lang="en-US" altLang="zh-TW" sz="3600" dirty="0">
                <a:latin typeface="新細明體"/>
                <a:ea typeface="新細明體"/>
              </a:rPr>
              <a:t>，</a:t>
            </a:r>
            <a:r>
              <a:rPr lang="zh-TW" altLang="en-US" sz="3600" dirty="0" smtClean="0"/>
              <a:t>這是每個人面對死亡的必要準備之一</a:t>
            </a:r>
            <a:r>
              <a:rPr lang="en-US" altLang="zh-TW" sz="3600" dirty="0" smtClean="0"/>
              <a:t>!!</a:t>
            </a:r>
          </a:p>
          <a:p>
            <a:endParaRPr lang="zh-TW" altLang="en-US" sz="3600" dirty="0"/>
          </a:p>
        </p:txBody>
      </p:sp>
    </p:spTree>
    <p:extLst>
      <p:ext uri="{BB962C8B-B14F-4D97-AF65-F5344CB8AC3E}">
        <p14:creationId xmlns:p14="http://schemas.microsoft.com/office/powerpoint/2010/main" val="3583810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A142B425-FC88-4F6C-8CB3-C530CC2754BA}"/>
              </a:ext>
            </a:extLst>
          </p:cNvPr>
          <p:cNvSpPr>
            <a:spLocks noGrp="1"/>
          </p:cNvSpPr>
          <p:nvPr>
            <p:ph type="body" idx="1"/>
          </p:nvPr>
        </p:nvSpPr>
        <p:spPr>
          <a:xfrm>
            <a:off x="431540" y="1368463"/>
            <a:ext cx="8244916" cy="4121073"/>
          </a:xfrm>
        </p:spPr>
        <p:txBody>
          <a:bodyPr/>
          <a:lstStyle/>
          <a:p>
            <a:pPr marL="299077" indent="-422031">
              <a:buNone/>
            </a:pPr>
            <a:r>
              <a:rPr lang="zh-TW" altLang="en-US" b="1" dirty="0">
                <a:solidFill>
                  <a:srgbClr val="0070C0"/>
                </a:solidFill>
                <a:latin typeface="微軟正黑體"/>
                <a:ea typeface="微軟正黑體"/>
                <a:cs typeface="微軟正黑體"/>
              </a:rPr>
              <a:t>第四條  </a:t>
            </a:r>
            <a:r>
              <a:rPr lang="zh-TW" altLang="en-US" sz="2800" dirty="0">
                <a:latin typeface="微軟正黑體"/>
                <a:ea typeface="微軟正黑體"/>
                <a:cs typeface="微軟正黑體"/>
              </a:rPr>
              <a:t>諮商機構應組成預立醫療照護諮商團隊</a:t>
            </a:r>
            <a:r>
              <a:rPr lang="en-US" altLang="zh-TW" sz="2800" dirty="0">
                <a:latin typeface="微軟正黑體"/>
                <a:ea typeface="微軟正黑體"/>
                <a:cs typeface="微軟正黑體"/>
              </a:rPr>
              <a:t>(</a:t>
            </a:r>
            <a:r>
              <a:rPr lang="zh-TW" altLang="en-US" sz="2800" dirty="0">
                <a:latin typeface="微軟正黑體"/>
                <a:ea typeface="微軟正黑體"/>
                <a:cs typeface="微軟正黑體"/>
              </a:rPr>
              <a:t>以下簡稱諮商團隊</a:t>
            </a:r>
            <a:r>
              <a:rPr lang="en-US" altLang="zh-TW" sz="2800" dirty="0">
                <a:latin typeface="微軟正黑體"/>
                <a:ea typeface="微軟正黑體"/>
                <a:cs typeface="微軟正黑體"/>
              </a:rPr>
              <a:t>)</a:t>
            </a:r>
            <a:r>
              <a:rPr lang="zh-TW" altLang="en-US" sz="2800" dirty="0">
                <a:latin typeface="微軟正黑體"/>
                <a:ea typeface="微軟正黑體"/>
                <a:cs typeface="微軟正黑體"/>
              </a:rPr>
              <a:t>，至少包括下列人員： </a:t>
            </a:r>
            <a:endParaRPr lang="en-US" altLang="zh-TW" sz="2800" dirty="0">
              <a:latin typeface="微軟正黑體"/>
              <a:ea typeface="微軟正黑體"/>
              <a:cs typeface="微軟正黑體"/>
            </a:endParaRPr>
          </a:p>
          <a:p>
            <a:pPr marL="963692" indent="-422031">
              <a:buNone/>
            </a:pPr>
            <a:r>
              <a:rPr lang="zh-TW" altLang="en-US" sz="2800" dirty="0">
                <a:latin typeface="微軟正黑體"/>
                <a:ea typeface="微軟正黑體"/>
                <a:cs typeface="微軟正黑體"/>
              </a:rPr>
              <a:t>一、 </a:t>
            </a:r>
            <a:r>
              <a:rPr lang="zh-TW" altLang="en-US" sz="2800" dirty="0">
                <a:solidFill>
                  <a:srgbClr val="800000"/>
                </a:solidFill>
                <a:latin typeface="微軟正黑體"/>
                <a:ea typeface="微軟正黑體"/>
                <a:cs typeface="微軟正黑體"/>
              </a:rPr>
              <a:t>醫師</a:t>
            </a:r>
            <a:r>
              <a:rPr lang="zh-TW" altLang="en-US" sz="2800" dirty="0">
                <a:latin typeface="微軟正黑體"/>
                <a:ea typeface="微軟正黑體"/>
                <a:cs typeface="微軟正黑體"/>
              </a:rPr>
              <a:t>一人</a:t>
            </a:r>
            <a:r>
              <a:rPr lang="en-US" altLang="zh-TW" sz="2800" dirty="0">
                <a:latin typeface="微軟正黑體"/>
                <a:ea typeface="微軟正黑體"/>
                <a:cs typeface="微軟正黑體"/>
              </a:rPr>
              <a:t>:</a:t>
            </a:r>
            <a:r>
              <a:rPr lang="zh-TW" altLang="en-US" sz="2800" dirty="0">
                <a:latin typeface="微軟正黑體"/>
                <a:ea typeface="微軟正黑體"/>
                <a:cs typeface="微軟正黑體"/>
              </a:rPr>
              <a:t>應具有專科醫師資格。 </a:t>
            </a:r>
            <a:endParaRPr lang="en-US" altLang="zh-TW" sz="2800" dirty="0">
              <a:latin typeface="微軟正黑體"/>
              <a:ea typeface="微軟正黑體"/>
              <a:cs typeface="微軟正黑體"/>
            </a:endParaRPr>
          </a:p>
          <a:p>
            <a:pPr marL="963692" indent="-422031">
              <a:buNone/>
            </a:pPr>
            <a:r>
              <a:rPr lang="zh-TW" altLang="en-US" sz="2800" dirty="0">
                <a:latin typeface="微軟正黑體"/>
                <a:ea typeface="微軟正黑體"/>
                <a:cs typeface="微軟正黑體"/>
              </a:rPr>
              <a:t>二、 </a:t>
            </a:r>
            <a:r>
              <a:rPr lang="zh-TW" altLang="en-US" sz="2800" dirty="0">
                <a:solidFill>
                  <a:srgbClr val="800000"/>
                </a:solidFill>
                <a:latin typeface="微軟正黑體"/>
                <a:ea typeface="微軟正黑體"/>
                <a:cs typeface="微軟正黑體"/>
              </a:rPr>
              <a:t>護理</a:t>
            </a:r>
            <a:r>
              <a:rPr lang="zh-TW" altLang="en-US" sz="2800" dirty="0">
                <a:latin typeface="微軟正黑體"/>
                <a:ea typeface="微軟正黑體"/>
                <a:cs typeface="微軟正黑體"/>
              </a:rPr>
              <a:t>人員一人</a:t>
            </a:r>
            <a:r>
              <a:rPr lang="en-US" altLang="zh-TW" sz="2800" dirty="0">
                <a:latin typeface="微軟正黑體"/>
                <a:ea typeface="微軟正黑體"/>
                <a:cs typeface="微軟正黑體"/>
              </a:rPr>
              <a:t>:</a:t>
            </a:r>
            <a:r>
              <a:rPr lang="zh-TW" altLang="en-US" sz="2800" dirty="0">
                <a:latin typeface="微軟正黑體"/>
                <a:ea typeface="微軟正黑體"/>
                <a:cs typeface="微軟正黑體"/>
              </a:rPr>
              <a:t>應具有二年以上臨床實務經驗。 </a:t>
            </a:r>
            <a:endParaRPr lang="en-US" altLang="zh-TW" sz="2800" dirty="0">
              <a:latin typeface="微軟正黑體"/>
              <a:ea typeface="微軟正黑體"/>
              <a:cs typeface="微軟正黑體"/>
            </a:endParaRPr>
          </a:p>
          <a:p>
            <a:pPr marL="963692" indent="-422031">
              <a:buNone/>
            </a:pPr>
            <a:r>
              <a:rPr lang="zh-TW" altLang="en-US" sz="2800" dirty="0">
                <a:latin typeface="微軟正黑體"/>
                <a:ea typeface="微軟正黑體"/>
                <a:cs typeface="微軟正黑體"/>
              </a:rPr>
              <a:t>三、 </a:t>
            </a:r>
            <a:r>
              <a:rPr lang="zh-TW" altLang="en-US" sz="2800" dirty="0">
                <a:solidFill>
                  <a:srgbClr val="800000"/>
                </a:solidFill>
                <a:latin typeface="微軟正黑體"/>
                <a:ea typeface="微軟正黑體"/>
                <a:cs typeface="微軟正黑體"/>
              </a:rPr>
              <a:t>心理師</a:t>
            </a:r>
            <a:r>
              <a:rPr lang="zh-TW" altLang="en-US" sz="2800" dirty="0">
                <a:latin typeface="微軟正黑體"/>
                <a:ea typeface="微軟正黑體"/>
                <a:cs typeface="微軟正黑體"/>
              </a:rPr>
              <a:t>或</a:t>
            </a:r>
            <a:r>
              <a:rPr lang="zh-TW" altLang="en-US" sz="2800" dirty="0">
                <a:solidFill>
                  <a:srgbClr val="800000"/>
                </a:solidFill>
                <a:latin typeface="微軟正黑體"/>
                <a:ea typeface="微軟正黑體"/>
                <a:cs typeface="微軟正黑體"/>
              </a:rPr>
              <a:t>社會工作人員</a:t>
            </a:r>
            <a:r>
              <a:rPr lang="zh-TW" altLang="en-US" sz="2800" dirty="0">
                <a:latin typeface="微軟正黑體"/>
                <a:ea typeface="微軟正黑體"/>
                <a:cs typeface="微軟正黑體"/>
              </a:rPr>
              <a:t>一人</a:t>
            </a:r>
            <a:r>
              <a:rPr lang="en-US" altLang="zh-TW" sz="2800" dirty="0">
                <a:latin typeface="微軟正黑體"/>
                <a:ea typeface="微軟正黑體"/>
                <a:cs typeface="微軟正黑體"/>
              </a:rPr>
              <a:t>:</a:t>
            </a:r>
            <a:r>
              <a:rPr lang="zh-TW" altLang="en-US" sz="2800" dirty="0">
                <a:latin typeface="微軟正黑體"/>
                <a:ea typeface="微軟正黑體"/>
                <a:cs typeface="微軟正黑體"/>
              </a:rPr>
              <a:t>應具有二年以上臨床實務經驗。      </a:t>
            </a:r>
            <a:endParaRPr lang="en-US" altLang="zh-TW" sz="2800" dirty="0">
              <a:latin typeface="微軟正黑體"/>
              <a:ea typeface="微軟正黑體"/>
              <a:cs typeface="微軟正黑體"/>
            </a:endParaRPr>
          </a:p>
          <a:p>
            <a:pPr marL="265846" indent="289108">
              <a:buNone/>
            </a:pPr>
            <a:r>
              <a:rPr lang="zh-TW" altLang="en-US" sz="2800" dirty="0">
                <a:latin typeface="微軟正黑體"/>
                <a:ea typeface="微軟正黑體"/>
                <a:cs typeface="微軟正黑體"/>
              </a:rPr>
              <a:t>第二條第二項諮商機構，得就前項第二款或第三款人員擇一設置。      </a:t>
            </a:r>
            <a:endParaRPr lang="en-US" altLang="zh-TW" sz="2800" dirty="0">
              <a:latin typeface="微軟正黑體"/>
              <a:ea typeface="微軟正黑體"/>
              <a:cs typeface="微軟正黑體"/>
            </a:endParaRPr>
          </a:p>
          <a:p>
            <a:pPr marL="265846" indent="289108">
              <a:buNone/>
            </a:pPr>
            <a:r>
              <a:rPr lang="zh-TW" altLang="en-US" sz="2800" dirty="0">
                <a:latin typeface="微軟正黑體"/>
                <a:ea typeface="微軟正黑體"/>
                <a:cs typeface="微軟正黑體"/>
              </a:rPr>
              <a:t>第一項人員，應完成中央主管機關公告之</a:t>
            </a:r>
            <a:r>
              <a:rPr lang="zh-TW" altLang="en-US" sz="2800" b="1" dirty="0">
                <a:solidFill>
                  <a:srgbClr val="0070C0"/>
                </a:solidFill>
                <a:latin typeface="微軟正黑體"/>
                <a:ea typeface="微軟正黑體"/>
                <a:cs typeface="微軟正黑體"/>
              </a:rPr>
              <a:t>預立醫療照護諮商訓練課程</a:t>
            </a:r>
            <a:r>
              <a:rPr lang="zh-TW" altLang="en-US" sz="2800" dirty="0">
                <a:latin typeface="微軟正黑體"/>
                <a:ea typeface="微軟正黑體"/>
                <a:cs typeface="微軟正黑體"/>
              </a:rPr>
              <a:t>。 </a:t>
            </a:r>
            <a:endParaRPr lang="en-US" altLang="zh-TW" sz="2800" dirty="0">
              <a:latin typeface="微軟正黑體"/>
              <a:ea typeface="微軟正黑體"/>
              <a:cs typeface="微軟正黑體"/>
            </a:endParaRPr>
          </a:p>
        </p:txBody>
      </p:sp>
      <p:sp>
        <p:nvSpPr>
          <p:cNvPr id="2" name="標題 1"/>
          <p:cNvSpPr>
            <a:spLocks noGrp="1"/>
          </p:cNvSpPr>
          <p:nvPr>
            <p:ph type="title"/>
          </p:nvPr>
        </p:nvSpPr>
        <p:spPr/>
        <p:txBody>
          <a:bodyPr/>
          <a:lstStyle/>
          <a:p>
            <a:r>
              <a:rPr lang="en-US" altLang="zh-TW" b="1" dirty="0" err="1" smtClean="0">
                <a:latin typeface="微軟正黑體" panose="020B0604030504040204" pitchFamily="34" charset="-120"/>
                <a:ea typeface="微軟正黑體" panose="020B0604030504040204" pitchFamily="34" charset="-120"/>
              </a:rPr>
              <a:t>ACP</a:t>
            </a:r>
            <a:r>
              <a:rPr lang="zh-TW" altLang="zh-TW" b="1" dirty="0" smtClean="0">
                <a:latin typeface="微軟正黑體" panose="020B0604030504040204" pitchFamily="34" charset="-120"/>
                <a:ea typeface="微軟正黑體" panose="020B0604030504040204" pitchFamily="34" charset="-120"/>
              </a:rPr>
              <a:t>團隊</a:t>
            </a:r>
            <a:r>
              <a:rPr lang="zh-TW" altLang="zh-TW" b="1" dirty="0">
                <a:latin typeface="微軟正黑體" panose="020B0604030504040204" pitchFamily="34" charset="-120"/>
                <a:ea typeface="微軟正黑體" panose="020B0604030504040204" pitchFamily="34" charset="-120"/>
              </a:rPr>
              <a:t>之</a:t>
            </a:r>
            <a:r>
              <a:rPr lang="zh-TW" altLang="zh-TW" sz="4000" b="1" i="0" kern="1200" dirty="0" smtClean="0">
                <a:solidFill>
                  <a:schemeClr val="tx1"/>
                </a:solidFill>
                <a:effectLst/>
                <a:latin typeface="微軟正黑體" panose="020B0604030504040204" pitchFamily="34" charset="-120"/>
                <a:ea typeface="微軟正黑體" panose="020B0604030504040204" pitchFamily="34" charset="-120"/>
              </a:rPr>
              <a:t>組成</a:t>
            </a:r>
            <a:r>
              <a:rPr lang="zh-TW" altLang="en-US" sz="4000" b="1" i="0" kern="1200" dirty="0" smtClean="0">
                <a:solidFill>
                  <a:schemeClr val="tx1"/>
                </a:solidFill>
                <a:effectLst/>
                <a:latin typeface="微軟正黑體" panose="020B0604030504040204" pitchFamily="34" charset="-120"/>
                <a:ea typeface="微軟正黑體" panose="020B0604030504040204" pitchFamily="34" charset="-120"/>
              </a:rPr>
              <a:t>規定</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62576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9D5CE222-DC00-4079-8827-A11AC1716EBA}"/>
              </a:ext>
            </a:extLst>
          </p:cNvPr>
          <p:cNvSpPr>
            <a:spLocks noGrp="1"/>
          </p:cNvSpPr>
          <p:nvPr>
            <p:ph type="body" idx="1"/>
          </p:nvPr>
        </p:nvSpPr>
        <p:spPr>
          <a:xfrm>
            <a:off x="611561" y="1567873"/>
            <a:ext cx="7992888" cy="3921666"/>
          </a:xfrm>
        </p:spPr>
        <p:txBody>
          <a:bodyPr/>
          <a:lstStyle/>
          <a:p>
            <a:pPr marL="299077" indent="-422031">
              <a:buNone/>
            </a:pPr>
            <a:r>
              <a:rPr lang="zh-TW" altLang="en-US" b="1" dirty="0" smtClean="0">
                <a:solidFill>
                  <a:srgbClr val="0070C0"/>
                </a:solidFill>
                <a:latin typeface="微軟正黑體"/>
                <a:ea typeface="微軟正黑體"/>
                <a:cs typeface="微軟正黑體"/>
              </a:rPr>
              <a:t>第五條  </a:t>
            </a:r>
            <a:r>
              <a:rPr lang="zh-TW" altLang="en-US" dirty="0" smtClean="0">
                <a:latin typeface="微軟正黑體"/>
                <a:ea typeface="微軟正黑體"/>
                <a:cs typeface="微軟正黑體"/>
              </a:rPr>
              <a:t>諮商機構於諮商前，應提供意願人下 </a:t>
            </a:r>
            <a:endParaRPr lang="en-US" altLang="zh-TW" dirty="0" smtClean="0">
              <a:latin typeface="微軟正黑體"/>
              <a:ea typeface="微軟正黑體"/>
              <a:cs typeface="微軟正黑體"/>
            </a:endParaRPr>
          </a:p>
          <a:p>
            <a:pPr marL="299077" indent="-422031">
              <a:buNone/>
            </a:pPr>
            <a:r>
              <a:rPr lang="zh-TW" altLang="en-US" dirty="0" smtClean="0">
                <a:latin typeface="微軟正黑體"/>
                <a:ea typeface="微軟正黑體"/>
                <a:cs typeface="微軟正黑體"/>
              </a:rPr>
              <a:t>              列資訊及資料：</a:t>
            </a:r>
            <a:endParaRPr lang="en-US" altLang="zh-TW" dirty="0" smtClean="0">
              <a:latin typeface="微軟正黑體"/>
              <a:ea typeface="微軟正黑體"/>
              <a:cs typeface="微軟正黑體"/>
            </a:endParaRPr>
          </a:p>
          <a:p>
            <a:pPr marL="985838" indent="-776288">
              <a:buNone/>
            </a:pPr>
            <a:r>
              <a:rPr lang="zh-TW" altLang="en-US" sz="2800" dirty="0" smtClean="0">
                <a:latin typeface="微軟正黑體"/>
                <a:ea typeface="微軟正黑體"/>
                <a:cs typeface="微軟正黑體"/>
              </a:rPr>
              <a:t>一、 依本法規定</a:t>
            </a:r>
            <a:r>
              <a:rPr lang="zh-TW" altLang="en-US" sz="2800" b="1" dirty="0" smtClean="0">
                <a:solidFill>
                  <a:srgbClr val="7030A0"/>
                </a:solidFill>
                <a:latin typeface="微軟正黑體"/>
                <a:ea typeface="微軟正黑體"/>
                <a:cs typeface="微軟正黑體"/>
              </a:rPr>
              <a:t>應參與及得參與諮商之人員</a:t>
            </a:r>
            <a:r>
              <a:rPr lang="zh-TW" altLang="en-US" sz="2800" dirty="0" smtClean="0">
                <a:latin typeface="微軟正黑體"/>
                <a:ea typeface="微軟正黑體"/>
                <a:cs typeface="微軟正黑體"/>
              </a:rPr>
              <a:t>。</a:t>
            </a:r>
            <a:endParaRPr lang="en-US" altLang="zh-TW" sz="2800" dirty="0" smtClean="0">
              <a:latin typeface="微軟正黑體"/>
              <a:ea typeface="微軟正黑體"/>
              <a:cs typeface="微軟正黑體"/>
            </a:endParaRPr>
          </a:p>
          <a:p>
            <a:pPr marL="985838" indent="-776288">
              <a:buNone/>
            </a:pPr>
            <a:r>
              <a:rPr lang="zh-TW" altLang="en-US" sz="2800" dirty="0" smtClean="0">
                <a:latin typeface="微軟正黑體"/>
                <a:ea typeface="微軟正黑體"/>
                <a:cs typeface="微軟正黑體"/>
              </a:rPr>
              <a:t>二、 意願人得指定醫療委任代理人，並備妥醫療委任書。</a:t>
            </a:r>
            <a:endParaRPr lang="en-US" altLang="zh-TW" sz="2800" dirty="0" smtClean="0">
              <a:latin typeface="微軟正黑體"/>
              <a:ea typeface="微軟正黑體"/>
              <a:cs typeface="微軟正黑體"/>
            </a:endParaRPr>
          </a:p>
          <a:p>
            <a:pPr marL="985838" indent="-776288">
              <a:buNone/>
            </a:pPr>
            <a:r>
              <a:rPr lang="zh-TW" altLang="en-US" sz="2800" dirty="0" smtClean="0">
                <a:latin typeface="微軟正黑體"/>
                <a:ea typeface="微軟正黑體"/>
                <a:cs typeface="微軟正黑體"/>
              </a:rPr>
              <a:t>三、 </a:t>
            </a:r>
            <a:r>
              <a:rPr lang="zh-TW" altLang="en-US" sz="2800" b="1" dirty="0" smtClean="0">
                <a:solidFill>
                  <a:srgbClr val="00B0F0"/>
                </a:solidFill>
                <a:latin typeface="微軟正黑體"/>
                <a:ea typeface="微軟正黑體"/>
                <a:cs typeface="微軟正黑體"/>
              </a:rPr>
              <a:t>預立醫療決定書</a:t>
            </a:r>
            <a:r>
              <a:rPr lang="zh-TW" altLang="en-US" sz="2800" dirty="0" smtClean="0">
                <a:latin typeface="微軟正黑體"/>
                <a:ea typeface="微軟正黑體"/>
                <a:cs typeface="微軟正黑體"/>
              </a:rPr>
              <a:t>及相關法令資料。 </a:t>
            </a:r>
          </a:p>
          <a:p>
            <a:pPr marL="985838" indent="-776288">
              <a:buNone/>
            </a:pPr>
            <a:r>
              <a:rPr lang="zh-TW" altLang="en-US" sz="2800" dirty="0" smtClean="0">
                <a:latin typeface="微軟正黑體"/>
                <a:ea typeface="微軟正黑體"/>
                <a:cs typeface="微軟正黑體"/>
              </a:rPr>
              <a:t>四、 </a:t>
            </a:r>
            <a:r>
              <a:rPr lang="zh-TW" altLang="en-US" sz="2800" dirty="0" smtClean="0">
                <a:solidFill>
                  <a:srgbClr val="C00000"/>
                </a:solidFill>
                <a:latin typeface="微軟正黑體"/>
                <a:ea typeface="微軟正黑體"/>
                <a:cs typeface="微軟正黑體"/>
              </a:rPr>
              <a:t>諮商費用</a:t>
            </a:r>
            <a:r>
              <a:rPr lang="zh-TW" altLang="en-US" sz="2800" dirty="0" smtClean="0">
                <a:latin typeface="微軟正黑體"/>
                <a:ea typeface="微軟正黑體"/>
                <a:cs typeface="微軟正黑體"/>
              </a:rPr>
              <a:t>之相關資訊。</a:t>
            </a:r>
            <a:endParaRPr lang="en-US" altLang="zh-TW" sz="2800" dirty="0" smtClean="0">
              <a:latin typeface="微軟正黑體"/>
              <a:ea typeface="微軟正黑體"/>
              <a:cs typeface="微軟正黑體"/>
            </a:endParaRPr>
          </a:p>
          <a:p>
            <a:pPr marL="985838" indent="-776288">
              <a:buNone/>
            </a:pPr>
            <a:r>
              <a:rPr lang="zh-TW" altLang="en-US" sz="2800" dirty="0" smtClean="0">
                <a:latin typeface="微軟正黑體"/>
                <a:ea typeface="微軟正黑體"/>
                <a:cs typeface="微軟正黑體"/>
              </a:rPr>
              <a:t>五、 其他協助意願人作成預立醫療決定之相關資料。</a:t>
            </a:r>
            <a:endParaRPr lang="en-US" altLang="zh-TW" sz="2800" dirty="0">
              <a:latin typeface="微軟正黑體"/>
              <a:ea typeface="微軟正黑體"/>
              <a:cs typeface="微軟正黑體"/>
            </a:endParaRPr>
          </a:p>
        </p:txBody>
      </p:sp>
      <p:sp>
        <p:nvSpPr>
          <p:cNvPr id="2" name="標題 1"/>
          <p:cNvSpPr>
            <a:spLocks noGrp="1"/>
          </p:cNvSpPr>
          <p:nvPr>
            <p:ph type="title"/>
          </p:nvPr>
        </p:nvSpPr>
        <p:spPr>
          <a:xfrm>
            <a:off x="323528" y="461599"/>
            <a:ext cx="8525321" cy="697231"/>
          </a:xfrm>
        </p:spPr>
        <p:txBody>
          <a:bodyPr/>
          <a:lstStyle/>
          <a:p>
            <a:r>
              <a:rPr lang="zh-TW" altLang="zh-TW" sz="4000" b="1" i="0"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諮商</a:t>
            </a:r>
            <a:r>
              <a:rPr lang="zh-TW" altLang="en-US" sz="4000" b="1" i="0"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機構於</a:t>
            </a:r>
            <a:r>
              <a:rPr lang="zh-TW" altLang="en-US" b="1" dirty="0" smtClean="0">
                <a:latin typeface="微軟正黑體" panose="020B0604030504040204" pitchFamily="34" charset="-120"/>
                <a:ea typeface="微軟正黑體" panose="020B0604030504040204" pitchFamily="34" charset="-120"/>
                <a:cs typeface="微軟正黑體"/>
              </a:rPr>
              <a:t>諮商前應提供資訊</a:t>
            </a:r>
            <a:r>
              <a:rPr lang="zh-TW" altLang="en-US" b="1" dirty="0">
                <a:latin typeface="微軟正黑體" panose="020B0604030504040204" pitchFamily="34" charset="-120"/>
                <a:ea typeface="微軟正黑體" panose="020B0604030504040204" pitchFamily="34" charset="-120"/>
                <a:cs typeface="微軟正黑體"/>
              </a:rPr>
              <a:t>及資料</a:t>
            </a:r>
            <a:r>
              <a:rPr lang="zh-TW" altLang="en-US" b="1" dirty="0" smtClean="0">
                <a:latin typeface="微軟正黑體" panose="020B0604030504040204" pitchFamily="34" charset="-120"/>
                <a:ea typeface="微軟正黑體" panose="020B0604030504040204" pitchFamily="34" charset="-120"/>
                <a:cs typeface="微軟正黑體"/>
              </a:rPr>
              <a:t>：</a:t>
            </a:r>
            <a:endParaRPr lang="zh-TW" altLang="en-US" b="1" dirty="0">
              <a:latin typeface="微軟正黑體" panose="020B0604030504040204" pitchFamily="34" charset="-120"/>
              <a:ea typeface="微軟正黑體" panose="020B0604030504040204" pitchFamily="34" charset="-120"/>
            </a:endParaRPr>
          </a:p>
        </p:txBody>
      </p:sp>
      <p:sp>
        <p:nvSpPr>
          <p:cNvPr id="4" name="矩形 3"/>
          <p:cNvSpPr/>
          <p:nvPr/>
        </p:nvSpPr>
        <p:spPr>
          <a:xfrm>
            <a:off x="3131840" y="5489539"/>
            <a:ext cx="4572000" cy="830997"/>
          </a:xfrm>
          <a:prstGeom prst="rect">
            <a:avLst/>
          </a:prstGeom>
        </p:spPr>
        <p:txBody>
          <a:bodyPr>
            <a:spAutoFit/>
          </a:bodyPr>
          <a:lstStyle/>
          <a:p>
            <a:pPr marL="985838" indent="-776288">
              <a:buNone/>
            </a:pPr>
            <a:r>
              <a:rPr lang="zh-TW" altLang="en-US" sz="2400" dirty="0">
                <a:solidFill>
                  <a:srgbClr val="7030A0"/>
                </a:solidFill>
                <a:latin typeface="微軟正黑體"/>
                <a:ea typeface="微軟正黑體"/>
                <a:cs typeface="微軟正黑體"/>
              </a:rPr>
              <a:t> </a:t>
            </a:r>
            <a:r>
              <a:rPr lang="en-US" altLang="zh-TW" sz="2400" dirty="0">
                <a:solidFill>
                  <a:srgbClr val="7030A0"/>
                </a:solidFill>
                <a:latin typeface="微軟正黑體"/>
                <a:ea typeface="微軟正黑體"/>
                <a:cs typeface="微軟正黑體"/>
              </a:rPr>
              <a:t>(</a:t>
            </a:r>
            <a:r>
              <a:rPr lang="zh-TW" altLang="en-US" sz="2400" dirty="0">
                <a:solidFill>
                  <a:srgbClr val="7030A0"/>
                </a:solidFill>
                <a:latin typeface="微軟正黑體"/>
                <a:ea typeface="微軟正黑體"/>
                <a:cs typeface="微軟正黑體"/>
              </a:rPr>
              <a:t>原草案：</a:t>
            </a:r>
            <a:r>
              <a:rPr kumimoji="1" lang="zh-TW" altLang="en-US" sz="2400" dirty="0">
                <a:solidFill>
                  <a:srgbClr val="7030A0"/>
                </a:solidFill>
              </a:rPr>
              <a:t>協助意願人了解</a:t>
            </a:r>
            <a:r>
              <a:rPr kumimoji="1" lang="zh-TW" altLang="en-US" sz="2400" dirty="0" smtClean="0">
                <a:solidFill>
                  <a:srgbClr val="7030A0"/>
                </a:solidFill>
              </a:rPr>
              <a:t>自己                                      </a:t>
            </a:r>
            <a:r>
              <a:rPr kumimoji="1" lang="zh-TW" altLang="en-US" sz="2400" dirty="0">
                <a:solidFill>
                  <a:srgbClr val="7030A0"/>
                </a:solidFill>
              </a:rPr>
              <a:t>價值觀與偏好之資訊</a:t>
            </a:r>
            <a:r>
              <a:rPr kumimoji="1" lang="en-US" altLang="zh-TW" sz="2400" dirty="0">
                <a:solidFill>
                  <a:srgbClr val="7030A0"/>
                </a:solidFill>
              </a:rPr>
              <a:t>)</a:t>
            </a:r>
            <a:endParaRPr lang="zh-TW" altLang="en-US" dirty="0"/>
          </a:p>
        </p:txBody>
      </p:sp>
    </p:spTree>
    <p:extLst>
      <p:ext uri="{BB962C8B-B14F-4D97-AF65-F5344CB8AC3E}">
        <p14:creationId xmlns:p14="http://schemas.microsoft.com/office/powerpoint/2010/main" val="221854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675709" y="1718887"/>
            <a:ext cx="7846719" cy="1815882"/>
          </a:xfrm>
          <a:prstGeom prst="rect">
            <a:avLst/>
          </a:prstGeom>
          <a:noFill/>
        </p:spPr>
        <p:txBody>
          <a:bodyPr wrap="square" rtlCol="0">
            <a:spAutoFit/>
          </a:bodyPr>
          <a:lstStyle/>
          <a:p>
            <a:pPr latinLnBrk="1"/>
            <a:r>
              <a:rPr lang="zh-TW" altLang="zh-TW" sz="2800" b="1" dirty="0">
                <a:solidFill>
                  <a:srgbClr val="C00000"/>
                </a:solidFill>
                <a:latin typeface="微軟正黑體" panose="020B0604030504040204" pitchFamily="34" charset="-120"/>
                <a:ea typeface="微軟正黑體" panose="020B0604030504040204" pitchFamily="34" charset="-120"/>
              </a:rPr>
              <a:t>意願人、二親等內之親屬至少一人及醫療委任代理人</a:t>
            </a:r>
            <a:r>
              <a:rPr lang="zh-TW" altLang="zh-TW" sz="2800" dirty="0">
                <a:solidFill>
                  <a:prstClr val="black"/>
                </a:solidFill>
                <a:latin typeface="微軟正黑體" panose="020B0604030504040204" pitchFamily="34" charset="-120"/>
                <a:ea typeface="微軟正黑體" panose="020B0604030504040204" pitchFamily="34" charset="-120"/>
              </a:rPr>
              <a:t>應參與前項第一款預立醫療照護諮商。經意願人同意之親屬亦得參與。但</a:t>
            </a:r>
            <a:r>
              <a:rPr lang="zh-TW" altLang="zh-TW" sz="2800" b="1" dirty="0">
                <a:solidFill>
                  <a:srgbClr val="7030A0"/>
                </a:solidFill>
                <a:latin typeface="微軟正黑體" panose="020B0604030504040204" pitchFamily="34" charset="-120"/>
                <a:ea typeface="微軟正黑體" panose="020B0604030504040204" pitchFamily="34" charset="-120"/>
              </a:rPr>
              <a:t>二親等內之親屬死亡、失蹤或具特殊事由時，得不參與</a:t>
            </a:r>
            <a:r>
              <a:rPr lang="zh-TW" altLang="zh-TW" sz="2800" dirty="0" smtClean="0">
                <a:solidFill>
                  <a:prstClr val="black"/>
                </a:solidFill>
                <a:latin typeface="微軟正黑體" panose="020B0604030504040204" pitchFamily="34" charset="-120"/>
                <a:ea typeface="微軟正黑體" panose="020B0604030504040204" pitchFamily="34" charset="-120"/>
              </a:rPr>
              <a:t>。</a:t>
            </a:r>
            <a:endParaRPr lang="zh-TW" altLang="zh-TW" sz="2800" dirty="0">
              <a:solidFill>
                <a:prstClr val="black"/>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 xmlns:a16="http://schemas.microsoft.com/office/drawing/2014/main" id="{2AB45E19-DB11-4470-AB77-F444613B3D38}"/>
              </a:ext>
            </a:extLst>
          </p:cNvPr>
          <p:cNvSpPr txBox="1"/>
          <p:nvPr/>
        </p:nvSpPr>
        <p:spPr>
          <a:xfrm>
            <a:off x="1966274" y="1274357"/>
            <a:ext cx="6693968" cy="523220"/>
          </a:xfrm>
          <a:prstGeom prst="rect">
            <a:avLst/>
          </a:prstGeom>
          <a:noFill/>
        </p:spPr>
        <p:txBody>
          <a:bodyPr wrap="square" rtlCol="0">
            <a:spAutoFit/>
          </a:bodyPr>
          <a:lstStyle/>
          <a:p>
            <a:pPr latinLnBrk="1"/>
            <a:r>
              <a:rPr lang="zh-TW" altLang="en-US" sz="2800" b="1" dirty="0">
                <a:solidFill>
                  <a:srgbClr val="002060"/>
                </a:solidFill>
                <a:latin typeface="微軟正黑體" panose="020B0604030504040204" pitchFamily="34" charset="-120"/>
                <a:ea typeface="微軟正黑體" panose="020B0604030504040204" pitchFamily="34" charset="-120"/>
              </a:rPr>
              <a:t>第九條</a:t>
            </a:r>
            <a:r>
              <a:rPr lang="zh-TW" altLang="en-US" sz="1800" dirty="0">
                <a:solidFill>
                  <a:prstClr val="black"/>
                </a:solidFill>
                <a:latin typeface="微軟正黑體" panose="020B0604030504040204" pitchFamily="34" charset="-120"/>
                <a:ea typeface="微軟正黑體" panose="020B0604030504040204" pitchFamily="34" charset="-120"/>
              </a:rPr>
              <a:t> </a:t>
            </a:r>
            <a:r>
              <a:rPr lang="en-US" altLang="zh-TW" sz="2800" b="1" dirty="0">
                <a:solidFill>
                  <a:srgbClr val="002060"/>
                </a:solidFill>
                <a:latin typeface="微軟正黑體" panose="020B0604030504040204" pitchFamily="34" charset="-120"/>
                <a:ea typeface="微軟正黑體" panose="020B0604030504040204" pitchFamily="34" charset="-120"/>
              </a:rPr>
              <a:t>(</a:t>
            </a:r>
            <a:r>
              <a:rPr lang="zh-TW" altLang="en-US" sz="2800" b="1" dirty="0">
                <a:solidFill>
                  <a:srgbClr val="002060"/>
                </a:solidFill>
                <a:latin typeface="微軟正黑體" panose="020B0604030504040204" pitchFamily="34" charset="-120"/>
                <a:ea typeface="微軟正黑體" panose="020B0604030504040204" pitchFamily="34" charset="-120"/>
              </a:rPr>
              <a:t>第二項</a:t>
            </a:r>
            <a:r>
              <a:rPr lang="en-US" altLang="zh-TW" sz="2800" b="1" dirty="0">
                <a:solidFill>
                  <a:srgbClr val="002060"/>
                </a:solidFill>
                <a:latin typeface="微軟正黑體" panose="020B0604030504040204" pitchFamily="34" charset="-120"/>
                <a:ea typeface="微軟正黑體" panose="020B0604030504040204" pitchFamily="34" charset="-120"/>
              </a:rPr>
              <a:t>)</a:t>
            </a:r>
            <a:r>
              <a:rPr lang="zh-TW" altLang="en-US" sz="2800" b="1" dirty="0">
                <a:solidFill>
                  <a:srgbClr val="002060"/>
                </a:solidFill>
                <a:latin typeface="微軟正黑體" panose="020B0604030504040204" pitchFamily="34" charset="-120"/>
                <a:ea typeface="微軟正黑體" panose="020B0604030504040204" pitchFamily="34" charset="-120"/>
              </a:rPr>
              <a:t> </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714899" y="1124744"/>
            <a:ext cx="1289083" cy="582925"/>
            <a:chOff x="326205" y="508933"/>
            <a:chExt cx="1396507" cy="631502"/>
          </a:xfrm>
        </p:grpSpPr>
        <p:sp>
          <p:nvSpPr>
            <p:cNvPr id="13" name="文字方塊 12">
              <a:extLst>
                <a:ext uri="{FF2B5EF4-FFF2-40B4-BE49-F238E27FC236}">
                  <a16:creationId xmlns="" xmlns:a16="http://schemas.microsoft.com/office/drawing/2014/main"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4" name="圖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19" name="文字方塊 18">
            <a:extLst>
              <a:ext uri="{FF2B5EF4-FFF2-40B4-BE49-F238E27FC236}">
                <a16:creationId xmlns="" xmlns:a16="http://schemas.microsoft.com/office/drawing/2014/main" id="{24EEA0FD-5346-4CAC-BFFB-089D09E8F9FF}"/>
              </a:ext>
            </a:extLst>
          </p:cNvPr>
          <p:cNvSpPr txBox="1"/>
          <p:nvPr/>
        </p:nvSpPr>
        <p:spPr>
          <a:xfrm>
            <a:off x="675709" y="3593192"/>
            <a:ext cx="7710395" cy="1384995"/>
          </a:xfrm>
          <a:prstGeom prst="rect">
            <a:avLst/>
          </a:prstGeom>
          <a:noFill/>
        </p:spPr>
        <p:txBody>
          <a:bodyPr wrap="square" rtlCol="0">
            <a:spAutoFit/>
          </a:bodyPr>
          <a:lstStyle/>
          <a:p>
            <a:pPr latinLnBrk="1">
              <a:spcBef>
                <a:spcPts val="277"/>
              </a:spcBef>
            </a:pPr>
            <a:r>
              <a:rPr lang="zh-TW" altLang="zh-TW" sz="2800" dirty="0">
                <a:solidFill>
                  <a:prstClr val="black"/>
                </a:solidFill>
                <a:latin typeface="微軟正黑體" panose="020B0604030504040204" pitchFamily="34" charset="-120"/>
                <a:ea typeface="微軟正黑體" panose="020B0604030504040204" pitchFamily="34" charset="-120"/>
              </a:rPr>
              <a:t>第一項第一款提供預立醫療照護諮商之醫療機構，有事實足認</a:t>
            </a:r>
            <a:r>
              <a:rPr lang="zh-TW" altLang="zh-TW" sz="2800" b="1" dirty="0">
                <a:solidFill>
                  <a:srgbClr val="C00000"/>
                </a:solidFill>
                <a:latin typeface="微軟正黑體" panose="020B0604030504040204" pitchFamily="34" charset="-120"/>
                <a:ea typeface="微軟正黑體" panose="020B0604030504040204" pitchFamily="34" charset="-120"/>
              </a:rPr>
              <a:t>意願人具心智缺陷或非出於自願者，不得為核章證明</a:t>
            </a:r>
            <a:r>
              <a:rPr lang="zh-TW" altLang="zh-TW" sz="2800" dirty="0" smtClean="0">
                <a:solidFill>
                  <a:prstClr val="black"/>
                </a:solidFill>
                <a:latin typeface="微軟正黑體" panose="020B0604030504040204" pitchFamily="34" charset="-120"/>
                <a:ea typeface="微軟正黑體" panose="020B0604030504040204" pitchFamily="34" charset="-120"/>
              </a:rPr>
              <a:t>。</a:t>
            </a:r>
            <a:endParaRPr lang="zh-TW" altLang="zh-TW" sz="2800" dirty="0">
              <a:solidFill>
                <a:prstClr val="black"/>
              </a:solidFill>
              <a:latin typeface="微軟正黑體" panose="020B0604030504040204" pitchFamily="34" charset="-120"/>
              <a:ea typeface="微軟正黑體" panose="020B0604030504040204" pitchFamily="34" charset="-120"/>
            </a:endParaRPr>
          </a:p>
        </p:txBody>
      </p:sp>
      <p:sp>
        <p:nvSpPr>
          <p:cNvPr id="25" name="標題 24"/>
          <p:cNvSpPr>
            <a:spLocks noGrp="1"/>
          </p:cNvSpPr>
          <p:nvPr>
            <p:ph type="title"/>
          </p:nvPr>
        </p:nvSpPr>
        <p:spPr/>
        <p:txBody>
          <a:bodyPr/>
          <a:lstStyle/>
          <a:p>
            <a:r>
              <a:rPr lang="zh-TW" altLang="zh-TW" b="1" dirty="0">
                <a:solidFill>
                  <a:prstClr val="black"/>
                </a:solidFill>
                <a:latin typeface="微軟正黑體" panose="020B0604030504040204" pitchFamily="34" charset="-120"/>
                <a:ea typeface="微軟正黑體" panose="020B0604030504040204" pitchFamily="34" charset="-120"/>
              </a:rPr>
              <a:t>預立醫療照護</a:t>
            </a:r>
            <a:r>
              <a:rPr lang="zh-TW" altLang="zh-TW" b="1" dirty="0" smtClean="0">
                <a:solidFill>
                  <a:prstClr val="black"/>
                </a:solidFill>
                <a:latin typeface="微軟正黑體" panose="020B0604030504040204" pitchFamily="34" charset="-120"/>
                <a:ea typeface="微軟正黑體" panose="020B0604030504040204" pitchFamily="34" charset="-120"/>
              </a:rPr>
              <a:t>諮商</a:t>
            </a:r>
            <a:r>
              <a:rPr lang="zh-TW" altLang="en-US" b="1" dirty="0" smtClean="0">
                <a:solidFill>
                  <a:prstClr val="black"/>
                </a:solidFill>
                <a:latin typeface="微軟正黑體" panose="020B0604030504040204" pitchFamily="34" charset="-120"/>
                <a:ea typeface="微軟正黑體" panose="020B0604030504040204" pitchFamily="34" charset="-120"/>
              </a:rPr>
              <a:t>參與人員規定</a:t>
            </a:r>
            <a:endParaRPr lang="zh-TW" altLang="en-US" b="1" dirty="0"/>
          </a:p>
        </p:txBody>
      </p:sp>
    </p:spTree>
    <p:extLst>
      <p:ext uri="{BB962C8B-B14F-4D97-AF65-F5344CB8AC3E}">
        <p14:creationId xmlns:p14="http://schemas.microsoft.com/office/powerpoint/2010/main" val="295750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立法理由（作隆重宣示！）</a:t>
            </a:r>
          </a:p>
        </p:txBody>
      </p:sp>
      <p:sp>
        <p:nvSpPr>
          <p:cNvPr id="4" name="內容版面配置區 5"/>
          <p:cNvSpPr>
            <a:spLocks noGrp="1"/>
          </p:cNvSpPr>
          <p:nvPr>
            <p:ph type="body" idx="1"/>
          </p:nvPr>
        </p:nvSpPr>
        <p:spPr>
          <a:xfrm>
            <a:off x="511174" y="1268761"/>
            <a:ext cx="8121651" cy="4472354"/>
          </a:xfrm>
        </p:spPr>
        <p:txBody>
          <a:bodyPr/>
          <a:lstStyle/>
          <a:p>
            <a:r>
              <a:rPr lang="zh-TW" altLang="en-US" sz="2800" b="0" dirty="0" smtClean="0"/>
              <a:t>基於病人處於</a:t>
            </a:r>
            <a:r>
              <a:rPr lang="zh-TW" altLang="en-US" sz="2800" dirty="0" smtClean="0"/>
              <a:t>特定臨床條件</a:t>
            </a:r>
            <a:r>
              <a:rPr lang="zh-TW" altLang="en-US" sz="2800" b="0" dirty="0" smtClean="0"/>
              <a:t>下</a:t>
            </a:r>
            <a:r>
              <a:rPr lang="zh-TW" altLang="en-US" sz="2800" dirty="0" smtClean="0"/>
              <a:t>，</a:t>
            </a:r>
            <a:r>
              <a:rPr lang="zh-TW" altLang="en-US" sz="2800" b="0" dirty="0" smtClean="0"/>
              <a:t>要求</a:t>
            </a:r>
            <a:r>
              <a:rPr lang="zh-TW" altLang="en-US" sz="2800" dirty="0" smtClean="0"/>
              <a:t>拒絕施行</a:t>
            </a:r>
            <a:r>
              <a:rPr lang="zh-TW" altLang="en-US" sz="2800" b="0" dirty="0" smtClean="0"/>
              <a:t>或要求</a:t>
            </a:r>
            <a:r>
              <a:rPr lang="zh-TW" altLang="en-US" sz="2800" dirty="0" smtClean="0"/>
              <a:t>撤除維持生命治療或人工營養及流體餵養全部或一部，將危及</a:t>
            </a:r>
            <a:r>
              <a:rPr lang="zh-TW" altLang="en-US" sz="2800" dirty="0"/>
              <a:t>其生命</a:t>
            </a:r>
            <a:r>
              <a:rPr lang="zh-TW" altLang="en-US" sz="2800" dirty="0" smtClean="0"/>
              <a:t>安全，</a:t>
            </a:r>
            <a:r>
              <a:rPr lang="zh-TW" altLang="en-US" sz="2800" dirty="0" smtClean="0">
                <a:solidFill>
                  <a:srgbClr val="A30004"/>
                </a:solidFill>
              </a:rPr>
              <a:t>為</a:t>
            </a:r>
            <a:r>
              <a:rPr lang="zh-TW" altLang="en-US" sz="2800" dirty="0">
                <a:solidFill>
                  <a:srgbClr val="A30004"/>
                </a:solidFill>
              </a:rPr>
              <a:t>求慎重並尊重醫療的專業</a:t>
            </a:r>
            <a:r>
              <a:rPr lang="zh-TW" altLang="en-US" sz="2800" dirty="0" smtClean="0">
                <a:solidFill>
                  <a:srgbClr val="A30004"/>
                </a:solidFill>
              </a:rPr>
              <a:t>自主</a:t>
            </a:r>
            <a:r>
              <a:rPr lang="zh-TW" altLang="en-US" sz="2800" dirty="0" smtClean="0"/>
              <a:t>，</a:t>
            </a:r>
            <a:r>
              <a:rPr lang="zh-TW" altLang="en-US" sz="2800" b="0" dirty="0" smtClean="0"/>
              <a:t>明定意願人之預立醫療決定應經醫療機構提供</a:t>
            </a:r>
            <a:r>
              <a:rPr lang="zh-TW" altLang="en-US" sz="2800" dirty="0" smtClean="0"/>
              <a:t>預立醫療照護諮商</a:t>
            </a:r>
            <a:r>
              <a:rPr lang="zh-TW" altLang="en-US" sz="2800" b="0" dirty="0" smtClean="0"/>
              <a:t>與</a:t>
            </a:r>
            <a:r>
              <a:rPr lang="zh-TW" altLang="en-US" sz="2800" dirty="0" smtClean="0"/>
              <a:t>核</a:t>
            </a:r>
            <a:r>
              <a:rPr lang="zh-TW" altLang="en-US" sz="2800" dirty="0"/>
              <a:t>章、</a:t>
            </a:r>
            <a:r>
              <a:rPr lang="zh-TW" altLang="en-US" sz="2800" dirty="0" smtClean="0"/>
              <a:t>公證或見證及註記於全民健康保險憑證，</a:t>
            </a:r>
            <a:r>
              <a:rPr lang="zh-TW" altLang="en-US" sz="2800" dirty="0" smtClean="0">
                <a:solidFill>
                  <a:srgbClr val="A30004"/>
                </a:solidFill>
              </a:rPr>
              <a:t>以調和病人自主與醫療專業，透過共融決策促進醫病關</a:t>
            </a:r>
            <a:r>
              <a:rPr lang="zh-TW" altLang="en-US" sz="2800" dirty="0">
                <a:solidFill>
                  <a:srgbClr val="A30004"/>
                </a:solidFill>
              </a:rPr>
              <a:t>係的和諧</a:t>
            </a:r>
            <a:r>
              <a:rPr lang="zh-TW" altLang="en-US" sz="2800" dirty="0" smtClean="0"/>
              <a:t>。</a:t>
            </a:r>
            <a:endParaRPr lang="en-US" altLang="zh-TW" sz="2800" dirty="0" smtClean="0"/>
          </a:p>
          <a:p>
            <a:pPr lvl="1"/>
            <a:r>
              <a:rPr lang="zh-TW" altLang="en-US" sz="2800" b="0" dirty="0" smtClean="0"/>
              <a:t> </a:t>
            </a:r>
            <a:r>
              <a:rPr lang="zh-TW" altLang="en-US" sz="2400" b="0" dirty="0" smtClean="0"/>
              <a:t>資料來源：</a:t>
            </a:r>
            <a:r>
              <a:rPr kumimoji="1" lang="zh-TW" altLang="en-US" sz="2400" b="0" dirty="0" smtClean="0"/>
              <a:t>立法院法律系統</a:t>
            </a:r>
            <a:endParaRPr lang="zh-TW" altLang="en-US" sz="2400" b="0" dirty="0"/>
          </a:p>
        </p:txBody>
      </p:sp>
    </p:spTree>
    <p:extLst>
      <p:ext uri="{BB962C8B-B14F-4D97-AF65-F5344CB8AC3E}">
        <p14:creationId xmlns:p14="http://schemas.microsoft.com/office/powerpoint/2010/main" val="79590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559425" y="1628800"/>
            <a:ext cx="8280920" cy="2232248"/>
          </a:xfrm>
          <a:prstGeom prst="roundRect">
            <a:avLst/>
          </a:prstGeom>
          <a:solidFill>
            <a:srgbClr val="FF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 xmlns:a16="http://schemas.microsoft.com/office/drawing/2014/main" id="{90D4ECDB-06D0-4195-A376-BA124D37BA25}"/>
              </a:ext>
            </a:extLst>
          </p:cNvPr>
          <p:cNvSpPr>
            <a:spLocks noGrp="1"/>
          </p:cNvSpPr>
          <p:nvPr>
            <p:ph type="body" idx="1"/>
          </p:nvPr>
        </p:nvSpPr>
        <p:spPr>
          <a:xfrm>
            <a:off x="467544" y="1237866"/>
            <a:ext cx="8237289" cy="4567398"/>
          </a:xfrm>
        </p:spPr>
        <p:txBody>
          <a:bodyPr/>
          <a:lstStyle/>
          <a:p>
            <a:pPr marL="0" indent="0">
              <a:buNone/>
            </a:pPr>
            <a:r>
              <a:rPr lang="zh-TW" altLang="en-US" sz="2800" b="1" dirty="0">
                <a:solidFill>
                  <a:srgbClr val="0070C0"/>
                </a:solidFill>
                <a:latin typeface="微軟正黑體"/>
                <a:ea typeface="微軟正黑體"/>
                <a:cs typeface="微軟正黑體"/>
              </a:rPr>
              <a:t>第六條  </a:t>
            </a:r>
            <a:r>
              <a:rPr lang="zh-TW" altLang="en-US" sz="2400" dirty="0">
                <a:latin typeface="微軟正黑體"/>
                <a:ea typeface="微軟正黑體"/>
                <a:cs typeface="微軟正黑體"/>
              </a:rPr>
              <a:t>諮商團隊應向意願人及參與者為下列之說明</a:t>
            </a:r>
            <a:endParaRPr lang="en-US" altLang="zh-TW" sz="2400" dirty="0">
              <a:latin typeface="微軟正黑體"/>
              <a:ea typeface="微軟正黑體"/>
              <a:cs typeface="微軟正黑體"/>
            </a:endParaRPr>
          </a:p>
          <a:p>
            <a:pPr marL="1254125" indent="-711200">
              <a:spcBef>
                <a:spcPts val="0"/>
              </a:spcBef>
              <a:buNone/>
            </a:pPr>
            <a:r>
              <a:rPr lang="zh-TW" altLang="en-US" sz="2400" dirty="0">
                <a:latin typeface="微軟正黑體"/>
                <a:ea typeface="微軟正黑體"/>
                <a:cs typeface="微軟正黑體"/>
              </a:rPr>
              <a:t>一、意願人依本法擁有</a:t>
            </a:r>
            <a:r>
              <a:rPr lang="zh-TW" altLang="en-US" sz="2400" dirty="0">
                <a:solidFill>
                  <a:srgbClr val="800000"/>
                </a:solidFill>
                <a:latin typeface="微軟正黑體"/>
                <a:ea typeface="微軟正黑體"/>
                <a:cs typeface="微軟正黑體"/>
              </a:rPr>
              <a:t>知情、選擇及決</a:t>
            </a:r>
            <a:r>
              <a:rPr lang="zh-TW" altLang="en-US" sz="2400" dirty="0">
                <a:latin typeface="微軟正黑體"/>
                <a:ea typeface="微軟正黑體"/>
                <a:cs typeface="微軟正黑體"/>
              </a:rPr>
              <a:t>定權。 </a:t>
            </a:r>
            <a:endParaRPr lang="en-US" altLang="zh-TW" sz="2400" dirty="0">
              <a:latin typeface="微軟正黑體"/>
              <a:ea typeface="微軟正黑體"/>
              <a:cs typeface="微軟正黑體"/>
            </a:endParaRPr>
          </a:p>
          <a:p>
            <a:pPr marL="1254125" indent="-711200">
              <a:spcBef>
                <a:spcPts val="0"/>
              </a:spcBef>
              <a:buNone/>
            </a:pPr>
            <a:r>
              <a:rPr lang="zh-TW" altLang="en-US" sz="2400" dirty="0">
                <a:latin typeface="微軟正黑體"/>
                <a:ea typeface="微軟正黑體"/>
                <a:cs typeface="微軟正黑體"/>
              </a:rPr>
              <a:t>二、終止、撤除或不施行維持生命治療或人工營養及流體餵養應符合之</a:t>
            </a:r>
            <a:r>
              <a:rPr lang="zh-TW" altLang="en-US" sz="2400" dirty="0">
                <a:solidFill>
                  <a:srgbClr val="800000"/>
                </a:solidFill>
                <a:latin typeface="微軟正黑體"/>
                <a:ea typeface="微軟正黑體"/>
                <a:cs typeface="微軟正黑體"/>
              </a:rPr>
              <a:t>特定臨床條件</a:t>
            </a:r>
            <a:r>
              <a:rPr lang="zh-TW" altLang="en-US" sz="2400" dirty="0">
                <a:latin typeface="微軟正黑體"/>
                <a:ea typeface="微軟正黑體"/>
                <a:cs typeface="微軟正黑體"/>
              </a:rPr>
              <a:t>。 </a:t>
            </a:r>
            <a:endParaRPr lang="en-US" altLang="zh-TW" sz="2400" dirty="0">
              <a:latin typeface="微軟正黑體"/>
              <a:ea typeface="微軟正黑體"/>
              <a:cs typeface="微軟正黑體"/>
            </a:endParaRPr>
          </a:p>
          <a:p>
            <a:pPr marL="1254125" indent="-711200">
              <a:spcBef>
                <a:spcPts val="0"/>
              </a:spcBef>
              <a:buNone/>
            </a:pPr>
            <a:r>
              <a:rPr lang="zh-TW" altLang="en-US" sz="2400" dirty="0">
                <a:latin typeface="微軟正黑體"/>
                <a:ea typeface="微軟正黑體"/>
                <a:cs typeface="微軟正黑體"/>
              </a:rPr>
              <a:t>三、</a:t>
            </a:r>
            <a:r>
              <a:rPr lang="zh-TW" altLang="en-US" sz="2400" dirty="0">
                <a:solidFill>
                  <a:srgbClr val="800000"/>
                </a:solidFill>
                <a:latin typeface="微軟正黑體"/>
                <a:ea typeface="微軟正黑體"/>
                <a:cs typeface="微軟正黑體"/>
              </a:rPr>
              <a:t>預立醫療決定書</a:t>
            </a:r>
            <a:r>
              <a:rPr lang="zh-TW" altLang="en-US" sz="2400" dirty="0">
                <a:latin typeface="微軟正黑體"/>
                <a:ea typeface="微軟正黑體"/>
                <a:cs typeface="微軟正黑體"/>
              </a:rPr>
              <a:t>之格式及其法定程序。 </a:t>
            </a:r>
            <a:endParaRPr lang="en-US" altLang="zh-TW" sz="2400" dirty="0">
              <a:latin typeface="微軟正黑體"/>
              <a:ea typeface="微軟正黑體"/>
              <a:cs typeface="微軟正黑體"/>
            </a:endParaRPr>
          </a:p>
          <a:p>
            <a:pPr marL="1254125" indent="-711200">
              <a:spcBef>
                <a:spcPts val="0"/>
              </a:spcBef>
              <a:buNone/>
            </a:pPr>
            <a:r>
              <a:rPr lang="zh-TW" altLang="en-US" sz="2400" dirty="0">
                <a:latin typeface="微軟正黑體"/>
                <a:ea typeface="微軟正黑體"/>
                <a:cs typeface="微軟正黑體"/>
              </a:rPr>
              <a:t>四、預立醫療決定書之</a:t>
            </a:r>
            <a:r>
              <a:rPr lang="zh-TW" altLang="en-US" sz="2400" dirty="0">
                <a:solidFill>
                  <a:srgbClr val="800000"/>
                </a:solidFill>
                <a:latin typeface="微軟正黑體"/>
                <a:ea typeface="微軟正黑體"/>
                <a:cs typeface="微軟正黑體"/>
              </a:rPr>
              <a:t>變更及撤回</a:t>
            </a:r>
            <a:r>
              <a:rPr lang="zh-TW" altLang="en-US" sz="2400" dirty="0">
                <a:latin typeface="微軟正黑體"/>
                <a:ea typeface="微軟正黑體"/>
                <a:cs typeface="微軟正黑體"/>
              </a:rPr>
              <a:t>程序。 </a:t>
            </a:r>
            <a:endParaRPr lang="en-US" altLang="zh-TW" sz="2400" dirty="0">
              <a:latin typeface="微軟正黑體"/>
              <a:ea typeface="微軟正黑體"/>
              <a:cs typeface="微軟正黑體"/>
            </a:endParaRPr>
          </a:p>
          <a:p>
            <a:pPr marL="1254125" indent="-711200">
              <a:spcBef>
                <a:spcPts val="0"/>
              </a:spcBef>
              <a:buNone/>
            </a:pPr>
            <a:r>
              <a:rPr lang="zh-TW" altLang="en-US" sz="2400" dirty="0">
                <a:latin typeface="微軟正黑體"/>
                <a:ea typeface="微軟正黑體"/>
                <a:cs typeface="微軟正黑體"/>
              </a:rPr>
              <a:t>五、</a:t>
            </a:r>
            <a:r>
              <a:rPr lang="zh-TW" altLang="en-US" sz="2400" dirty="0">
                <a:solidFill>
                  <a:srgbClr val="800000"/>
                </a:solidFill>
                <a:latin typeface="微軟正黑體"/>
                <a:ea typeface="微軟正黑體"/>
                <a:cs typeface="微軟正黑體"/>
              </a:rPr>
              <a:t>醫療委任代理人</a:t>
            </a:r>
            <a:r>
              <a:rPr lang="zh-TW" altLang="en-US" sz="2400" dirty="0">
                <a:latin typeface="微軟正黑體"/>
                <a:ea typeface="微軟正黑體"/>
                <a:cs typeface="微軟正黑體"/>
              </a:rPr>
              <a:t>之權限及終止委任、當然解任之規定</a:t>
            </a:r>
            <a:r>
              <a:rPr lang="zh-TW" altLang="en-US" sz="2000" dirty="0">
                <a:latin typeface="微軟正黑體"/>
                <a:ea typeface="微軟正黑體"/>
                <a:cs typeface="微軟正黑體"/>
              </a:rPr>
              <a:t>。</a:t>
            </a:r>
          </a:p>
          <a:p>
            <a:pPr marL="265235" indent="-14653">
              <a:buNone/>
            </a:pPr>
            <a:r>
              <a:rPr lang="zh-TW" altLang="en-US" sz="2400" dirty="0">
                <a:latin typeface="微軟正黑體"/>
                <a:ea typeface="微軟正黑體"/>
                <a:cs typeface="微軟正黑體"/>
              </a:rPr>
              <a:t>諮商機構應就</a:t>
            </a:r>
            <a:r>
              <a:rPr lang="zh-TW" altLang="en-US" sz="2400" dirty="0">
                <a:solidFill>
                  <a:srgbClr val="800000"/>
                </a:solidFill>
                <a:latin typeface="微軟正黑體"/>
                <a:ea typeface="微軟正黑體"/>
                <a:cs typeface="微軟正黑體"/>
              </a:rPr>
              <a:t>諮商之過程</a:t>
            </a:r>
            <a:r>
              <a:rPr lang="zh-TW" altLang="en-US" sz="2400" dirty="0">
                <a:latin typeface="微軟正黑體"/>
                <a:ea typeface="微軟正黑體"/>
                <a:cs typeface="微軟正黑體"/>
              </a:rPr>
              <a:t>作成紀錄，並經意願人及參與者 簽名；其紀錄應</a:t>
            </a:r>
            <a:r>
              <a:rPr lang="zh-TW" altLang="en-US" sz="2400" dirty="0">
                <a:solidFill>
                  <a:srgbClr val="800000"/>
                </a:solidFill>
                <a:latin typeface="微軟正黑體"/>
                <a:ea typeface="微軟正黑體"/>
                <a:cs typeface="微軟正黑體"/>
              </a:rPr>
              <a:t>併同病歷</a:t>
            </a:r>
            <a:r>
              <a:rPr lang="zh-TW" altLang="en-US" sz="2400" dirty="0">
                <a:latin typeface="微軟正黑體"/>
                <a:ea typeface="微軟正黑體"/>
                <a:cs typeface="微軟正黑體"/>
              </a:rPr>
              <a:t>保存。      </a:t>
            </a:r>
            <a:endParaRPr lang="en-US" altLang="zh-TW" sz="2400" dirty="0">
              <a:latin typeface="微軟正黑體"/>
              <a:ea typeface="微軟正黑體"/>
              <a:cs typeface="微軟正黑體"/>
            </a:endParaRPr>
          </a:p>
          <a:p>
            <a:pPr marL="265235" indent="-14653">
              <a:buNone/>
            </a:pPr>
            <a:r>
              <a:rPr lang="zh-TW" altLang="en-US" sz="2400" dirty="0">
                <a:latin typeface="微軟正黑體"/>
                <a:ea typeface="微軟正黑體"/>
                <a:cs typeface="微軟正黑體"/>
              </a:rPr>
              <a:t>諮商機構於完成諮商後，</a:t>
            </a:r>
            <a:r>
              <a:rPr lang="zh-TW" altLang="en-US" sz="2400" dirty="0">
                <a:solidFill>
                  <a:srgbClr val="800000"/>
                </a:solidFill>
                <a:latin typeface="微軟正黑體"/>
                <a:ea typeface="微軟正黑體"/>
                <a:cs typeface="微軟正黑體"/>
              </a:rPr>
              <a:t>應於決定書上核章交予意願人</a:t>
            </a:r>
            <a:r>
              <a:rPr lang="zh-TW" altLang="en-US" sz="2400" dirty="0">
                <a:latin typeface="微軟正黑體"/>
                <a:ea typeface="微軟正黑體"/>
                <a:cs typeface="微軟正黑體"/>
              </a:rPr>
              <a:t>。 但經諮商團隊判斷意願人具有心智缺陷而無意思能力，或非出於自願者，依本法第九條第三項規定，不得為核章證明。 </a:t>
            </a:r>
            <a:endParaRPr lang="en-US" altLang="zh-TW" sz="2400" dirty="0">
              <a:latin typeface="微軟正黑體"/>
              <a:ea typeface="微軟正黑體"/>
              <a:cs typeface="微軟正黑體"/>
            </a:endParaRPr>
          </a:p>
        </p:txBody>
      </p:sp>
      <p:sp>
        <p:nvSpPr>
          <p:cNvPr id="2" name="標題 1"/>
          <p:cNvSpPr>
            <a:spLocks noGrp="1"/>
          </p:cNvSpPr>
          <p:nvPr>
            <p:ph type="title"/>
          </p:nvPr>
        </p:nvSpPr>
        <p:spPr/>
        <p:txBody>
          <a:bodyPr/>
          <a:lstStyle/>
          <a:p>
            <a:pPr rtl="0" eaLnBrk="1" latinLnBrk="1" hangingPunct="1"/>
            <a:r>
              <a:rPr lang="zh-TW" altLang="en-US" sz="3600" b="1" i="0" kern="1200" dirty="0" smtClean="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rPr>
              <a:t>對</a:t>
            </a:r>
            <a:r>
              <a:rPr lang="zh-TW" altLang="zh-TW" sz="3600" b="1" i="0" kern="1200" dirty="0" smtClean="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rPr>
              <a:t>諮商</a:t>
            </a:r>
            <a:r>
              <a:rPr lang="zh-TW" altLang="en-US" sz="3600" b="1" i="0" kern="1200" dirty="0" smtClean="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rPr>
              <a:t>過程</a:t>
            </a:r>
            <a:r>
              <a:rPr lang="zh-TW" altLang="zh-TW" sz="3600" b="1" i="0" kern="1200" dirty="0" smtClean="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rPr>
              <a:t>應說明</a:t>
            </a:r>
            <a:r>
              <a:rPr lang="zh-TW" altLang="en-US" sz="3600" b="1" i="0" kern="1200" dirty="0" smtClean="0">
                <a:solidFill>
                  <a:srgbClr val="000000"/>
                </a:solidFill>
                <a:effectLst/>
                <a:latin typeface="微軟正黑體" panose="020B0604030504040204" pitchFamily="34" charset="-120"/>
                <a:ea typeface="微軟正黑體" panose="020B0604030504040204" pitchFamily="34" charset="-120"/>
                <a:cs typeface="微軟正黑體" panose="020B0604030504040204" pitchFamily="34" charset="-120"/>
              </a:rPr>
              <a:t>、紀錄及核章之規定</a:t>
            </a:r>
            <a:endParaRPr lang="zh-TW" altLang="en-US" sz="6000" b="1" dirty="0"/>
          </a:p>
        </p:txBody>
      </p:sp>
    </p:spTree>
    <p:extLst>
      <p:ext uri="{BB962C8B-B14F-4D97-AF65-F5344CB8AC3E}">
        <p14:creationId xmlns:p14="http://schemas.microsoft.com/office/powerpoint/2010/main" val="37590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2E7CBCB5-0AE5-4DF5-A7FE-F6A4E8992BE4}"/>
              </a:ext>
            </a:extLst>
          </p:cNvPr>
          <p:cNvSpPr>
            <a:spLocks noGrp="1"/>
          </p:cNvSpPr>
          <p:nvPr>
            <p:ph type="body" idx="1"/>
          </p:nvPr>
        </p:nvSpPr>
        <p:spPr>
          <a:xfrm>
            <a:off x="395536" y="1268760"/>
            <a:ext cx="8237288" cy="4187542"/>
          </a:xfrm>
        </p:spPr>
        <p:txBody>
          <a:bodyPr/>
          <a:lstStyle/>
          <a:p>
            <a:pPr marL="1282700" indent="-1404938">
              <a:buNone/>
            </a:pPr>
            <a:r>
              <a:rPr lang="zh-TW" altLang="en-US" sz="2800" b="1" dirty="0">
                <a:solidFill>
                  <a:srgbClr val="0070C0"/>
                </a:solidFill>
                <a:latin typeface="微軟正黑體"/>
                <a:ea typeface="微軟正黑體"/>
                <a:cs typeface="微軟正黑體"/>
              </a:rPr>
              <a:t>第七條  </a:t>
            </a:r>
            <a:r>
              <a:rPr lang="zh-TW" altLang="en-US" sz="2800" dirty="0">
                <a:latin typeface="微軟正黑體"/>
                <a:ea typeface="微軟正黑體"/>
                <a:cs typeface="微軟正黑體"/>
              </a:rPr>
              <a:t>簽署預立醫療決定之意願人為</a:t>
            </a:r>
            <a:r>
              <a:rPr lang="zh-TW" altLang="en-US" sz="2800" b="1" dirty="0">
                <a:solidFill>
                  <a:srgbClr val="800000"/>
                </a:solidFill>
                <a:latin typeface="微軟正黑體"/>
                <a:ea typeface="微軟正黑體"/>
                <a:cs typeface="微軟正黑體"/>
              </a:rPr>
              <a:t>住院病人</a:t>
            </a:r>
            <a:r>
              <a:rPr lang="zh-TW" altLang="en-US" sz="2800" dirty="0">
                <a:latin typeface="微軟正黑體"/>
                <a:ea typeface="微軟正黑體"/>
                <a:cs typeface="微軟正黑體"/>
              </a:rPr>
              <a:t>者，其</a:t>
            </a:r>
            <a:r>
              <a:rPr lang="zh-TW" altLang="en-US" sz="2800" b="1" dirty="0">
                <a:solidFill>
                  <a:srgbClr val="800000"/>
                </a:solidFill>
                <a:latin typeface="微軟正黑體"/>
                <a:ea typeface="微軟正黑體"/>
                <a:cs typeface="微軟正黑體"/>
              </a:rPr>
              <a:t>直接負責</a:t>
            </a:r>
            <a:r>
              <a:rPr lang="zh-TW" altLang="en-US" sz="2800" dirty="0">
                <a:latin typeface="微軟正黑體"/>
                <a:ea typeface="微軟正黑體"/>
                <a:cs typeface="微軟正黑體"/>
              </a:rPr>
              <a:t>該意願人照護之</a:t>
            </a:r>
            <a:r>
              <a:rPr lang="zh-TW" altLang="en-US" sz="2800" b="1" dirty="0">
                <a:solidFill>
                  <a:srgbClr val="800000"/>
                </a:solidFill>
                <a:latin typeface="微軟正黑體"/>
                <a:ea typeface="微軟正黑體"/>
                <a:cs typeface="微軟正黑體"/>
              </a:rPr>
              <a:t>主治醫師</a:t>
            </a:r>
            <a:r>
              <a:rPr lang="zh-TW" altLang="en-US" sz="2800" dirty="0">
                <a:latin typeface="微軟正黑體"/>
                <a:ea typeface="微軟正黑體"/>
                <a:cs typeface="微軟正黑體"/>
              </a:rPr>
              <a:t>及</a:t>
            </a:r>
            <a:r>
              <a:rPr lang="zh-TW" altLang="en-US" sz="2800" b="1" dirty="0">
                <a:solidFill>
                  <a:srgbClr val="800000"/>
                </a:solidFill>
                <a:latin typeface="微軟正黑體"/>
                <a:ea typeface="微軟正黑體"/>
                <a:cs typeface="微軟正黑體"/>
              </a:rPr>
              <a:t>護理人員</a:t>
            </a:r>
            <a:r>
              <a:rPr lang="zh-TW" altLang="en-US" sz="2800" dirty="0">
                <a:latin typeface="微軟正黑體"/>
                <a:ea typeface="微軟正黑體"/>
                <a:cs typeface="微軟正黑體"/>
              </a:rPr>
              <a:t>，依本法第九條第四項規定，不得為見證人。 </a:t>
            </a:r>
            <a:endParaRPr lang="en-US" altLang="zh-TW" sz="2800" dirty="0">
              <a:latin typeface="微軟正黑體"/>
              <a:ea typeface="微軟正黑體"/>
              <a:cs typeface="微軟正黑體"/>
            </a:endParaRPr>
          </a:p>
          <a:p>
            <a:pPr marL="1282700" indent="-1404938">
              <a:buNone/>
            </a:pPr>
            <a:r>
              <a:rPr lang="zh-TW" altLang="en-US" sz="2800" b="1" dirty="0">
                <a:solidFill>
                  <a:srgbClr val="0070C0"/>
                </a:solidFill>
                <a:latin typeface="微軟正黑體"/>
                <a:ea typeface="微軟正黑體"/>
                <a:cs typeface="微軟正黑體"/>
              </a:rPr>
              <a:t>第八條  </a:t>
            </a:r>
            <a:r>
              <a:rPr lang="zh-TW" altLang="en-US" sz="2800" dirty="0">
                <a:latin typeface="微軟正黑體"/>
                <a:ea typeface="微軟正黑體"/>
                <a:cs typeface="微軟正黑體"/>
              </a:rPr>
              <a:t>意願人</a:t>
            </a:r>
            <a:r>
              <a:rPr lang="zh-TW" altLang="en-US" sz="2800" b="1" dirty="0">
                <a:solidFill>
                  <a:srgbClr val="800000"/>
                </a:solidFill>
                <a:latin typeface="微軟正黑體"/>
                <a:ea typeface="微軟正黑體"/>
                <a:cs typeface="微軟正黑體"/>
              </a:rPr>
              <a:t>無</a:t>
            </a:r>
            <a:r>
              <a:rPr lang="zh-TW" altLang="en-US" sz="2800" dirty="0">
                <a:latin typeface="微軟正黑體"/>
                <a:ea typeface="微軟正黑體"/>
                <a:cs typeface="微軟正黑體"/>
              </a:rPr>
              <a:t>二親等內親屬，或二親等內親屬因</a:t>
            </a:r>
            <a:r>
              <a:rPr lang="zh-TW" altLang="en-US" sz="2800" b="1" dirty="0">
                <a:solidFill>
                  <a:srgbClr val="800000"/>
                </a:solidFill>
                <a:latin typeface="微軟正黑體"/>
                <a:ea typeface="微軟正黑體"/>
                <a:cs typeface="微軟正黑體"/>
              </a:rPr>
              <a:t>死亡</a:t>
            </a:r>
            <a:r>
              <a:rPr lang="zh-TW" altLang="en-US" sz="2800" dirty="0">
                <a:latin typeface="微軟正黑體"/>
                <a:ea typeface="微軟正黑體"/>
                <a:cs typeface="微軟正黑體"/>
              </a:rPr>
              <a:t>、</a:t>
            </a:r>
            <a:r>
              <a:rPr lang="zh-TW" altLang="en-US" sz="2800" b="1" dirty="0">
                <a:solidFill>
                  <a:srgbClr val="800000"/>
                </a:solidFill>
                <a:latin typeface="微軟正黑體"/>
                <a:ea typeface="微軟正黑體"/>
                <a:cs typeface="微軟正黑體"/>
              </a:rPr>
              <a:t>失蹤</a:t>
            </a:r>
            <a:r>
              <a:rPr lang="zh-TW" altLang="en-US" sz="2800" dirty="0">
                <a:latin typeface="微軟正黑體"/>
                <a:ea typeface="微軟正黑體"/>
                <a:cs typeface="微軟正黑體"/>
              </a:rPr>
              <a:t>或</a:t>
            </a:r>
            <a:r>
              <a:rPr lang="zh-TW" altLang="en-US" sz="2800" b="1" dirty="0">
                <a:solidFill>
                  <a:srgbClr val="800000"/>
                </a:solidFill>
                <a:latin typeface="微軟正黑體"/>
                <a:ea typeface="微軟正黑體"/>
                <a:cs typeface="微軟正黑體"/>
              </a:rPr>
              <a:t>具特殊事由</a:t>
            </a:r>
            <a:r>
              <a:rPr lang="zh-TW" altLang="en-US" sz="2800" dirty="0">
                <a:latin typeface="微軟正黑體"/>
                <a:ea typeface="微軟正黑體"/>
                <a:cs typeface="微軟正黑體"/>
              </a:rPr>
              <a:t>無法參與預立醫療照護諮商時，應由意願人以</a:t>
            </a:r>
            <a:r>
              <a:rPr lang="zh-TW" altLang="en-US" sz="2800" b="1" dirty="0">
                <a:solidFill>
                  <a:srgbClr val="800000"/>
                </a:solidFill>
                <a:latin typeface="微軟正黑體"/>
                <a:ea typeface="微軟正黑體"/>
                <a:cs typeface="微軟正黑體"/>
              </a:rPr>
              <a:t>書面提出</a:t>
            </a:r>
            <a:r>
              <a:rPr lang="zh-TW" altLang="en-US" sz="2800" dirty="0">
                <a:latin typeface="微軟正黑體"/>
                <a:ea typeface="微軟正黑體"/>
                <a:cs typeface="微軟正黑體"/>
              </a:rPr>
              <a:t>無法參與之事由或檢具相關證明。 </a:t>
            </a:r>
            <a:endParaRPr lang="en-US" altLang="zh-TW" sz="2800" dirty="0">
              <a:latin typeface="微軟正黑體"/>
              <a:ea typeface="微軟正黑體"/>
              <a:cs typeface="微軟正黑體"/>
            </a:endParaRPr>
          </a:p>
          <a:p>
            <a:pPr marL="1282700" indent="-1404938">
              <a:buNone/>
            </a:pPr>
            <a:r>
              <a:rPr lang="zh-TW" altLang="en-US" sz="2800" b="1" dirty="0">
                <a:solidFill>
                  <a:srgbClr val="0070C0"/>
                </a:solidFill>
                <a:latin typeface="微軟正黑體"/>
                <a:ea typeface="微軟正黑體"/>
                <a:cs typeface="微軟正黑體"/>
              </a:rPr>
              <a:t>第九條  </a:t>
            </a:r>
            <a:r>
              <a:rPr lang="zh-TW" altLang="en-US" sz="2800" dirty="0">
                <a:latin typeface="微軟正黑體"/>
                <a:ea typeface="微軟正黑體"/>
                <a:cs typeface="微軟正黑體"/>
              </a:rPr>
              <a:t>諮商機構得經直轄市、縣</a:t>
            </a:r>
            <a:r>
              <a:rPr lang="en-US" altLang="zh-TW" sz="2800" dirty="0">
                <a:latin typeface="微軟正黑體"/>
                <a:ea typeface="微軟正黑體"/>
                <a:cs typeface="微軟正黑體"/>
              </a:rPr>
              <a:t>(</a:t>
            </a:r>
            <a:r>
              <a:rPr lang="zh-TW" altLang="en-US" sz="2800" dirty="0">
                <a:latin typeface="微軟正黑體"/>
                <a:ea typeface="微軟正黑體"/>
                <a:cs typeface="微軟正黑體"/>
              </a:rPr>
              <a:t>市</a:t>
            </a:r>
            <a:r>
              <a:rPr lang="en-US" altLang="zh-TW" sz="2800" dirty="0">
                <a:latin typeface="微軟正黑體"/>
                <a:ea typeface="微軟正黑體"/>
                <a:cs typeface="微軟正黑體"/>
              </a:rPr>
              <a:t>)</a:t>
            </a:r>
            <a:r>
              <a:rPr lang="zh-TW" altLang="en-US" sz="2800" dirty="0">
                <a:latin typeface="微軟正黑體"/>
                <a:ea typeface="微軟正黑體"/>
                <a:cs typeface="微軟正黑體"/>
              </a:rPr>
              <a:t>主管機關核准，</a:t>
            </a:r>
            <a:r>
              <a:rPr lang="zh-TW" altLang="en-US" sz="2800" b="1" dirty="0">
                <a:solidFill>
                  <a:srgbClr val="7030A0"/>
                </a:solidFill>
                <a:latin typeface="微軟正黑體"/>
                <a:ea typeface="微軟正黑體"/>
                <a:cs typeface="微軟正黑體"/>
              </a:rPr>
              <a:t>酌收諮商費用。 </a:t>
            </a:r>
            <a:endParaRPr lang="en-US" altLang="zh-TW" sz="2800" b="1" dirty="0">
              <a:solidFill>
                <a:srgbClr val="7030A0"/>
              </a:solidFill>
              <a:latin typeface="微軟正黑體"/>
              <a:ea typeface="微軟正黑體"/>
              <a:cs typeface="微軟正黑體"/>
            </a:endParaRPr>
          </a:p>
          <a:p>
            <a:pPr marL="1282700" indent="-1404938">
              <a:buNone/>
            </a:pPr>
            <a:r>
              <a:rPr lang="zh-TW" altLang="en-US" sz="2800" b="1" dirty="0">
                <a:solidFill>
                  <a:srgbClr val="0070C0"/>
                </a:solidFill>
                <a:latin typeface="微軟正黑體"/>
                <a:ea typeface="微軟正黑體"/>
                <a:cs typeface="微軟正黑體"/>
              </a:rPr>
              <a:t>第十條  </a:t>
            </a:r>
            <a:r>
              <a:rPr lang="zh-TW" altLang="en-US" sz="2800" dirty="0">
                <a:latin typeface="微軟正黑體"/>
                <a:ea typeface="微軟正黑體"/>
                <a:cs typeface="微軟正黑體"/>
              </a:rPr>
              <a:t>本辦法自本法施行之日施行。  </a:t>
            </a:r>
          </a:p>
        </p:txBody>
      </p:sp>
      <p:sp>
        <p:nvSpPr>
          <p:cNvPr id="2" name="標題 1"/>
          <p:cNvSpPr>
            <a:spLocks noGrp="1"/>
          </p:cNvSpPr>
          <p:nvPr>
            <p:ph type="title"/>
          </p:nvPr>
        </p:nvSpPr>
        <p:spPr/>
        <p:txBody>
          <a:bodyPr/>
          <a:lstStyle/>
          <a:p>
            <a:r>
              <a:rPr lang="zh-TW" altLang="en-US" dirty="0" smtClean="0"/>
              <a:t>對見證人及無二親等內參與之補充</a:t>
            </a:r>
            <a:endParaRPr lang="zh-TW" altLang="en-US" dirty="0"/>
          </a:p>
        </p:txBody>
      </p:sp>
    </p:spTree>
    <p:extLst>
      <p:ext uri="{BB962C8B-B14F-4D97-AF65-F5344CB8AC3E}">
        <p14:creationId xmlns:p14="http://schemas.microsoft.com/office/powerpoint/2010/main" val="2350378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661354" y="2002715"/>
            <a:ext cx="7843333" cy="2323713"/>
          </a:xfrm>
          <a:prstGeom prst="rect">
            <a:avLst/>
          </a:prstGeom>
          <a:noFill/>
        </p:spPr>
        <p:txBody>
          <a:bodyPr wrap="square" rtlCol="0">
            <a:spAutoFit/>
          </a:bodyPr>
          <a:lstStyle/>
          <a:p>
            <a:pPr>
              <a:spcBef>
                <a:spcPts val="554"/>
              </a:spcBef>
            </a:pPr>
            <a:r>
              <a:rPr lang="zh-TW" altLang="zh-TW" sz="2800" dirty="0">
                <a:latin typeface="微軟正黑體" panose="020B0604030504040204" pitchFamily="34" charset="-120"/>
                <a:ea typeface="微軟正黑體" panose="020B0604030504040204" pitchFamily="34" charset="-120"/>
              </a:rPr>
              <a:t>中央主管機關應將預立醫療決定註記於全民健康保險憑證。</a:t>
            </a:r>
          </a:p>
          <a:p>
            <a:pPr>
              <a:spcBef>
                <a:spcPts val="554"/>
              </a:spcBef>
            </a:pPr>
            <a:r>
              <a:rPr lang="zh-TW" altLang="zh-TW" sz="2800" dirty="0">
                <a:latin typeface="微軟正黑體" panose="020B0604030504040204" pitchFamily="34" charset="-120"/>
                <a:ea typeface="微軟正黑體" panose="020B0604030504040204" pitchFamily="34" charset="-120"/>
              </a:rPr>
              <a:t>意願人之預立醫療決定，於全民健康保險憑證註記前，應先由醫療機構以掃描電子檔存記於中央主管機關之資料庫。</a:t>
            </a:r>
          </a:p>
        </p:txBody>
      </p:sp>
      <p:grpSp>
        <p:nvGrpSpPr>
          <p:cNvPr id="8" name="群組 7"/>
          <p:cNvGrpSpPr/>
          <p:nvPr/>
        </p:nvGrpSpPr>
        <p:grpSpPr>
          <a:xfrm>
            <a:off x="720758" y="1338304"/>
            <a:ext cx="5313560" cy="582925"/>
            <a:chOff x="326205" y="508933"/>
            <a:chExt cx="5756357" cy="631502"/>
          </a:xfrm>
        </p:grpSpPr>
        <p:sp>
          <p:nvSpPr>
            <p:cNvPr id="10" name="文字方塊 9">
              <a:extLst>
                <a:ext uri="{FF2B5EF4-FFF2-40B4-BE49-F238E27FC236}">
                  <a16:creationId xmlns="" xmlns:a16="http://schemas.microsoft.com/office/drawing/2014/main" id="{E6E41DFE-C23E-4BF5-B005-651AD301BAA3}"/>
                </a:ext>
              </a:extLst>
            </p:cNvPr>
            <p:cNvSpPr txBox="1"/>
            <p:nvPr/>
          </p:nvSpPr>
          <p:spPr>
            <a:xfrm>
              <a:off x="786608" y="609457"/>
              <a:ext cx="5295954" cy="530978"/>
            </a:xfrm>
            <a:prstGeom prst="rect">
              <a:avLst/>
            </a:prstGeom>
            <a:noFill/>
          </p:spPr>
          <p:txBody>
            <a:bodyPr wrap="square" rtlCol="0">
              <a:spAutoFit/>
            </a:bodyPr>
            <a:lstStyle/>
            <a:p>
              <a:r>
                <a:rPr lang="zh-TW" altLang="en-US" sz="2585" b="1" dirty="0">
                  <a:solidFill>
                    <a:srgbClr val="002060"/>
                  </a:solidFill>
                  <a:latin typeface="微軟正黑體" panose="020B0604030504040204" pitchFamily="34" charset="-120"/>
                  <a:ea typeface="微軟正黑體" panose="020B0604030504040204" pitchFamily="34" charset="-120"/>
                </a:rPr>
                <a:t>本法</a:t>
              </a:r>
              <a:r>
                <a:rPr lang="en-US" altLang="zh-TW" sz="2585" b="1" dirty="0">
                  <a:solidFill>
                    <a:srgbClr val="002060"/>
                  </a:solidFill>
                  <a:latin typeface="微軟正黑體" panose="020B0604030504040204" pitchFamily="34" charset="-120"/>
                  <a:ea typeface="微軟正黑體" panose="020B0604030504040204" pitchFamily="34" charset="-120"/>
                </a:rPr>
                <a:t> </a:t>
              </a:r>
              <a:r>
                <a:rPr lang="zh-TW" altLang="en-US" sz="2585" b="1" dirty="0">
                  <a:solidFill>
                    <a:srgbClr val="002060"/>
                  </a:solidFill>
                  <a:latin typeface="微軟正黑體" panose="020B0604030504040204" pitchFamily="34" charset="-120"/>
                  <a:ea typeface="微軟正黑體" panose="020B0604030504040204" pitchFamily="34" charset="-120"/>
                </a:rPr>
                <a:t>第十二條（第一、二項）</a:t>
              </a:r>
            </a:p>
          </p:txBody>
        </p:sp>
        <p:pic>
          <p:nvPicPr>
            <p:cNvPr id="11" name="圖片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15" name="圓角矩形 14"/>
          <p:cNvSpPr/>
          <p:nvPr/>
        </p:nvSpPr>
        <p:spPr>
          <a:xfrm>
            <a:off x="639312" y="4797152"/>
            <a:ext cx="7865375" cy="1470123"/>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sp>
        <p:nvSpPr>
          <p:cNvPr id="13" name="文字方塊 12">
            <a:extLst>
              <a:ext uri="{FF2B5EF4-FFF2-40B4-BE49-F238E27FC236}">
                <a16:creationId xmlns="" xmlns:a16="http://schemas.microsoft.com/office/drawing/2014/main" id="{4DC8A95D-AD1C-4830-A324-CD3B8094958C}"/>
              </a:ext>
            </a:extLst>
          </p:cNvPr>
          <p:cNvSpPr txBox="1"/>
          <p:nvPr/>
        </p:nvSpPr>
        <p:spPr>
          <a:xfrm>
            <a:off x="3635896" y="4516742"/>
            <a:ext cx="1800200" cy="496434"/>
          </a:xfrm>
          <a:prstGeom prst="rect">
            <a:avLst/>
          </a:prstGeom>
          <a:solidFill>
            <a:schemeClr val="bg1"/>
          </a:solidFill>
        </p:spPr>
        <p:txBody>
          <a:bodyPr wrap="square" rtlCol="0">
            <a:spAutoFit/>
          </a:bodyPr>
          <a:lstStyle/>
          <a:p>
            <a:r>
              <a:rPr lang="zh-TW" altLang="en-US" sz="2585" b="1" dirty="0">
                <a:solidFill>
                  <a:srgbClr val="532476"/>
                </a:solidFill>
                <a:latin typeface="微軟正黑體" panose="020B0604030504040204" pitchFamily="34" charset="-120"/>
                <a:ea typeface="微軟正黑體" panose="020B0604030504040204" pitchFamily="34" charset="-120"/>
              </a:rPr>
              <a:t>施行細則</a:t>
            </a:r>
          </a:p>
        </p:txBody>
      </p:sp>
      <p:sp>
        <p:nvSpPr>
          <p:cNvPr id="2" name="矩形 1"/>
          <p:cNvSpPr/>
          <p:nvPr/>
        </p:nvSpPr>
        <p:spPr>
          <a:xfrm>
            <a:off x="783270" y="4863145"/>
            <a:ext cx="7577457" cy="1381789"/>
          </a:xfrm>
          <a:prstGeom prst="rect">
            <a:avLst/>
          </a:prstGeom>
        </p:spPr>
        <p:txBody>
          <a:bodyPr wrap="square">
            <a:spAutoFit/>
          </a:bodyPr>
          <a:lstStyle/>
          <a:p>
            <a:pPr>
              <a:lnSpc>
                <a:spcPct val="120000"/>
              </a:lnSpc>
              <a:spcBef>
                <a:spcPts val="554"/>
              </a:spcBef>
            </a:pPr>
            <a:r>
              <a:rPr lang="zh-TW" altLang="zh-TW" sz="2400" b="1" dirty="0">
                <a:solidFill>
                  <a:srgbClr val="2A2A7E"/>
                </a:solidFill>
                <a:latin typeface="微軟正黑體" panose="020B0604030504040204" pitchFamily="34" charset="-120"/>
                <a:ea typeface="微軟正黑體" panose="020B0604030504040204" pitchFamily="34" charset="-120"/>
              </a:rPr>
              <a:t>第</a:t>
            </a:r>
            <a:r>
              <a:rPr lang="zh-TW" altLang="en-US" sz="2400" b="1" dirty="0">
                <a:solidFill>
                  <a:srgbClr val="2A2A7E"/>
                </a:solidFill>
                <a:latin typeface="微軟正黑體" panose="020B0604030504040204" pitchFamily="34" charset="-120"/>
                <a:ea typeface="微軟正黑體" panose="020B0604030504040204" pitchFamily="34" charset="-120"/>
              </a:rPr>
              <a:t>九</a:t>
            </a:r>
            <a:r>
              <a:rPr lang="zh-TW" altLang="zh-TW" sz="2400" b="1" dirty="0">
                <a:solidFill>
                  <a:srgbClr val="2A2A7E"/>
                </a:solidFill>
                <a:latin typeface="微軟正黑體" panose="020B0604030504040204" pitchFamily="34" charset="-120"/>
                <a:ea typeface="微軟正黑體" panose="020B0604030504040204" pitchFamily="34" charset="-120"/>
              </a:rPr>
              <a:t>條</a:t>
            </a:r>
            <a:r>
              <a:rPr lang="en-US" altLang="zh-TW" sz="2400" b="1" dirty="0">
                <a:solidFill>
                  <a:srgbClr val="2A2A7E"/>
                </a:solidFill>
                <a:latin typeface="微軟正黑體" panose="020B0604030504040204" pitchFamily="34" charset="-120"/>
                <a:ea typeface="微軟正黑體" panose="020B0604030504040204" pitchFamily="34" charset="-120"/>
              </a:rPr>
              <a:t>  </a:t>
            </a:r>
            <a:r>
              <a:rPr lang="zh-TW" altLang="en-US" sz="2400" dirty="0">
                <a:solidFill>
                  <a:srgbClr val="2A2A7E"/>
                </a:solidFill>
                <a:latin typeface="微軟正黑體" panose="020B0604030504040204" pitchFamily="34" charset="-120"/>
                <a:ea typeface="微軟正黑體" panose="020B0604030504040204" pitchFamily="34" charset="-120"/>
              </a:rPr>
              <a:t>意願人之預立醫療決定，依本法第十二條第二項規定存記於中央主管機關資料庫者，其掃描電子檔之效力，與預立醫療決定正本相同。  </a:t>
            </a:r>
            <a:endParaRPr lang="zh-TW" altLang="en-US" sz="2400" dirty="0">
              <a:latin typeface="微軟正黑體" panose="020B0604030504040204" pitchFamily="34" charset="-120"/>
              <a:ea typeface="微軟正黑體" panose="020B0604030504040204" pitchFamily="34" charset="-120"/>
            </a:endParaRPr>
          </a:p>
        </p:txBody>
      </p:sp>
      <p:sp>
        <p:nvSpPr>
          <p:cNvPr id="24" name="標題 23"/>
          <p:cNvSpPr>
            <a:spLocks noGrp="1"/>
          </p:cNvSpPr>
          <p:nvPr>
            <p:ph type="title"/>
          </p:nvPr>
        </p:nvSpPr>
        <p:spPr/>
        <p:txBody>
          <a:bodyPr/>
          <a:lstStyle/>
          <a:p>
            <a:r>
              <a:rPr lang="zh-TW" altLang="zh-TW" b="1" dirty="0">
                <a:latin typeface="微軟正黑體" panose="020B0604030504040204" pitchFamily="34" charset="-120"/>
                <a:ea typeface="微軟正黑體" panose="020B0604030504040204" pitchFamily="34" charset="-120"/>
              </a:rPr>
              <a:t>預立醫療</a:t>
            </a:r>
            <a:r>
              <a:rPr lang="zh-TW" altLang="zh-TW" b="1" dirty="0" smtClean="0">
                <a:latin typeface="微軟正黑體" panose="020B0604030504040204" pitchFamily="34" charset="-120"/>
                <a:ea typeface="微軟正黑體" panose="020B0604030504040204" pitchFamily="34" charset="-120"/>
              </a:rPr>
              <a:t>決定</a:t>
            </a:r>
            <a:r>
              <a:rPr lang="en-US" altLang="zh-TW" b="1" dirty="0" smtClean="0">
                <a:latin typeface="微軟正黑體" panose="020B0604030504040204" pitchFamily="34" charset="-120"/>
                <a:ea typeface="微軟正黑體" panose="020B0604030504040204" pitchFamily="34" charset="-120"/>
              </a:rPr>
              <a:t>(AD)</a:t>
            </a:r>
            <a:r>
              <a:rPr lang="zh-TW" altLang="zh-TW" b="1" dirty="0" smtClean="0">
                <a:latin typeface="微軟正黑體" panose="020B0604030504040204" pitchFamily="34" charset="-120"/>
                <a:ea typeface="微軟正黑體" panose="020B0604030504040204" pitchFamily="34" charset="-120"/>
              </a:rPr>
              <a:t>註記</a:t>
            </a:r>
            <a:r>
              <a:rPr lang="zh-TW" altLang="en-US" b="1" dirty="0" smtClean="0">
                <a:latin typeface="微軟正黑體" panose="020B0604030504040204" pitchFamily="34" charset="-120"/>
                <a:ea typeface="微軟正黑體" panose="020B0604030504040204" pitchFamily="34" charset="-120"/>
              </a:rPr>
              <a:t>規範</a:t>
            </a:r>
            <a:endParaRPr lang="zh-TW" altLang="en-US" b="1" dirty="0"/>
          </a:p>
        </p:txBody>
      </p:sp>
    </p:spTree>
    <p:extLst>
      <p:ext uri="{BB962C8B-B14F-4D97-AF65-F5344CB8AC3E}">
        <p14:creationId xmlns:p14="http://schemas.microsoft.com/office/powerpoint/2010/main" val="67332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813660" y="1238536"/>
            <a:ext cx="7516677" cy="3656257"/>
          </a:xfrm>
          <a:prstGeom prst="rect">
            <a:avLst/>
          </a:prstGeom>
          <a:noFill/>
        </p:spPr>
        <p:txBody>
          <a:bodyPr wrap="square" rtlCol="0">
            <a:spAutoFit/>
          </a:bodyPr>
          <a:lstStyle/>
          <a:p>
            <a:pPr latinLnBrk="1">
              <a:spcBef>
                <a:spcPts val="554"/>
              </a:spcBef>
            </a:pPr>
            <a:r>
              <a:rPr lang="zh-TW" altLang="en-US" sz="3094" b="1" dirty="0">
                <a:solidFill>
                  <a:srgbClr val="002060"/>
                </a:solidFill>
                <a:latin typeface="微軟正黑體" panose="020B0604030504040204" pitchFamily="34" charset="-120"/>
                <a:ea typeface="微軟正黑體" panose="020B0604030504040204" pitchFamily="34" charset="-120"/>
              </a:rPr>
              <a:t>第十三條</a:t>
            </a:r>
            <a:endParaRPr lang="en-US" altLang="zh-TW" sz="3094" b="1" dirty="0">
              <a:solidFill>
                <a:srgbClr val="002060"/>
              </a:solidFill>
              <a:latin typeface="微軟正黑體" panose="020B0604030504040204" pitchFamily="34" charset="-120"/>
              <a:ea typeface="微軟正黑體" panose="020B0604030504040204" pitchFamily="34" charset="-120"/>
            </a:endParaRPr>
          </a:p>
          <a:p>
            <a:pPr latinLnBrk="1">
              <a:spcBef>
                <a:spcPts val="554"/>
              </a:spcBef>
            </a:pPr>
            <a:r>
              <a:rPr lang="zh-TW" altLang="zh-TW" sz="3094" dirty="0">
                <a:solidFill>
                  <a:prstClr val="black"/>
                </a:solidFill>
                <a:latin typeface="微軟正黑體" panose="020B0604030504040204" pitchFamily="34" charset="-120"/>
                <a:ea typeface="微軟正黑體" panose="020B0604030504040204" pitchFamily="34" charset="-120"/>
              </a:rPr>
              <a:t>意願人有下列情形之一者，應向中央主管機關申請更新註記：</a:t>
            </a:r>
          </a:p>
          <a:p>
            <a:pPr latinLnBrk="1">
              <a:spcBef>
                <a:spcPts val="554"/>
              </a:spcBef>
            </a:pPr>
            <a:r>
              <a:rPr lang="zh-TW" altLang="zh-TW" sz="3094" dirty="0">
                <a:solidFill>
                  <a:prstClr val="black"/>
                </a:solidFill>
                <a:latin typeface="微軟正黑體" panose="020B0604030504040204" pitchFamily="34" charset="-120"/>
                <a:ea typeface="微軟正黑體" panose="020B0604030504040204" pitchFamily="34" charset="-120"/>
              </a:rPr>
              <a:t>一、撤回或變更預立醫療決定。</a:t>
            </a:r>
          </a:p>
          <a:p>
            <a:pPr latinLnBrk="1">
              <a:spcBef>
                <a:spcPts val="554"/>
              </a:spcBef>
            </a:pPr>
            <a:r>
              <a:rPr lang="zh-TW" altLang="zh-TW" sz="3094" dirty="0">
                <a:solidFill>
                  <a:prstClr val="black"/>
                </a:solidFill>
                <a:latin typeface="微軟正黑體" panose="020B0604030504040204" pitchFamily="34" charset="-120"/>
                <a:ea typeface="微軟正黑體" panose="020B0604030504040204" pitchFamily="34" charset="-120"/>
              </a:rPr>
              <a:t>二、指定、終止委任或變更醫療委任代理人。</a:t>
            </a:r>
            <a:endParaRPr lang="en-US" altLang="zh-TW" sz="3094" dirty="0">
              <a:solidFill>
                <a:prstClr val="black"/>
              </a:solidFill>
              <a:latin typeface="微軟正黑體" panose="020B0604030504040204" pitchFamily="34" charset="-120"/>
              <a:ea typeface="微軟正黑體" panose="020B0604030504040204" pitchFamily="34" charset="-120"/>
            </a:endParaRPr>
          </a:p>
          <a:p>
            <a:pPr latinLnBrk="1"/>
            <a:endParaRPr lang="en-US" altLang="zh-TW" sz="3094" dirty="0">
              <a:solidFill>
                <a:prstClr val="black"/>
              </a:solidFill>
            </a:endParaRPr>
          </a:p>
        </p:txBody>
      </p:sp>
      <p:sp>
        <p:nvSpPr>
          <p:cNvPr id="19" name="標題 18"/>
          <p:cNvSpPr>
            <a:spLocks noGrp="1"/>
          </p:cNvSpPr>
          <p:nvPr>
            <p:ph type="title"/>
          </p:nvPr>
        </p:nvSpPr>
        <p:spPr/>
        <p:txBody>
          <a:bodyPr/>
          <a:lstStyle/>
          <a:p>
            <a:r>
              <a:rPr lang="en-US" altLang="zh-TW" dirty="0" smtClean="0"/>
              <a:t>AD</a:t>
            </a:r>
            <a:r>
              <a:rPr lang="zh-TW" altLang="en-US" dirty="0" smtClean="0"/>
              <a:t>之更新</a:t>
            </a:r>
            <a:endParaRPr lang="zh-TW" altLang="en-US" dirty="0"/>
          </a:p>
        </p:txBody>
      </p:sp>
      <p:sp>
        <p:nvSpPr>
          <p:cNvPr id="7" name="內容版面配置區 3">
            <a:extLst>
              <a:ext uri="{FF2B5EF4-FFF2-40B4-BE49-F238E27FC236}">
                <a16:creationId xmlns="" xmlns:a16="http://schemas.microsoft.com/office/drawing/2014/main" id="{9769DA44-2AEE-4D5A-96A2-C600BBBCA1B9}"/>
              </a:ext>
            </a:extLst>
          </p:cNvPr>
          <p:cNvSpPr txBox="1">
            <a:spLocks/>
          </p:cNvSpPr>
          <p:nvPr/>
        </p:nvSpPr>
        <p:spPr>
          <a:xfrm>
            <a:off x="334547" y="4421313"/>
            <a:ext cx="8485925" cy="1743991"/>
          </a:xfrm>
          <a:prstGeom prst="rect">
            <a:avLst/>
          </a:prstGeom>
        </p:spPr>
        <p:txBody>
          <a:bodyPr lIns="365538"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tabLst>
                <a:tab pos="84992" algn="l"/>
              </a:tabLst>
            </a:pPr>
            <a:r>
              <a:rPr lang="zh-TW" altLang="zh-TW" sz="2400" b="1" dirty="0">
                <a:solidFill>
                  <a:srgbClr val="2A2A7E"/>
                </a:solidFill>
                <a:latin typeface="微軟正黑體" panose="020B0604030504040204" pitchFamily="34" charset="-120"/>
                <a:ea typeface="微軟正黑體" panose="020B0604030504040204" pitchFamily="34" charset="-120"/>
              </a:rPr>
              <a:t>第六</a:t>
            </a:r>
            <a:r>
              <a:rPr lang="zh-TW" altLang="en-US" sz="2400" b="1" dirty="0">
                <a:solidFill>
                  <a:srgbClr val="2A2A7E"/>
                </a:solidFill>
                <a:latin typeface="微軟正黑體" panose="020B0604030504040204" pitchFamily="34" charset="-120"/>
                <a:ea typeface="微軟正黑體" panose="020B0604030504040204" pitchFamily="34" charset="-120"/>
              </a:rPr>
              <a:t>條  </a:t>
            </a:r>
            <a:r>
              <a:rPr lang="zh-TW" altLang="en-US" sz="2400" dirty="0">
                <a:solidFill>
                  <a:srgbClr val="2A2A7E"/>
                </a:solidFill>
                <a:latin typeface="微軟正黑體" panose="020B0604030504040204" pitchFamily="34" charset="-120"/>
                <a:ea typeface="微軟正黑體" panose="020B0604030504040204" pitchFamily="34" charset="-120"/>
              </a:rPr>
              <a:t>意願人依本法第八條第一項規定，以書面撤回或變更預立醫療決定者，應</a:t>
            </a:r>
            <a:r>
              <a:rPr lang="zh-TW" altLang="en-US" sz="2400" b="1" dirty="0">
                <a:solidFill>
                  <a:srgbClr val="C00000"/>
                </a:solidFill>
                <a:latin typeface="微軟正黑體" panose="020B0604030504040204" pitchFamily="34" charset="-120"/>
                <a:ea typeface="微軟正黑體" panose="020B0604030504040204" pitchFamily="34" charset="-120"/>
              </a:rPr>
              <a:t>向醫療機構為之</a:t>
            </a:r>
            <a:r>
              <a:rPr lang="zh-TW" altLang="en-US" sz="2400" dirty="0">
                <a:solidFill>
                  <a:srgbClr val="2A2A7E"/>
                </a:solidFill>
                <a:latin typeface="微軟正黑體" panose="020B0604030504040204" pitchFamily="34" charset="-120"/>
                <a:ea typeface="微軟正黑體" panose="020B0604030504040204" pitchFamily="34" charset="-120"/>
              </a:rPr>
              <a:t>；醫療機構應以掃描電子檔存記於本法第十二條第二項中央主管機關之資料庫，並由中央主管機關更新註記於全民健康保險憑證。</a:t>
            </a:r>
            <a:r>
              <a:rPr lang="zh-TW" altLang="en-US" sz="2400" b="1" dirty="0">
                <a:solidFill>
                  <a:srgbClr val="2A2A7E"/>
                </a:solidFill>
                <a:latin typeface="微軟正黑體" panose="020B0604030504040204" pitchFamily="34" charset="-120"/>
                <a:ea typeface="微軟正黑體" panose="020B0604030504040204" pitchFamily="34" charset="-120"/>
              </a:rPr>
              <a:t> </a:t>
            </a:r>
            <a:endParaRPr lang="zh-TW" altLang="en-US" sz="2400" dirty="0">
              <a:solidFill>
                <a:srgbClr val="2A2A7E"/>
              </a:solidFill>
              <a:latin typeface="微軟正黑體" panose="020B0604030504040204" pitchFamily="34" charset="-120"/>
              <a:ea typeface="微軟正黑體" panose="020B0604030504040204" pitchFamily="34" charset="-120"/>
            </a:endParaRPr>
          </a:p>
        </p:txBody>
      </p:sp>
      <p:sp>
        <p:nvSpPr>
          <p:cNvPr id="12" name="圓角矩形 11"/>
          <p:cNvSpPr/>
          <p:nvPr/>
        </p:nvSpPr>
        <p:spPr>
          <a:xfrm>
            <a:off x="395536" y="4501019"/>
            <a:ext cx="8509773" cy="1736293"/>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2000">
              <a:solidFill>
                <a:prstClr val="white"/>
              </a:solidFill>
            </a:endParaRPr>
          </a:p>
        </p:txBody>
      </p:sp>
      <p:sp>
        <p:nvSpPr>
          <p:cNvPr id="13" name="文字方塊 12">
            <a:extLst>
              <a:ext uri="{FF2B5EF4-FFF2-40B4-BE49-F238E27FC236}">
                <a16:creationId xmlns="" xmlns:a16="http://schemas.microsoft.com/office/drawing/2014/main" id="{4DC8A95D-AD1C-4830-A324-CD3B8094958C}"/>
              </a:ext>
            </a:extLst>
          </p:cNvPr>
          <p:cNvSpPr txBox="1"/>
          <p:nvPr/>
        </p:nvSpPr>
        <p:spPr>
          <a:xfrm>
            <a:off x="3563888" y="3979016"/>
            <a:ext cx="2078896" cy="458096"/>
          </a:xfrm>
          <a:prstGeom prst="rect">
            <a:avLst/>
          </a:prstGeom>
          <a:solidFill>
            <a:schemeClr val="bg1"/>
          </a:solidFill>
        </p:spPr>
        <p:txBody>
          <a:bodyPr wrap="square" rtlCol="0">
            <a:spAutoFit/>
          </a:bodyPr>
          <a:lstStyle/>
          <a:p>
            <a:pPr latinLnBrk="1"/>
            <a:r>
              <a:rPr lang="zh-TW" altLang="en-US" sz="3200" b="1" dirty="0">
                <a:solidFill>
                  <a:srgbClr val="532476"/>
                </a:solidFill>
                <a:latin typeface="微軟正黑體" panose="020B0604030504040204" pitchFamily="34" charset="-120"/>
                <a:ea typeface="微軟正黑體" panose="020B0604030504040204" pitchFamily="34" charset="-120"/>
              </a:rPr>
              <a:t>施行細則</a:t>
            </a:r>
          </a:p>
        </p:txBody>
      </p:sp>
    </p:spTree>
    <p:extLst>
      <p:ext uri="{BB962C8B-B14F-4D97-AF65-F5344CB8AC3E}">
        <p14:creationId xmlns:p14="http://schemas.microsoft.com/office/powerpoint/2010/main" val="149565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507288" cy="1143000"/>
          </a:xfrm>
        </p:spPr>
        <p:txBody>
          <a:bodyPr>
            <a:noAutofit/>
          </a:bodyPr>
          <a:lstStyle/>
          <a:p>
            <a:r>
              <a:rPr lang="zh-TW" altLang="en-US" sz="3600" b="1" dirty="0" smtClean="0">
                <a:latin typeface="微軟正黑體" pitchFamily="34" charset="-120"/>
                <a:ea typeface="微軟正黑體" pitchFamily="34" charset="-120"/>
              </a:rPr>
              <a:t>有位病人，病況嚴重</a:t>
            </a:r>
            <a:r>
              <a:rPr lang="en-US" altLang="zh-TW" sz="3600" b="1" dirty="0" smtClean="0">
                <a:latin typeface="微軟正黑體" pitchFamily="34" charset="-120"/>
                <a:ea typeface="微軟正黑體" pitchFamily="34" charset="-120"/>
              </a:rPr>
              <a:t/>
            </a:r>
            <a:br>
              <a:rPr lang="en-US" altLang="zh-TW" sz="3600" b="1" dirty="0" smtClean="0">
                <a:latin typeface="微軟正黑體" pitchFamily="34" charset="-120"/>
                <a:ea typeface="微軟正黑體" pitchFamily="34" charset="-120"/>
              </a:rPr>
            </a:br>
            <a:r>
              <a:rPr lang="zh-TW" altLang="en-US" sz="3600" b="1" dirty="0" smtClean="0">
                <a:latin typeface="微軟正黑體" pitchFamily="34" charset="-120"/>
                <a:ea typeface="微軟正黑體" pitchFamily="34" charset="-120"/>
              </a:rPr>
              <a:t>醫師與病人</a:t>
            </a:r>
            <a:r>
              <a:rPr lang="en-US" altLang="zh-TW" sz="3600" b="1" dirty="0" smtClean="0">
                <a:latin typeface="微軟正黑體" pitchFamily="34" charset="-120"/>
                <a:ea typeface="微軟正黑體" pitchFamily="34" charset="-120"/>
              </a:rPr>
              <a:t>/</a:t>
            </a:r>
            <a:r>
              <a:rPr lang="zh-TW" altLang="en-US" sz="3600" b="1" dirty="0" smtClean="0">
                <a:latin typeface="微軟正黑體" pitchFamily="34" charset="-120"/>
                <a:ea typeface="微軟正黑體" pitchFamily="34" charset="-120"/>
              </a:rPr>
              <a:t>家人討論眼前的醫療決策</a:t>
            </a:r>
            <a:endParaRPr lang="zh-TW" altLang="en-US" sz="3600" b="1" dirty="0">
              <a:latin typeface="微軟正黑體" pitchFamily="34" charset="-120"/>
              <a:ea typeface="微軟正黑體" pitchFamily="34" charset="-120"/>
            </a:endParaRPr>
          </a:p>
        </p:txBody>
      </p:sp>
      <p:sp>
        <p:nvSpPr>
          <p:cNvPr id="4" name="文字版面配置區 3"/>
          <p:cNvSpPr>
            <a:spLocks noGrp="1"/>
          </p:cNvSpPr>
          <p:nvPr>
            <p:ph type="body" idx="1"/>
          </p:nvPr>
        </p:nvSpPr>
        <p:spPr>
          <a:solidFill>
            <a:schemeClr val="accent4">
              <a:lumMod val="60000"/>
              <a:lumOff val="40000"/>
            </a:schemeClr>
          </a:solidFill>
        </p:spPr>
        <p:txBody>
          <a:bodyPr/>
          <a:lstStyle/>
          <a:p>
            <a:pPr algn="ctr"/>
            <a:r>
              <a:rPr lang="zh-TW" altLang="en-US" dirty="0" smtClean="0">
                <a:latin typeface="微軟正黑體" pitchFamily="34" charset="-120"/>
                <a:ea typeface="微軟正黑體" pitchFamily="34" charset="-120"/>
              </a:rPr>
              <a:t>場景一</a:t>
            </a:r>
            <a:endParaRPr lang="zh-TW" altLang="en-US" dirty="0">
              <a:latin typeface="微軟正黑體" pitchFamily="34" charset="-120"/>
              <a:ea typeface="微軟正黑體" pitchFamily="34" charset="-120"/>
            </a:endParaRPr>
          </a:p>
        </p:txBody>
      </p:sp>
      <p:sp>
        <p:nvSpPr>
          <p:cNvPr id="5" name="內容版面配置區 4"/>
          <p:cNvSpPr>
            <a:spLocks noGrp="1"/>
          </p:cNvSpPr>
          <p:nvPr>
            <p:ph sz="half" idx="2"/>
          </p:nvPr>
        </p:nvSpPr>
        <p:spPr/>
        <p:txBody>
          <a:bodyPr/>
          <a:lstStyle/>
          <a:p>
            <a:pPr marL="0" indent="0">
              <a:buNone/>
            </a:pPr>
            <a:r>
              <a:rPr lang="zh-TW" altLang="en-US" sz="2800" b="1" dirty="0" smtClean="0">
                <a:latin typeface="微軟正黑體" pitchFamily="34" charset="-120"/>
                <a:ea typeface="微軟正黑體" pitchFamily="34" charset="-120"/>
              </a:rPr>
              <a:t>醫師認為</a:t>
            </a:r>
            <a:r>
              <a:rPr lang="en-US" altLang="zh-TW" sz="2800" b="1" dirty="0" smtClean="0">
                <a:latin typeface="微軟正黑體" pitchFamily="34" charset="-120"/>
                <a:ea typeface="微軟正黑體" pitchFamily="34" charset="-120"/>
              </a:rPr>
              <a:t>:</a:t>
            </a:r>
          </a:p>
          <a:p>
            <a:pPr marL="0" indent="0">
              <a:buNone/>
            </a:pPr>
            <a:r>
              <a:rPr lang="zh-TW" altLang="en-US" sz="2800" b="1" dirty="0" smtClean="0">
                <a:latin typeface="微軟正黑體" pitchFamily="34" charset="-120"/>
                <a:ea typeface="微軟正黑體" pitchFamily="34" charset="-120"/>
              </a:rPr>
              <a:t>病人病況符合五款特定臨床條件之一</a:t>
            </a:r>
            <a:endParaRPr lang="en-US" altLang="zh-TW" sz="2800" b="1" dirty="0" smtClean="0">
              <a:latin typeface="微軟正黑體" pitchFamily="34" charset="-120"/>
              <a:ea typeface="微軟正黑體" pitchFamily="34" charset="-120"/>
            </a:endParaRPr>
          </a:p>
          <a:p>
            <a:pPr marL="0" indent="0">
              <a:buNone/>
            </a:pPr>
            <a:r>
              <a:rPr lang="zh-TW" altLang="en-US" sz="2800" b="1" dirty="0">
                <a:latin typeface="微軟正黑體" pitchFamily="34" charset="-120"/>
                <a:ea typeface="微軟正黑體" pitchFamily="34" charset="-120"/>
              </a:rPr>
              <a:t>醫師詢問</a:t>
            </a:r>
            <a:r>
              <a:rPr lang="zh-TW" altLang="en-US" sz="2800" b="1" dirty="0" smtClean="0">
                <a:latin typeface="微軟正黑體" pitchFamily="34" charset="-120"/>
                <a:ea typeface="微軟正黑體" pitchFamily="34" charset="-120"/>
              </a:rPr>
              <a:t>病人</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家人</a:t>
            </a:r>
            <a:r>
              <a:rPr lang="en-US" altLang="zh-TW" sz="2800" b="1" dirty="0" smtClean="0">
                <a:latin typeface="微軟正黑體" pitchFamily="34" charset="-120"/>
                <a:ea typeface="微軟正黑體" pitchFamily="34" charset="-120"/>
              </a:rPr>
              <a:t>:</a:t>
            </a:r>
          </a:p>
          <a:p>
            <a:pPr marL="0" indent="0">
              <a:buNone/>
            </a:pPr>
            <a:endParaRPr lang="zh-TW" altLang="en-US" dirty="0"/>
          </a:p>
        </p:txBody>
      </p:sp>
      <p:sp>
        <p:nvSpPr>
          <p:cNvPr id="6" name="文字版面配置區 5"/>
          <p:cNvSpPr>
            <a:spLocks noGrp="1"/>
          </p:cNvSpPr>
          <p:nvPr>
            <p:ph type="body" sz="quarter" idx="3"/>
          </p:nvPr>
        </p:nvSpPr>
        <p:spPr>
          <a:solidFill>
            <a:schemeClr val="tx2">
              <a:lumMod val="20000"/>
              <a:lumOff val="80000"/>
            </a:schemeClr>
          </a:solidFill>
        </p:spPr>
        <p:txBody>
          <a:bodyPr/>
          <a:lstStyle/>
          <a:p>
            <a:pPr algn="ctr"/>
            <a:r>
              <a:rPr lang="zh-TW" altLang="en-US" dirty="0" smtClean="0">
                <a:latin typeface="微軟正黑體" pitchFamily="34" charset="-120"/>
                <a:ea typeface="微軟正黑體" pitchFamily="34" charset="-120"/>
              </a:rPr>
              <a:t>場景二</a:t>
            </a:r>
            <a:endParaRPr lang="zh-TW" altLang="en-US" dirty="0">
              <a:latin typeface="微軟正黑體" pitchFamily="34" charset="-120"/>
              <a:ea typeface="微軟正黑體" pitchFamily="34" charset="-120"/>
            </a:endParaRPr>
          </a:p>
        </p:txBody>
      </p:sp>
      <p:sp>
        <p:nvSpPr>
          <p:cNvPr id="7" name="內容版面配置區 6"/>
          <p:cNvSpPr>
            <a:spLocks noGrp="1"/>
          </p:cNvSpPr>
          <p:nvPr>
            <p:ph sz="quarter" idx="4"/>
          </p:nvPr>
        </p:nvSpPr>
        <p:spPr/>
        <p:txBody>
          <a:bodyPr>
            <a:normAutofit/>
          </a:bodyPr>
          <a:lstStyle/>
          <a:p>
            <a:pPr marL="0" indent="0">
              <a:buNone/>
            </a:pPr>
            <a:r>
              <a:rPr lang="zh-TW" altLang="en-US" sz="2800" b="1" dirty="0" smtClean="0">
                <a:latin typeface="微軟正黑體" pitchFamily="34" charset="-120"/>
                <a:ea typeface="微軟正黑體" pitchFamily="34" charset="-120"/>
              </a:rPr>
              <a:t>病人</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家人想起</a:t>
            </a:r>
            <a:endParaRPr lang="en-US" altLang="zh-TW" sz="2800" b="1" dirty="0" smtClean="0">
              <a:latin typeface="微軟正黑體" pitchFamily="34" charset="-120"/>
              <a:ea typeface="微軟正黑體" pitchFamily="34" charset="-120"/>
            </a:endParaRPr>
          </a:p>
          <a:p>
            <a:pPr marL="0" indent="0">
              <a:buNone/>
            </a:pPr>
            <a:r>
              <a:rPr lang="zh-TW" altLang="en-US" sz="2800" b="1" dirty="0">
                <a:latin typeface="微軟正黑體" pitchFamily="34" charset="-120"/>
                <a:ea typeface="微軟正黑體" pitchFamily="34" charset="-120"/>
              </a:rPr>
              <a:t>以前曾經對未來的疾病註記</a:t>
            </a:r>
            <a:r>
              <a:rPr lang="zh-TW" altLang="en-US" sz="2800" b="1" dirty="0" smtClean="0">
                <a:latin typeface="微軟正黑體" pitchFamily="34" charset="-120"/>
                <a:ea typeface="微軟正黑體" pitchFamily="34" charset="-120"/>
              </a:rPr>
              <a:t>過</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預</a:t>
            </a:r>
            <a:r>
              <a:rPr lang="zh-TW" altLang="en-US" sz="2800" b="1" dirty="0">
                <a:latin typeface="微軟正黑體" pitchFamily="34" charset="-120"/>
                <a:ea typeface="微軟正黑體" pitchFamily="34" charset="-120"/>
              </a:rPr>
              <a:t>立醫療</a:t>
            </a:r>
            <a:r>
              <a:rPr lang="zh-TW" altLang="en-US" sz="2800" b="1" dirty="0" smtClean="0">
                <a:latin typeface="微軟正黑體" pitchFamily="34" charset="-120"/>
                <a:ea typeface="微軟正黑體" pitchFamily="34" charset="-120"/>
              </a:rPr>
              <a:t>決定」</a:t>
            </a:r>
            <a:r>
              <a:rPr lang="en-US" altLang="zh-TW" sz="2800" b="1" dirty="0" smtClean="0">
                <a:latin typeface="微軟正黑體" pitchFamily="34" charset="-120"/>
                <a:ea typeface="微軟正黑體" pitchFamily="34" charset="-120"/>
              </a:rPr>
              <a:t>AD,</a:t>
            </a:r>
            <a:r>
              <a:rPr lang="zh-TW" altLang="en-US" sz="2800" b="1" dirty="0" smtClean="0">
                <a:latin typeface="微軟正黑體" pitchFamily="34" charset="-120"/>
                <a:ea typeface="微軟正黑體" pitchFamily="34" charset="-120"/>
              </a:rPr>
              <a:t>病人</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家人</a:t>
            </a:r>
            <a:r>
              <a:rPr lang="zh-TW" altLang="en-US" sz="2800" b="1" dirty="0">
                <a:latin typeface="微軟正黑體" pitchFamily="34" charset="-120"/>
                <a:ea typeface="微軟正黑體" pitchFamily="34" charset="-120"/>
              </a:rPr>
              <a:t>詢問醫師</a:t>
            </a:r>
            <a:r>
              <a:rPr lang="en-US" altLang="zh-TW" sz="2800" b="1" dirty="0">
                <a:latin typeface="微軟正黑體" pitchFamily="34" charset="-120"/>
                <a:ea typeface="微軟正黑體" pitchFamily="34" charset="-120"/>
              </a:rPr>
              <a:t>:</a:t>
            </a:r>
            <a:endParaRPr lang="zh-TW" altLang="en-US" sz="2800" b="1" dirty="0">
              <a:latin typeface="微軟正黑體" pitchFamily="34" charset="-120"/>
              <a:ea typeface="微軟正黑體" pitchFamily="34" charset="-120"/>
            </a:endParaRPr>
          </a:p>
        </p:txBody>
      </p:sp>
      <p:sp>
        <p:nvSpPr>
          <p:cNvPr id="9" name="圓角矩形圖說文字 8"/>
          <p:cNvSpPr/>
          <p:nvPr/>
        </p:nvSpPr>
        <p:spPr>
          <a:xfrm>
            <a:off x="611560" y="4509120"/>
            <a:ext cx="3888432" cy="1584176"/>
          </a:xfrm>
          <a:prstGeom prst="wedgeRoundRectCallout">
            <a:avLst>
              <a:gd name="adj1" fmla="val -45655"/>
              <a:gd name="adj2" fmla="val -73978"/>
              <a:gd name="adj3" fmla="val 16667"/>
            </a:avLst>
          </a:prstGeom>
          <a:solidFill>
            <a:schemeClr val="accent4">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chemeClr val="tx1"/>
                </a:solidFill>
              </a:rPr>
              <a:t>病人以前是否曾經對自己的疾病表示過什麼意見</a:t>
            </a:r>
            <a:r>
              <a:rPr lang="en-US" altLang="zh-TW" sz="2800" dirty="0">
                <a:solidFill>
                  <a:schemeClr val="tx1"/>
                </a:solidFill>
              </a:rPr>
              <a:t>?</a:t>
            </a:r>
            <a:endParaRPr lang="zh-TW" altLang="en-US" sz="2800" dirty="0">
              <a:solidFill>
                <a:schemeClr val="tx1"/>
              </a:solidFill>
            </a:endParaRPr>
          </a:p>
        </p:txBody>
      </p:sp>
      <p:sp>
        <p:nvSpPr>
          <p:cNvPr id="10" name="圓角矩形圖說文字 9"/>
          <p:cNvSpPr/>
          <p:nvPr/>
        </p:nvSpPr>
        <p:spPr>
          <a:xfrm>
            <a:off x="4932040" y="4509120"/>
            <a:ext cx="3888432" cy="1584176"/>
          </a:xfrm>
          <a:prstGeom prst="wedgeRoundRectCallout">
            <a:avLst>
              <a:gd name="adj1" fmla="val -49139"/>
              <a:gd name="adj2" fmla="val -75389"/>
              <a:gd name="adj3" fmla="val 16667"/>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smtClean="0">
                <a:solidFill>
                  <a:schemeClr val="tx1"/>
                </a:solidFill>
              </a:rPr>
              <a:t>病人病況是否已經符合適用的條件</a:t>
            </a:r>
            <a:r>
              <a:rPr lang="en-US" altLang="zh-TW" sz="2800" dirty="0" smtClean="0">
                <a:solidFill>
                  <a:schemeClr val="tx1"/>
                </a:solidFill>
              </a:rPr>
              <a:t>?</a:t>
            </a:r>
            <a:endParaRPr lang="zh-TW" altLang="en-US" sz="2800" dirty="0">
              <a:solidFill>
                <a:schemeClr val="tx1"/>
              </a:solidFill>
            </a:endParaRPr>
          </a:p>
        </p:txBody>
      </p:sp>
    </p:spTree>
    <p:extLst>
      <p:ext uri="{BB962C8B-B14F-4D97-AF65-F5344CB8AC3E}">
        <p14:creationId xmlns:p14="http://schemas.microsoft.com/office/powerpoint/2010/main" val="415775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9"/>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536060" y="1108473"/>
            <a:ext cx="8105110" cy="4832092"/>
          </a:xfrm>
          <a:prstGeom prst="rect">
            <a:avLst/>
          </a:prstGeom>
          <a:noFill/>
        </p:spPr>
        <p:txBody>
          <a:bodyPr wrap="square" rtlCol="0">
            <a:spAutoFit/>
          </a:bodyPr>
          <a:lstStyle/>
          <a:p>
            <a:pPr latinLnBrk="1"/>
            <a:r>
              <a:rPr lang="zh-TW" altLang="zh-TW" sz="2800" dirty="0">
                <a:solidFill>
                  <a:prstClr val="black"/>
                </a:solidFill>
                <a:latin typeface="微軟正黑體" panose="020B0604030504040204" pitchFamily="34" charset="-120"/>
                <a:ea typeface="微軟正黑體" panose="020B0604030504040204" pitchFamily="34" charset="-120"/>
              </a:rPr>
              <a:t>病人符合下列臨床條件之一，且有預立醫療決定者，醫療機構或醫師得依其預立醫療決定終止、撤除或不施行維持生命治療或人工營養及流體餵養之全部或一部：</a:t>
            </a:r>
          </a:p>
          <a:p>
            <a:pPr latinLnBrk="1"/>
            <a:r>
              <a:rPr lang="zh-TW" altLang="zh-TW" sz="2800" dirty="0">
                <a:solidFill>
                  <a:prstClr val="black"/>
                </a:solidFill>
                <a:latin typeface="微軟正黑體" panose="020B0604030504040204" pitchFamily="34" charset="-120"/>
                <a:ea typeface="微軟正黑體" panose="020B0604030504040204" pitchFamily="34" charset="-120"/>
              </a:rPr>
              <a:t>一、</a:t>
            </a:r>
            <a:r>
              <a:rPr lang="zh-TW" altLang="zh-TW" sz="2800" dirty="0">
                <a:solidFill>
                  <a:srgbClr val="800000"/>
                </a:solidFill>
                <a:latin typeface="微軟正黑體" panose="020B0604030504040204" pitchFamily="34" charset="-120"/>
                <a:ea typeface="微軟正黑體" panose="020B0604030504040204" pitchFamily="34" charset="-120"/>
              </a:rPr>
              <a:t>末期病人</a:t>
            </a:r>
            <a:r>
              <a:rPr lang="zh-TW" altLang="zh-TW" sz="2800" dirty="0">
                <a:solidFill>
                  <a:prstClr val="black"/>
                </a:solidFill>
                <a:latin typeface="微軟正黑體" panose="020B0604030504040204" pitchFamily="34" charset="-120"/>
                <a:ea typeface="微軟正黑體" panose="020B0604030504040204" pitchFamily="34" charset="-120"/>
              </a:rPr>
              <a:t>。</a:t>
            </a:r>
          </a:p>
          <a:p>
            <a:pPr latinLnBrk="1"/>
            <a:r>
              <a:rPr lang="zh-TW" altLang="zh-TW" sz="2800" dirty="0">
                <a:solidFill>
                  <a:prstClr val="black"/>
                </a:solidFill>
                <a:latin typeface="微軟正黑體" panose="020B0604030504040204" pitchFamily="34" charset="-120"/>
                <a:ea typeface="微軟正黑體" panose="020B0604030504040204" pitchFamily="34" charset="-120"/>
              </a:rPr>
              <a:t>二、</a:t>
            </a:r>
            <a:r>
              <a:rPr lang="zh-TW" altLang="zh-TW" sz="2800" b="1" dirty="0">
                <a:solidFill>
                  <a:srgbClr val="008000"/>
                </a:solidFill>
                <a:latin typeface="微軟正黑體" panose="020B0604030504040204" pitchFamily="34" charset="-120"/>
                <a:ea typeface="微軟正黑體" panose="020B0604030504040204" pitchFamily="34" charset="-120"/>
              </a:rPr>
              <a:t>處於不可逆轉之昏迷狀況</a:t>
            </a:r>
            <a:r>
              <a:rPr lang="zh-TW" altLang="zh-TW" sz="2800" dirty="0">
                <a:solidFill>
                  <a:prstClr val="black"/>
                </a:solidFill>
                <a:latin typeface="微軟正黑體" panose="020B0604030504040204" pitchFamily="34" charset="-120"/>
                <a:ea typeface="微軟正黑體" panose="020B0604030504040204" pitchFamily="34" charset="-120"/>
              </a:rPr>
              <a:t>。</a:t>
            </a:r>
          </a:p>
          <a:p>
            <a:pPr latinLnBrk="1"/>
            <a:r>
              <a:rPr lang="zh-TW" altLang="zh-TW" sz="2800" dirty="0">
                <a:solidFill>
                  <a:prstClr val="black"/>
                </a:solidFill>
                <a:latin typeface="微軟正黑體" panose="020B0604030504040204" pitchFamily="34" charset="-120"/>
                <a:ea typeface="微軟正黑體" panose="020B0604030504040204" pitchFamily="34" charset="-120"/>
              </a:rPr>
              <a:t>三、</a:t>
            </a:r>
            <a:r>
              <a:rPr lang="zh-TW" altLang="zh-TW" sz="2800" b="1" dirty="0">
                <a:solidFill>
                  <a:srgbClr val="008000"/>
                </a:solidFill>
                <a:latin typeface="微軟正黑體" panose="020B0604030504040204" pitchFamily="34" charset="-120"/>
                <a:ea typeface="微軟正黑體" panose="020B0604030504040204" pitchFamily="34" charset="-120"/>
              </a:rPr>
              <a:t>永久植物人狀態</a:t>
            </a:r>
            <a:r>
              <a:rPr lang="zh-TW" altLang="zh-TW" sz="2800" dirty="0">
                <a:solidFill>
                  <a:prstClr val="black"/>
                </a:solidFill>
                <a:latin typeface="微軟正黑體" panose="020B0604030504040204" pitchFamily="34" charset="-120"/>
                <a:ea typeface="微軟正黑體" panose="020B0604030504040204" pitchFamily="34" charset="-120"/>
              </a:rPr>
              <a:t>。</a:t>
            </a:r>
          </a:p>
          <a:p>
            <a:pPr latinLnBrk="1"/>
            <a:r>
              <a:rPr lang="zh-TW" altLang="zh-TW" sz="2800" dirty="0">
                <a:solidFill>
                  <a:prstClr val="black"/>
                </a:solidFill>
                <a:latin typeface="微軟正黑體" panose="020B0604030504040204" pitchFamily="34" charset="-120"/>
                <a:ea typeface="微軟正黑體" panose="020B0604030504040204" pitchFamily="34" charset="-120"/>
              </a:rPr>
              <a:t>四、</a:t>
            </a:r>
            <a:r>
              <a:rPr lang="zh-TW" altLang="zh-TW" sz="2800" b="1" dirty="0">
                <a:solidFill>
                  <a:srgbClr val="008000"/>
                </a:solidFill>
                <a:latin typeface="微軟正黑體" panose="020B0604030504040204" pitchFamily="34" charset="-120"/>
                <a:ea typeface="微軟正黑體" panose="020B0604030504040204" pitchFamily="34" charset="-120"/>
              </a:rPr>
              <a:t>極重度失智</a:t>
            </a:r>
            <a:r>
              <a:rPr lang="zh-TW" altLang="zh-TW" sz="2800" dirty="0">
                <a:solidFill>
                  <a:prstClr val="black"/>
                </a:solidFill>
                <a:latin typeface="微軟正黑體" panose="020B0604030504040204" pitchFamily="34" charset="-120"/>
                <a:ea typeface="微軟正黑體" panose="020B0604030504040204" pitchFamily="34" charset="-120"/>
              </a:rPr>
              <a:t>。</a:t>
            </a:r>
          </a:p>
          <a:p>
            <a:pPr latinLnBrk="1"/>
            <a:r>
              <a:rPr lang="zh-TW" altLang="zh-TW" sz="2800" dirty="0">
                <a:solidFill>
                  <a:prstClr val="black"/>
                </a:solidFill>
                <a:latin typeface="微軟正黑體" panose="020B0604030504040204" pitchFamily="34" charset="-120"/>
                <a:ea typeface="微軟正黑體" panose="020B0604030504040204" pitchFamily="34" charset="-120"/>
              </a:rPr>
              <a:t>五、其他經中央主管機關公告之病人疾病狀況或痛苦</a:t>
            </a:r>
            <a:r>
              <a:rPr lang="zh-TW" altLang="zh-TW" sz="2800" b="1" dirty="0">
                <a:solidFill>
                  <a:srgbClr val="800000"/>
                </a:solidFill>
                <a:effectLst>
                  <a:glow rad="101600">
                    <a:srgbClr val="FFFF00">
                      <a:alpha val="75000"/>
                    </a:srgbClr>
                  </a:glow>
                </a:effectLst>
                <a:latin typeface="微軟正黑體" panose="020B0604030504040204" pitchFamily="34" charset="-120"/>
                <a:ea typeface="微軟正黑體" panose="020B0604030504040204" pitchFamily="34" charset="-120"/>
              </a:rPr>
              <a:t>難以忍受</a:t>
            </a:r>
            <a:r>
              <a:rPr lang="zh-TW" altLang="zh-TW" sz="2800" dirty="0" smtClean="0">
                <a:solidFill>
                  <a:prstClr val="black"/>
                </a:solidFill>
                <a:latin typeface="微軟正黑體" panose="020B0604030504040204" pitchFamily="34" charset="-120"/>
                <a:ea typeface="微軟正黑體" panose="020B0604030504040204" pitchFamily="34" charset="-120"/>
              </a:rPr>
              <a:t>、</a:t>
            </a:r>
            <a:r>
              <a:rPr lang="zh-TW" altLang="en-US" sz="2800" dirty="0" smtClean="0">
                <a:solidFill>
                  <a:prstClr val="black"/>
                </a:solidFill>
                <a:latin typeface="微軟正黑體" panose="020B0604030504040204" pitchFamily="34" charset="-120"/>
                <a:ea typeface="微軟正黑體" panose="020B0604030504040204" pitchFamily="34" charset="-120"/>
              </a:rPr>
              <a:t> </a:t>
            </a:r>
            <a:r>
              <a:rPr lang="zh-TW" altLang="zh-TW" sz="2800" dirty="0">
                <a:solidFill>
                  <a:prstClr val="black"/>
                </a:solidFill>
                <a:latin typeface="微軟正黑體" panose="020B0604030504040204" pitchFamily="34" charset="-120"/>
                <a:ea typeface="微軟正黑體" panose="020B0604030504040204" pitchFamily="34" charset="-120"/>
              </a:rPr>
              <a:t>疾病</a:t>
            </a:r>
            <a:r>
              <a:rPr lang="zh-TW" altLang="zh-TW" sz="2800" b="1" dirty="0">
                <a:solidFill>
                  <a:srgbClr val="800000"/>
                </a:solidFill>
                <a:effectLst>
                  <a:glow rad="101600">
                    <a:srgbClr val="FFFF00">
                      <a:alpha val="75000"/>
                    </a:srgbClr>
                  </a:glow>
                </a:effectLst>
                <a:latin typeface="微軟正黑體" panose="020B0604030504040204" pitchFamily="34" charset="-120"/>
                <a:ea typeface="微軟正黑體" panose="020B0604030504040204" pitchFamily="34" charset="-120"/>
              </a:rPr>
              <a:t>無法治癒</a:t>
            </a:r>
            <a:r>
              <a:rPr lang="zh-TW" altLang="zh-TW" sz="2800" dirty="0">
                <a:solidFill>
                  <a:prstClr val="black"/>
                </a:solidFill>
                <a:latin typeface="微軟正黑體" panose="020B0604030504040204" pitchFamily="34" charset="-120"/>
                <a:ea typeface="微軟正黑體" panose="020B0604030504040204" pitchFamily="34" charset="-120"/>
              </a:rPr>
              <a:t>且依當時醫療水準</a:t>
            </a:r>
            <a:r>
              <a:rPr lang="zh-TW" altLang="zh-TW" sz="2800" b="1" dirty="0">
                <a:solidFill>
                  <a:srgbClr val="800000"/>
                </a:solidFill>
                <a:effectLst>
                  <a:glow rad="101600">
                    <a:srgbClr val="FFFF00">
                      <a:alpha val="75000"/>
                    </a:srgbClr>
                  </a:glow>
                </a:effectLst>
                <a:latin typeface="微軟正黑體" panose="020B0604030504040204" pitchFamily="34" charset="-120"/>
                <a:ea typeface="微軟正黑體" panose="020B0604030504040204" pitchFamily="34" charset="-120"/>
              </a:rPr>
              <a:t>無其他合適解決方法</a:t>
            </a:r>
            <a:r>
              <a:rPr lang="zh-TW" altLang="zh-TW" sz="2800" dirty="0">
                <a:solidFill>
                  <a:prstClr val="black"/>
                </a:solidFill>
                <a:latin typeface="微軟正黑體" panose="020B0604030504040204" pitchFamily="34" charset="-120"/>
                <a:ea typeface="微軟正黑體" panose="020B0604030504040204" pitchFamily="34" charset="-120"/>
              </a:rPr>
              <a:t>之情形。</a:t>
            </a:r>
          </a:p>
        </p:txBody>
      </p:sp>
      <p:grpSp>
        <p:nvGrpSpPr>
          <p:cNvPr id="8" name="群組 7"/>
          <p:cNvGrpSpPr/>
          <p:nvPr/>
        </p:nvGrpSpPr>
        <p:grpSpPr>
          <a:xfrm>
            <a:off x="523511" y="525548"/>
            <a:ext cx="1289083" cy="582925"/>
            <a:chOff x="326205" y="508933"/>
            <a:chExt cx="1396507" cy="631502"/>
          </a:xfrm>
        </p:grpSpPr>
        <p:sp>
          <p:nvSpPr>
            <p:cNvPr id="10" name="文字方塊 9">
              <a:extLst>
                <a:ext uri="{FF2B5EF4-FFF2-40B4-BE49-F238E27FC236}">
                  <a16:creationId xmlns="" xmlns:a16="http://schemas.microsoft.com/office/drawing/2014/main"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1" name="圖片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2" name="矩形 1"/>
          <p:cNvSpPr/>
          <p:nvPr/>
        </p:nvSpPr>
        <p:spPr>
          <a:xfrm>
            <a:off x="1853270" y="663201"/>
            <a:ext cx="4086882" cy="568489"/>
          </a:xfrm>
          <a:prstGeom prst="rect">
            <a:avLst/>
          </a:prstGeom>
        </p:spPr>
        <p:txBody>
          <a:bodyPr wrap="square">
            <a:spAutoFit/>
          </a:bodyPr>
          <a:lstStyle/>
          <a:p>
            <a:pPr latinLnBrk="1"/>
            <a:r>
              <a:rPr lang="zh-TW" altLang="en-US" sz="3094" b="1" dirty="0">
                <a:solidFill>
                  <a:srgbClr val="002060"/>
                </a:solidFill>
                <a:latin typeface="微軟正黑體" panose="020B0604030504040204" pitchFamily="34" charset="-120"/>
                <a:ea typeface="微軟正黑體" panose="020B0604030504040204" pitchFamily="34" charset="-120"/>
              </a:rPr>
              <a:t>第十四條 </a:t>
            </a:r>
            <a:r>
              <a:rPr lang="en-US" altLang="zh-TW" sz="3094" b="1" dirty="0">
                <a:solidFill>
                  <a:srgbClr val="002060"/>
                </a:solidFill>
                <a:latin typeface="微軟正黑體" panose="020B0604030504040204" pitchFamily="34" charset="-120"/>
                <a:ea typeface="微軟正黑體" panose="020B0604030504040204" pitchFamily="34" charset="-120"/>
              </a:rPr>
              <a:t>(</a:t>
            </a:r>
            <a:r>
              <a:rPr lang="zh-TW" altLang="en-US" sz="3094" b="1" dirty="0">
                <a:solidFill>
                  <a:srgbClr val="002060"/>
                </a:solidFill>
                <a:latin typeface="微軟正黑體" panose="020B0604030504040204" pitchFamily="34" charset="-120"/>
                <a:ea typeface="微軟正黑體" panose="020B0604030504040204" pitchFamily="34" charset="-120"/>
              </a:rPr>
              <a:t>第一項</a:t>
            </a:r>
            <a:r>
              <a:rPr lang="en-US" altLang="zh-TW" sz="3094" b="1" dirty="0">
                <a:solidFill>
                  <a:srgbClr val="00206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666564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標題 1"/>
          <p:cNvSpPr>
            <a:spLocks noGrp="1"/>
          </p:cNvSpPr>
          <p:nvPr>
            <p:ph type="title"/>
          </p:nvPr>
        </p:nvSpPr>
        <p:spPr bwMode="auto">
          <a:xfrm>
            <a:off x="323850" y="67734"/>
            <a:ext cx="7886700" cy="13271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3600" b="1" smtClean="0">
                <a:latin typeface="微軟正黑體" pitchFamily="34" charset="-120"/>
                <a:ea typeface="微軟正黑體" pitchFamily="34" charset="-120"/>
              </a:rPr>
              <a:t>在自己深思熟慮有意願下，如何避免未來成為「求生不得，求死不能」？</a:t>
            </a:r>
          </a:p>
        </p:txBody>
      </p:sp>
      <p:sp>
        <p:nvSpPr>
          <p:cNvPr id="3" name="內容版面配置區 2"/>
          <p:cNvSpPr>
            <a:spLocks noGrp="1"/>
          </p:cNvSpPr>
          <p:nvPr>
            <p:ph idx="1"/>
          </p:nvPr>
        </p:nvSpPr>
        <p:spPr bwMode="auto">
          <a:xfrm>
            <a:off x="611189" y="1797052"/>
            <a:ext cx="8408987" cy="14922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600"/>
              </a:spcBef>
              <a:spcAft>
                <a:spcPts val="600"/>
              </a:spcAft>
              <a:buFont typeface="Arial" pitchFamily="34" charset="0"/>
              <a:buNone/>
            </a:pPr>
            <a:r>
              <a:rPr lang="en-US" altLang="zh-TW" smtClean="0">
                <a:latin typeface="微軟正黑體" pitchFamily="34" charset="-120"/>
                <a:ea typeface="微軟正黑體" pitchFamily="34" charset="-120"/>
              </a:rPr>
              <a:t>Q:</a:t>
            </a:r>
            <a:r>
              <a:rPr lang="zh-TW" altLang="en-US" smtClean="0">
                <a:latin typeface="微軟正黑體" pitchFamily="34" charset="-120"/>
                <a:ea typeface="微軟正黑體" pitchFamily="34" charset="-120"/>
              </a:rPr>
              <a:t>目前簽署安寧療護意願書可以嗎？</a:t>
            </a:r>
            <a:endParaRPr lang="en-US" altLang="zh-TW" smtClean="0">
              <a:latin typeface="微軟正黑體" pitchFamily="34" charset="-120"/>
              <a:ea typeface="微軟正黑體" pitchFamily="34" charset="-120"/>
            </a:endParaRPr>
          </a:p>
          <a:p>
            <a:pPr eaLnBrk="1" hangingPunct="1">
              <a:spcBef>
                <a:spcPts val="600"/>
              </a:spcBef>
              <a:spcAft>
                <a:spcPts val="600"/>
              </a:spcAft>
              <a:buFont typeface="Arial" pitchFamily="34" charset="0"/>
              <a:buNone/>
            </a:pPr>
            <a:r>
              <a:rPr lang="en-US" altLang="zh-TW" smtClean="0">
                <a:latin typeface="微軟正黑體" pitchFamily="34" charset="-120"/>
                <a:ea typeface="微軟正黑體" pitchFamily="34" charset="-120"/>
              </a:rPr>
              <a:t>A:</a:t>
            </a:r>
            <a:r>
              <a:rPr lang="zh-TW" altLang="en-US" smtClean="0">
                <a:latin typeface="微軟正黑體" pitchFamily="34" charset="-120"/>
                <a:ea typeface="微軟正黑體" pitchFamily="34" charset="-120"/>
              </a:rPr>
              <a:t>需要為末期病人</a:t>
            </a:r>
            <a:endParaRPr lang="en-US" altLang="zh-TW" smtClean="0">
              <a:latin typeface="微軟正黑體" pitchFamily="34" charset="-120"/>
              <a:ea typeface="微軟正黑體" pitchFamily="34" charset="-120"/>
            </a:endParaRPr>
          </a:p>
        </p:txBody>
      </p:sp>
      <p:sp>
        <p:nvSpPr>
          <p:cNvPr id="4" name="文字方塊 3"/>
          <p:cNvSpPr txBox="1">
            <a:spLocks noChangeArrowheads="1"/>
          </p:cNvSpPr>
          <p:nvPr/>
        </p:nvSpPr>
        <p:spPr bwMode="auto">
          <a:xfrm>
            <a:off x="5076826" y="2643718"/>
            <a:ext cx="3743325" cy="2308324"/>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Arial Unicode MS" pitchFamily="34" charset="-120"/>
                <a:cs typeface="Arial Unicode MS" pitchFamily="34" charset="-120"/>
              </a:defRPr>
            </a:lvl1pPr>
            <a:lvl2pPr marL="742950" indent="-285750" eaLnBrk="0" hangingPunct="0">
              <a:defRPr kumimoji="1">
                <a:solidFill>
                  <a:schemeClr val="tx1"/>
                </a:solidFill>
                <a:latin typeface="Arial" pitchFamily="34" charset="0"/>
                <a:ea typeface="Arial Unicode MS" pitchFamily="34" charset="-120"/>
                <a:cs typeface="Arial Unicode MS" pitchFamily="34" charset="-120"/>
              </a:defRPr>
            </a:lvl2pPr>
            <a:lvl3pPr marL="1143000" indent="-228600" eaLnBrk="0" hangingPunct="0">
              <a:defRPr kumimoji="1">
                <a:solidFill>
                  <a:schemeClr val="tx1"/>
                </a:solidFill>
                <a:latin typeface="Arial" pitchFamily="34" charset="0"/>
                <a:ea typeface="Arial Unicode MS" pitchFamily="34" charset="-120"/>
                <a:cs typeface="Arial Unicode MS" pitchFamily="34" charset="-120"/>
              </a:defRPr>
            </a:lvl3pPr>
            <a:lvl4pPr marL="1600200" indent="-228600" eaLnBrk="0" hangingPunct="0">
              <a:defRPr kumimoji="1">
                <a:solidFill>
                  <a:schemeClr val="tx1"/>
                </a:solidFill>
                <a:latin typeface="Arial" pitchFamily="34" charset="0"/>
                <a:ea typeface="Arial Unicode MS" pitchFamily="34" charset="-120"/>
                <a:cs typeface="Arial Unicode MS" pitchFamily="34" charset="-120"/>
              </a:defRPr>
            </a:lvl4pPr>
            <a:lvl5pPr marL="2057400" indent="-228600" eaLnBrk="0" hangingPunct="0">
              <a:defRPr kumimoji="1">
                <a:solidFill>
                  <a:schemeClr val="tx1"/>
                </a:solidFill>
                <a:latin typeface="Arial"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0"/>
                <a:cs typeface="Arial Unicode MS" pitchFamily="34" charset="-120"/>
              </a:defRPr>
            </a:lvl9pPr>
          </a:lstStyle>
          <a:p>
            <a:pPr eaLnBrk="1" latinLnBrk="1" hangingPunct="1"/>
            <a:r>
              <a:rPr kumimoji="0" lang="zh-TW" altLang="en-US" sz="2400">
                <a:latin typeface="微軟正黑體" pitchFamily="34" charset="-120"/>
                <a:ea typeface="微軟正黑體" pitchFamily="34" charset="-120"/>
              </a:rPr>
              <a:t>安寧緩和醫療條例第三條</a:t>
            </a:r>
            <a:endParaRPr kumimoji="0" lang="en-US" altLang="zh-TW" sz="2400">
              <a:latin typeface="微軟正黑體" pitchFamily="34" charset="-120"/>
              <a:ea typeface="微軟正黑體" pitchFamily="34" charset="-120"/>
            </a:endParaRPr>
          </a:p>
          <a:p>
            <a:pPr eaLnBrk="1" latinLnBrk="1" hangingPunct="1"/>
            <a:r>
              <a:rPr kumimoji="0" lang="zh-TW" altLang="zh-TW" sz="2400">
                <a:latin typeface="微軟正黑體" pitchFamily="34" charset="-120"/>
                <a:ea typeface="微軟正黑體" pitchFamily="34" charset="-120"/>
              </a:rPr>
              <a:t>末期病人：指罹患嚴重傷病，經醫師診斷認為不可治癒，且有醫學上之證據，近期內病程進行至死亡已不可避免者。</a:t>
            </a:r>
            <a:endParaRPr kumimoji="0" lang="zh-TW" altLang="en-US" sz="2400">
              <a:latin typeface="微軟正黑體" pitchFamily="34" charset="-120"/>
              <a:ea typeface="微軟正黑體" pitchFamily="34" charset="-120"/>
            </a:endParaRPr>
          </a:p>
        </p:txBody>
      </p:sp>
      <p:sp>
        <p:nvSpPr>
          <p:cNvPr id="6" name="內容版面配置區 2"/>
          <p:cNvSpPr txBox="1">
            <a:spLocks/>
          </p:cNvSpPr>
          <p:nvPr/>
        </p:nvSpPr>
        <p:spPr>
          <a:xfrm>
            <a:off x="601663" y="3621618"/>
            <a:ext cx="4330700" cy="2578100"/>
          </a:xfrm>
          <a:prstGeom prst="rect">
            <a:avLst/>
          </a:prstGeom>
          <a:noFill/>
          <a:ln>
            <a:solidFill>
              <a:srgbClr val="3366FF"/>
            </a:solidFill>
          </a:ln>
        </p:spPr>
        <p:txBody>
          <a:bodyPr>
            <a:normAutofit/>
          </a:bodyPr>
          <a:lstStyle/>
          <a:p>
            <a:pPr marL="342900" indent="-342900" fontAlgn="auto" latinLnBrk="1">
              <a:spcBef>
                <a:spcPts val="600"/>
              </a:spcBef>
              <a:spcAft>
                <a:spcPts val="0"/>
              </a:spcAft>
              <a:buFont typeface="Wingdings" pitchFamily="2" charset="2"/>
              <a:buChar char="p"/>
              <a:defRPr/>
            </a:pPr>
            <a:r>
              <a:rPr kumimoji="0" lang="zh-TW" altLang="en-US" sz="2400" dirty="0">
                <a:latin typeface="微軟正黑體" panose="020B0604030504040204" pitchFamily="34" charset="-120"/>
                <a:ea typeface="微軟正黑體" panose="020B0604030504040204" pitchFamily="34" charset="-120"/>
                <a:cs typeface="+mn-cs"/>
              </a:rPr>
              <a:t> </a:t>
            </a:r>
            <a:r>
              <a:rPr kumimoji="0" lang="zh-TW" altLang="zh-TW" sz="2400" dirty="0">
                <a:latin typeface="微軟正黑體" panose="020B0604030504040204" pitchFamily="34" charset="-120"/>
                <a:ea typeface="微軟正黑體" panose="020B0604030504040204" pitchFamily="34" charset="-120"/>
                <a:cs typeface="+mn-cs"/>
              </a:rPr>
              <a:t>處於不可逆轉之昏迷狀況。</a:t>
            </a:r>
          </a:p>
          <a:p>
            <a:pPr marL="342900" indent="-342900" fontAlgn="auto" latinLnBrk="1">
              <a:spcBef>
                <a:spcPts val="600"/>
              </a:spcBef>
              <a:spcAft>
                <a:spcPts val="0"/>
              </a:spcAft>
              <a:buFont typeface="Wingdings" pitchFamily="2" charset="2"/>
              <a:buChar char="p"/>
              <a:defRPr/>
            </a:pPr>
            <a:r>
              <a:rPr kumimoji="0" lang="zh-TW" altLang="en-US" sz="2400" dirty="0">
                <a:latin typeface="微軟正黑體" panose="020B0604030504040204" pitchFamily="34" charset="-120"/>
                <a:ea typeface="微軟正黑體" panose="020B0604030504040204" pitchFamily="34" charset="-120"/>
                <a:cs typeface="+mn-cs"/>
              </a:rPr>
              <a:t> </a:t>
            </a:r>
            <a:r>
              <a:rPr kumimoji="0" lang="zh-TW" altLang="zh-TW" sz="2400" dirty="0">
                <a:latin typeface="微軟正黑體" panose="020B0604030504040204" pitchFamily="34" charset="-120"/>
                <a:ea typeface="微軟正黑體" panose="020B0604030504040204" pitchFamily="34" charset="-120"/>
                <a:cs typeface="+mn-cs"/>
              </a:rPr>
              <a:t>永久植物人狀態。</a:t>
            </a:r>
          </a:p>
          <a:p>
            <a:pPr marL="342900" indent="-342900" fontAlgn="auto" latinLnBrk="1">
              <a:spcBef>
                <a:spcPts val="600"/>
              </a:spcBef>
              <a:spcAft>
                <a:spcPts val="0"/>
              </a:spcAft>
              <a:buFont typeface="Wingdings" pitchFamily="2" charset="2"/>
              <a:buChar char="p"/>
              <a:defRPr/>
            </a:pPr>
            <a:r>
              <a:rPr kumimoji="0" lang="zh-TW" altLang="en-US" sz="2400" dirty="0">
                <a:latin typeface="微軟正黑體" panose="020B0604030504040204" pitchFamily="34" charset="-120"/>
                <a:ea typeface="微軟正黑體" panose="020B0604030504040204" pitchFamily="34" charset="-120"/>
                <a:cs typeface="+mn-cs"/>
              </a:rPr>
              <a:t> </a:t>
            </a:r>
            <a:r>
              <a:rPr kumimoji="0" lang="zh-TW" altLang="zh-TW" sz="2400" dirty="0">
                <a:latin typeface="微軟正黑體" panose="020B0604030504040204" pitchFamily="34" charset="-120"/>
                <a:ea typeface="微軟正黑體" panose="020B0604030504040204" pitchFamily="34" charset="-120"/>
                <a:cs typeface="+mn-cs"/>
              </a:rPr>
              <a:t>極重度失智。</a:t>
            </a:r>
            <a:endParaRPr kumimoji="0" lang="en-US" altLang="zh-TW" sz="2400" dirty="0">
              <a:latin typeface="微軟正黑體" panose="020B0604030504040204" pitchFamily="34" charset="-120"/>
              <a:ea typeface="微軟正黑體" panose="020B0604030504040204" pitchFamily="34" charset="-120"/>
              <a:cs typeface="+mn-cs"/>
            </a:endParaRPr>
          </a:p>
          <a:p>
            <a:pPr fontAlgn="auto" latinLnBrk="1">
              <a:spcBef>
                <a:spcPts val="600"/>
              </a:spcBef>
              <a:spcAft>
                <a:spcPts val="0"/>
              </a:spcAft>
              <a:buFont typeface="Arial" charset="0"/>
              <a:buNone/>
              <a:defRPr/>
            </a:pPr>
            <a:r>
              <a:rPr kumimoji="0" lang="zh-TW" altLang="en-US" sz="2400" dirty="0">
                <a:latin typeface="微軟正黑體" panose="020B0604030504040204" pitchFamily="34" charset="-120"/>
                <a:ea typeface="微軟正黑體" panose="020B0604030504040204" pitchFamily="34" charset="-120"/>
                <a:cs typeface="+mn-cs"/>
              </a:rPr>
              <a:t>以上符合末期病人嗎？ </a:t>
            </a:r>
            <a:endParaRPr kumimoji="0" lang="en-US" altLang="zh-TW" sz="2400" dirty="0">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600786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strVal val="#ppt_w*0.7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animEffect transition="in" filter="fade">
                                      <p:cBhvr>
                                        <p:cTn id="22" dur="500"/>
                                        <p:tgtEl>
                                          <p:spTgt spid="6"/>
                                        </p:tgtEl>
                                      </p:cBhvr>
                                    </p:animEffect>
                                  </p:childTnLst>
                                </p:cTn>
                              </p:par>
                            </p:childTnLst>
                          </p:cTn>
                        </p:par>
                        <p:par>
                          <p:cTn id="23" fill="hold" nodeType="afterGroup">
                            <p:stCondLst>
                              <p:cond delay="500"/>
                            </p:stCondLst>
                            <p:childTnLst>
                              <p:par>
                                <p:cTn id="24" presetID="55"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0.70"/>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half" idx="4294967295"/>
            <p:extLst/>
          </p:nvPr>
        </p:nvGraphicFramePr>
        <p:xfrm>
          <a:off x="251520" y="1268760"/>
          <a:ext cx="8640960" cy="5151061"/>
        </p:xfrm>
        <a:graphic>
          <a:graphicData uri="http://schemas.openxmlformats.org/drawingml/2006/table">
            <a:tbl>
              <a:tblPr firstRow="1" bandRow="1">
                <a:tableStyleId>{5C22544A-7EE6-4342-B048-85BDC9FD1C3A}</a:tableStyleId>
              </a:tblPr>
              <a:tblGrid>
                <a:gridCol w="1112203">
                  <a:extLst>
                    <a:ext uri="{9D8B030D-6E8A-4147-A177-3AD203B41FA5}">
                      <a16:colId xmlns="" xmlns:a16="http://schemas.microsoft.com/office/drawing/2014/main" val="20000"/>
                    </a:ext>
                  </a:extLst>
                </a:gridCol>
                <a:gridCol w="7528757">
                  <a:extLst>
                    <a:ext uri="{9D8B030D-6E8A-4147-A177-3AD203B41FA5}">
                      <a16:colId xmlns="" xmlns:a16="http://schemas.microsoft.com/office/drawing/2014/main" val="20001"/>
                    </a:ext>
                  </a:extLst>
                </a:gridCol>
              </a:tblGrid>
              <a:tr h="1128556">
                <a:tc>
                  <a:txBody>
                    <a:bodyPr/>
                    <a:lstStyle/>
                    <a:p>
                      <a:pPr algn="ctr">
                        <a:spcBef>
                          <a:spcPts val="300"/>
                        </a:spcBef>
                      </a:pPr>
                      <a:r>
                        <a:rPr lang="zh-TW" altLang="en-US" sz="2800" dirty="0" smtClean="0">
                          <a:solidFill>
                            <a:srgbClr val="000000"/>
                          </a:solidFill>
                          <a:latin typeface="微軟正黑體"/>
                          <a:ea typeface="微軟正黑體"/>
                          <a:cs typeface="微軟正黑體"/>
                        </a:rPr>
                        <a:t>臨床</a:t>
                      </a:r>
                      <a:endParaRPr lang="en-US" altLang="zh-TW" sz="2800" dirty="0" smtClean="0">
                        <a:solidFill>
                          <a:srgbClr val="000000"/>
                        </a:solidFill>
                        <a:latin typeface="微軟正黑體"/>
                        <a:ea typeface="微軟正黑體"/>
                        <a:cs typeface="微軟正黑體"/>
                      </a:endParaRPr>
                    </a:p>
                    <a:p>
                      <a:pPr algn="ctr">
                        <a:spcBef>
                          <a:spcPts val="300"/>
                        </a:spcBef>
                      </a:pPr>
                      <a:r>
                        <a:rPr lang="zh-TW" altLang="en-US" sz="2800" dirty="0" smtClean="0">
                          <a:solidFill>
                            <a:srgbClr val="000000"/>
                          </a:solidFill>
                          <a:latin typeface="微軟正黑體"/>
                          <a:ea typeface="微軟正黑體"/>
                          <a:cs typeface="微軟正黑體"/>
                        </a:rPr>
                        <a:t>條件</a:t>
                      </a:r>
                      <a:endParaRPr lang="zh-TW" altLang="en-US" sz="2800" dirty="0">
                        <a:solidFill>
                          <a:srgbClr val="000000"/>
                        </a:solidFill>
                        <a:latin typeface="微軟正黑體"/>
                        <a:ea typeface="微軟正黑體"/>
                        <a:cs typeface="微軟正黑體"/>
                      </a:endParaRPr>
                    </a:p>
                  </a:txBody>
                  <a:tcPr marL="84406" marR="84406" marT="31653" marB="31653" anchor="ctr"/>
                </a:tc>
                <a:tc>
                  <a:txBody>
                    <a:bodyPr/>
                    <a:lstStyle/>
                    <a:p>
                      <a:pPr marL="0" marR="0" lvl="0" indent="0" algn="ctr" defTabSz="844061" rtl="0" eaLnBrk="1" fontAlgn="auto" latinLnBrk="1" hangingPunct="1">
                        <a:lnSpc>
                          <a:spcPct val="100000"/>
                        </a:lnSpc>
                        <a:spcBef>
                          <a:spcPts val="300"/>
                        </a:spcBef>
                        <a:spcAft>
                          <a:spcPts val="0"/>
                        </a:spcAft>
                        <a:buClrTx/>
                        <a:buSzTx/>
                        <a:buFontTx/>
                        <a:buNone/>
                        <a:tabLst/>
                        <a:defRPr/>
                      </a:pPr>
                      <a:r>
                        <a:rPr lang="zh-TW" altLang="en-US" sz="3200" b="1" kern="1200" dirty="0" smtClean="0">
                          <a:solidFill>
                            <a:srgbClr val="000000"/>
                          </a:solidFill>
                          <a:latin typeface="微軟正黑體"/>
                          <a:ea typeface="微軟正黑體"/>
                          <a:cs typeface="微軟正黑體"/>
                        </a:rPr>
                        <a:t>經二位神經醫學相關之專科醫師診斷</a:t>
                      </a:r>
                      <a:endParaRPr lang="zh-TW" altLang="en-US" sz="3200" b="1" kern="1200" dirty="0">
                        <a:solidFill>
                          <a:srgbClr val="000000"/>
                        </a:solidFill>
                        <a:latin typeface="微軟正黑體"/>
                        <a:ea typeface="微軟正黑體"/>
                        <a:cs typeface="微軟正黑體"/>
                      </a:endParaRPr>
                    </a:p>
                  </a:txBody>
                  <a:tcPr marL="84406" marR="84406" marT="31653" marB="31653" anchor="ctr"/>
                </a:tc>
                <a:extLst>
                  <a:ext uri="{0D108BD9-81ED-4DB2-BD59-A6C34878D82A}">
                    <a16:rowId xmlns="" xmlns:a16="http://schemas.microsoft.com/office/drawing/2014/main" val="10000"/>
                  </a:ext>
                </a:extLst>
              </a:tr>
              <a:tr h="2236322">
                <a:tc>
                  <a:txBody>
                    <a:bodyPr/>
                    <a:lstStyle/>
                    <a:p>
                      <a:pPr algn="ctr">
                        <a:spcBef>
                          <a:spcPts val="300"/>
                        </a:spcBef>
                      </a:pPr>
                      <a:r>
                        <a:rPr lang="zh-TW" altLang="en-US" sz="2800" b="1" dirty="0">
                          <a:latin typeface="微軟正黑體"/>
                          <a:ea typeface="微軟正黑體"/>
                          <a:cs typeface="微軟正黑體"/>
                        </a:rPr>
                        <a:t>不可逆轉</a:t>
                      </a:r>
                      <a:r>
                        <a:rPr lang="zh-TW" altLang="en-US" sz="2800" b="1" dirty="0" smtClean="0">
                          <a:latin typeface="微軟正黑體"/>
                          <a:ea typeface="微軟正黑體"/>
                          <a:cs typeface="微軟正黑體"/>
                        </a:rPr>
                        <a:t>之</a:t>
                      </a:r>
                      <a:endParaRPr lang="en-US" altLang="zh-TW" sz="2800" b="1" dirty="0" smtClean="0">
                        <a:latin typeface="微軟正黑體"/>
                        <a:ea typeface="微軟正黑體"/>
                        <a:cs typeface="微軟正黑體"/>
                      </a:endParaRPr>
                    </a:p>
                    <a:p>
                      <a:pPr algn="ctr">
                        <a:spcBef>
                          <a:spcPts val="300"/>
                        </a:spcBef>
                      </a:pPr>
                      <a:r>
                        <a:rPr lang="zh-TW" altLang="en-US" sz="2800" b="1" dirty="0" smtClean="0">
                          <a:latin typeface="微軟正黑體"/>
                          <a:ea typeface="微軟正黑體"/>
                          <a:cs typeface="微軟正黑體"/>
                        </a:rPr>
                        <a:t>昏迷</a:t>
                      </a:r>
                      <a:endParaRPr lang="zh-TW" altLang="en-US" sz="2800" b="1" dirty="0">
                        <a:latin typeface="微軟正黑體"/>
                        <a:ea typeface="微軟正黑體"/>
                        <a:cs typeface="微軟正黑體"/>
                      </a:endParaRPr>
                    </a:p>
                  </a:txBody>
                  <a:tcPr marL="84406" marR="84406" marT="31653" marB="31653" anchor="ctr"/>
                </a:tc>
                <a:tc>
                  <a:txBody>
                    <a:bodyPr/>
                    <a:lstStyle/>
                    <a:p>
                      <a:pPr>
                        <a:spcBef>
                          <a:spcPts val="300"/>
                        </a:spcBef>
                      </a:pPr>
                      <a:r>
                        <a:rPr lang="zh-TW" altLang="en-US" sz="2400" dirty="0">
                          <a:latin typeface="微軟正黑體"/>
                          <a:ea typeface="微軟正黑體"/>
                          <a:cs typeface="微軟正黑體"/>
                        </a:rPr>
                        <a:t>因腦部病變，經檢查顯示符合下列情形之一之</a:t>
                      </a:r>
                      <a:r>
                        <a:rPr lang="zh-TW" altLang="en-US" sz="2400" u="heavy" baseline="0" dirty="0">
                          <a:uFill>
                            <a:solidFill>
                              <a:srgbClr val="C00000"/>
                            </a:solidFill>
                          </a:uFill>
                          <a:latin typeface="微軟正黑體"/>
                          <a:ea typeface="微軟正黑體"/>
                          <a:cs typeface="微軟正黑體"/>
                        </a:rPr>
                        <a:t>持續性重度昏迷</a:t>
                      </a:r>
                      <a:r>
                        <a:rPr lang="zh-TW" altLang="en-US" sz="2400" dirty="0">
                          <a:latin typeface="微軟正黑體"/>
                          <a:ea typeface="微軟正黑體"/>
                          <a:cs typeface="微軟正黑體"/>
                        </a:rPr>
                        <a:t>：</a:t>
                      </a:r>
                    </a:p>
                    <a:p>
                      <a:pPr marL="313200" indent="-313200">
                        <a:spcBef>
                          <a:spcPts val="300"/>
                        </a:spcBef>
                        <a:buAutoNum type="arabicPeriod"/>
                      </a:pPr>
                      <a:r>
                        <a:rPr lang="zh-TW" altLang="en-US" sz="2400" dirty="0">
                          <a:latin typeface="微軟正黑體"/>
                          <a:ea typeface="微軟正黑體"/>
                          <a:cs typeface="微軟正黑體"/>
                        </a:rPr>
                        <a:t>因</a:t>
                      </a:r>
                      <a:r>
                        <a:rPr lang="zh-TW" altLang="en-US" sz="2400" b="1" dirty="0">
                          <a:solidFill>
                            <a:srgbClr val="800000"/>
                          </a:solidFill>
                          <a:effectLst>
                            <a:glow rad="101600">
                              <a:srgbClr val="FFFF00">
                                <a:alpha val="75000"/>
                              </a:srgbClr>
                            </a:glow>
                          </a:effectLst>
                          <a:latin typeface="微軟正黑體"/>
                          <a:ea typeface="微軟正黑體"/>
                          <a:cs typeface="微軟正黑體"/>
                        </a:rPr>
                        <a:t>外傷</a:t>
                      </a:r>
                      <a:r>
                        <a:rPr lang="zh-TW" altLang="en-US" sz="2400" dirty="0">
                          <a:latin typeface="微軟正黑體"/>
                          <a:ea typeface="微軟正黑體"/>
                          <a:cs typeface="微軟正黑體"/>
                        </a:rPr>
                        <a:t>所致，經診察其意識</a:t>
                      </a:r>
                      <a:r>
                        <a:rPr lang="zh-TW" altLang="en-US" sz="2400" b="1" kern="1200" dirty="0">
                          <a:solidFill>
                            <a:srgbClr val="800000"/>
                          </a:solidFill>
                          <a:effectLst>
                            <a:glow rad="101600">
                              <a:srgbClr val="FFFF00">
                                <a:alpha val="75000"/>
                              </a:srgbClr>
                            </a:glow>
                          </a:effectLst>
                          <a:latin typeface="微軟正黑體"/>
                          <a:ea typeface="微軟正黑體"/>
                          <a:cs typeface="微軟正黑體"/>
                        </a:rPr>
                        <a:t>超過六個月</a:t>
                      </a:r>
                      <a:r>
                        <a:rPr lang="zh-TW" altLang="en-US" sz="2400" dirty="0">
                          <a:solidFill>
                            <a:srgbClr val="800000"/>
                          </a:solidFill>
                          <a:latin typeface="微軟正黑體"/>
                          <a:ea typeface="微軟正黑體"/>
                          <a:cs typeface="微軟正黑體"/>
                        </a:rPr>
                        <a:t>無恢復</a:t>
                      </a:r>
                      <a:r>
                        <a:rPr lang="zh-TW" altLang="en-US" sz="2400" dirty="0">
                          <a:latin typeface="微軟正黑體"/>
                          <a:ea typeface="微軟正黑體"/>
                          <a:cs typeface="微軟正黑體"/>
                        </a:rPr>
                        <a:t>跡象</a:t>
                      </a:r>
                      <a:endParaRPr lang="en-US" altLang="zh-TW" sz="2400" dirty="0">
                        <a:latin typeface="微軟正黑體"/>
                        <a:ea typeface="微軟正黑體"/>
                        <a:cs typeface="微軟正黑體"/>
                      </a:endParaRPr>
                    </a:p>
                    <a:p>
                      <a:pPr marL="313200" indent="-313200">
                        <a:spcBef>
                          <a:spcPts val="300"/>
                        </a:spcBef>
                        <a:buAutoNum type="arabicPeriod"/>
                      </a:pPr>
                      <a:r>
                        <a:rPr lang="zh-TW" altLang="en-US" sz="2400" kern="1200" dirty="0">
                          <a:solidFill>
                            <a:schemeClr val="dk1"/>
                          </a:solidFill>
                          <a:latin typeface="微軟正黑體"/>
                          <a:ea typeface="微軟正黑體"/>
                          <a:cs typeface="微軟正黑體"/>
                        </a:rPr>
                        <a:t>非因外傷所致</a:t>
                      </a:r>
                      <a:r>
                        <a:rPr lang="zh-TW" altLang="en-US" sz="2400" dirty="0">
                          <a:solidFill>
                            <a:schemeClr val="tx1">
                              <a:lumMod val="65000"/>
                              <a:lumOff val="35000"/>
                            </a:schemeClr>
                          </a:solidFill>
                          <a:latin typeface="微軟正黑體"/>
                          <a:ea typeface="微軟正黑體"/>
                          <a:cs typeface="微軟正黑體"/>
                        </a:rPr>
                        <a:t>，</a:t>
                      </a:r>
                      <a:r>
                        <a:rPr lang="zh-TW" altLang="en-US" sz="2400" dirty="0">
                          <a:solidFill>
                            <a:schemeClr val="tx1"/>
                          </a:solidFill>
                          <a:latin typeface="微軟正黑體"/>
                          <a:ea typeface="微軟正黑體"/>
                          <a:cs typeface="微軟正黑體"/>
                        </a:rPr>
                        <a:t>經診察其意識</a:t>
                      </a:r>
                      <a:r>
                        <a:rPr lang="zh-TW" altLang="en-US" sz="2400" b="1" kern="1200" dirty="0">
                          <a:solidFill>
                            <a:srgbClr val="800000"/>
                          </a:solidFill>
                          <a:effectLst>
                            <a:glow rad="101600">
                              <a:srgbClr val="FFFF00">
                                <a:alpha val="75000"/>
                              </a:srgbClr>
                            </a:glow>
                          </a:effectLst>
                          <a:latin typeface="微軟正黑體"/>
                          <a:ea typeface="微軟正黑體"/>
                          <a:cs typeface="微軟正黑體"/>
                        </a:rPr>
                        <a:t>超過三個月</a:t>
                      </a:r>
                      <a:r>
                        <a:rPr lang="zh-TW" altLang="en-US" sz="2400" dirty="0">
                          <a:solidFill>
                            <a:srgbClr val="800000"/>
                          </a:solidFill>
                          <a:latin typeface="微軟正黑體"/>
                          <a:ea typeface="微軟正黑體"/>
                          <a:cs typeface="微軟正黑體"/>
                        </a:rPr>
                        <a:t>無恢復</a:t>
                      </a:r>
                      <a:r>
                        <a:rPr lang="zh-TW" altLang="en-US" sz="2400" dirty="0">
                          <a:latin typeface="微軟正黑體"/>
                          <a:ea typeface="微軟正黑體"/>
                          <a:cs typeface="微軟正黑體"/>
                        </a:rPr>
                        <a:t>跡象</a:t>
                      </a:r>
                      <a:endParaRPr lang="mr-IN" altLang="zh-TW" sz="2400" dirty="0">
                        <a:latin typeface="微軟正黑體"/>
                        <a:ea typeface="微軟正黑體"/>
                        <a:cs typeface="微軟正黑體"/>
                      </a:endParaRPr>
                    </a:p>
                    <a:p>
                      <a:pPr marL="313200" indent="-313200">
                        <a:spcBef>
                          <a:spcPts val="300"/>
                        </a:spcBef>
                        <a:buAutoNum type="arabicPeriod"/>
                      </a:pPr>
                      <a:r>
                        <a:rPr lang="zh-TW" altLang="en-US" sz="2400" dirty="0">
                          <a:latin typeface="微軟正黑體"/>
                          <a:ea typeface="微軟正黑體"/>
                          <a:cs typeface="微軟正黑體"/>
                        </a:rPr>
                        <a:t>有</a:t>
                      </a:r>
                      <a:r>
                        <a:rPr lang="zh-TW" altLang="en-US" sz="2400" b="1" kern="1200" dirty="0">
                          <a:solidFill>
                            <a:srgbClr val="800000"/>
                          </a:solidFill>
                          <a:effectLst>
                            <a:glow rad="101600">
                              <a:srgbClr val="FFFF00">
                                <a:alpha val="75000"/>
                              </a:srgbClr>
                            </a:glow>
                          </a:effectLst>
                          <a:latin typeface="微軟正黑體"/>
                          <a:ea typeface="微軟正黑體"/>
                          <a:cs typeface="微軟正黑體"/>
                        </a:rPr>
                        <a:t>明確醫學證據</a:t>
                      </a:r>
                      <a:r>
                        <a:rPr lang="zh-TW" altLang="en-US" sz="2400" dirty="0">
                          <a:latin typeface="微軟正黑體"/>
                          <a:ea typeface="微軟正黑體"/>
                          <a:cs typeface="微軟正黑體"/>
                        </a:rPr>
                        <a:t>確診腦部受嚴重傷害，</a:t>
                      </a:r>
                      <a:r>
                        <a:rPr lang="zh-TW" altLang="en-US" sz="2400" b="1" kern="1200" dirty="0">
                          <a:solidFill>
                            <a:srgbClr val="800000"/>
                          </a:solidFill>
                          <a:effectLst>
                            <a:glow rad="101600">
                              <a:srgbClr val="FFFF00">
                                <a:alpha val="75000"/>
                              </a:srgbClr>
                            </a:glow>
                          </a:effectLst>
                          <a:latin typeface="微軟正黑體"/>
                          <a:ea typeface="微軟正黑體"/>
                          <a:cs typeface="微軟正黑體"/>
                        </a:rPr>
                        <a:t>極難恢復意識</a:t>
                      </a:r>
                      <a:r>
                        <a:rPr lang="zh-TW" altLang="en-US" sz="2400" dirty="0">
                          <a:latin typeface="微軟正黑體"/>
                          <a:ea typeface="微軟正黑體"/>
                          <a:cs typeface="微軟正黑體"/>
                        </a:rPr>
                        <a:t>。</a:t>
                      </a:r>
                      <a:endParaRPr lang="en-US" altLang="zh-TW" sz="2400" dirty="0">
                        <a:latin typeface="微軟正黑體"/>
                        <a:ea typeface="微軟正黑體"/>
                        <a:cs typeface="微軟正黑體"/>
                      </a:endParaRPr>
                    </a:p>
                  </a:txBody>
                  <a:tcPr marL="84406" marR="84406" marT="31653" marB="31653"/>
                </a:tc>
                <a:extLst>
                  <a:ext uri="{0D108BD9-81ED-4DB2-BD59-A6C34878D82A}">
                    <a16:rowId xmlns="" xmlns:a16="http://schemas.microsoft.com/office/drawing/2014/main" val="10002"/>
                  </a:ext>
                </a:extLst>
              </a:tr>
              <a:tr h="1786183">
                <a:tc>
                  <a:txBody>
                    <a:bodyPr/>
                    <a:lstStyle/>
                    <a:p>
                      <a:pPr algn="ctr">
                        <a:spcBef>
                          <a:spcPts val="300"/>
                        </a:spcBef>
                      </a:pPr>
                      <a:r>
                        <a:rPr lang="zh-TW" altLang="en-US" sz="2800" b="1" dirty="0">
                          <a:latin typeface="微軟正黑體"/>
                          <a:ea typeface="微軟正黑體"/>
                          <a:cs typeface="微軟正黑體"/>
                        </a:rPr>
                        <a:t>永久植物人</a:t>
                      </a:r>
                    </a:p>
                  </a:txBody>
                  <a:tcPr marL="84406" marR="84406" marT="31653" marB="31653" anchor="ctr"/>
                </a:tc>
                <a:tc>
                  <a:txBody>
                    <a:bodyPr/>
                    <a:lstStyle/>
                    <a:p>
                      <a:pPr>
                        <a:spcBef>
                          <a:spcPts val="300"/>
                        </a:spcBef>
                      </a:pPr>
                      <a:r>
                        <a:rPr lang="zh-TW" altLang="en-US" sz="2400" dirty="0">
                          <a:latin typeface="微軟正黑體"/>
                          <a:ea typeface="微軟正黑體"/>
                          <a:cs typeface="微軟正黑體"/>
                        </a:rPr>
                        <a:t>因腦部病變，經檢查顯示符合下列情形之一之</a:t>
                      </a:r>
                      <a:r>
                        <a:rPr lang="zh-TW" altLang="en-US" sz="2400" u="heavy" kern="1200" baseline="0" dirty="0">
                          <a:solidFill>
                            <a:schemeClr val="dk1"/>
                          </a:solidFill>
                          <a:uFill>
                            <a:solidFill>
                              <a:srgbClr val="C00000"/>
                            </a:solidFill>
                          </a:uFill>
                          <a:latin typeface="微軟正黑體"/>
                          <a:ea typeface="微軟正黑體"/>
                          <a:cs typeface="微軟正黑體"/>
                        </a:rPr>
                        <a:t>植物人狀態</a:t>
                      </a:r>
                      <a:r>
                        <a:rPr lang="zh-TW" altLang="en-US" sz="2400" dirty="0">
                          <a:latin typeface="微軟正黑體"/>
                          <a:ea typeface="微軟正黑體"/>
                          <a:cs typeface="微軟正黑體"/>
                        </a:rPr>
                        <a:t>：</a:t>
                      </a:r>
                    </a:p>
                    <a:p>
                      <a:pPr marL="313200" indent="-313200">
                        <a:spcBef>
                          <a:spcPts val="300"/>
                        </a:spcBef>
                        <a:buAutoNum type="arabicPeriod"/>
                      </a:pPr>
                      <a:r>
                        <a:rPr lang="zh-TW" altLang="en-US" sz="2400" dirty="0">
                          <a:latin typeface="微軟正黑體"/>
                          <a:ea typeface="微軟正黑體"/>
                          <a:cs typeface="微軟正黑體"/>
                        </a:rPr>
                        <a:t>因</a:t>
                      </a:r>
                      <a:r>
                        <a:rPr lang="zh-TW" altLang="en-US" sz="2400" b="1" kern="1200" dirty="0">
                          <a:solidFill>
                            <a:srgbClr val="800000"/>
                          </a:solidFill>
                          <a:effectLst>
                            <a:glow rad="101600">
                              <a:srgbClr val="FFFF00">
                                <a:alpha val="75000"/>
                              </a:srgbClr>
                            </a:glow>
                          </a:effectLst>
                          <a:latin typeface="微軟正黑體"/>
                          <a:ea typeface="微軟正黑體"/>
                          <a:cs typeface="微軟正黑體"/>
                        </a:rPr>
                        <a:t>外傷</a:t>
                      </a:r>
                      <a:r>
                        <a:rPr lang="zh-TW" altLang="en-US" sz="2400" dirty="0">
                          <a:latin typeface="微軟正黑體"/>
                          <a:ea typeface="微軟正黑體"/>
                          <a:cs typeface="微軟正黑體"/>
                        </a:rPr>
                        <a:t>所致，其植物人狀態</a:t>
                      </a:r>
                      <a:r>
                        <a:rPr lang="zh-TW" altLang="en-US" sz="2400" b="1" kern="1200" dirty="0">
                          <a:solidFill>
                            <a:srgbClr val="800000"/>
                          </a:solidFill>
                          <a:effectLst>
                            <a:glow rad="101600">
                              <a:srgbClr val="FFFF00">
                                <a:alpha val="75000"/>
                              </a:srgbClr>
                            </a:glow>
                          </a:effectLst>
                          <a:latin typeface="微軟正黑體"/>
                          <a:ea typeface="微軟正黑體"/>
                          <a:cs typeface="微軟正黑體"/>
                        </a:rPr>
                        <a:t>超過六個月</a:t>
                      </a:r>
                      <a:r>
                        <a:rPr lang="zh-TW" altLang="en-US" sz="2400" dirty="0">
                          <a:solidFill>
                            <a:srgbClr val="800000"/>
                          </a:solidFill>
                          <a:latin typeface="微軟正黑體"/>
                          <a:ea typeface="微軟正黑體"/>
                          <a:cs typeface="微軟正黑體"/>
                        </a:rPr>
                        <a:t>無改善</a:t>
                      </a:r>
                      <a:r>
                        <a:rPr lang="zh-TW" altLang="en-US" sz="2400" dirty="0">
                          <a:latin typeface="微軟正黑體"/>
                          <a:ea typeface="微軟正黑體"/>
                          <a:cs typeface="微軟正黑體"/>
                        </a:rPr>
                        <a:t>跡象</a:t>
                      </a:r>
                      <a:endParaRPr lang="en-US" altLang="zh-TW" sz="2400" dirty="0">
                        <a:latin typeface="微軟正黑體"/>
                        <a:ea typeface="微軟正黑體"/>
                        <a:cs typeface="微軟正黑體"/>
                      </a:endParaRPr>
                    </a:p>
                    <a:p>
                      <a:pPr marL="313200" indent="-313200">
                        <a:spcBef>
                          <a:spcPts val="300"/>
                        </a:spcBef>
                        <a:buAutoNum type="arabicPeriod"/>
                      </a:pPr>
                      <a:r>
                        <a:rPr lang="zh-TW" altLang="en-US" sz="2400" dirty="0">
                          <a:latin typeface="微軟正黑體"/>
                          <a:ea typeface="微軟正黑體"/>
                          <a:cs typeface="微軟正黑體"/>
                        </a:rPr>
                        <a:t>非因外傷所致</a:t>
                      </a:r>
                      <a:r>
                        <a:rPr lang="zh-TW" altLang="en-US" sz="2400" dirty="0">
                          <a:solidFill>
                            <a:schemeClr val="tx1">
                              <a:lumMod val="50000"/>
                              <a:lumOff val="50000"/>
                            </a:schemeClr>
                          </a:solidFill>
                          <a:latin typeface="微軟正黑體"/>
                          <a:ea typeface="微軟正黑體"/>
                          <a:cs typeface="微軟正黑體"/>
                        </a:rPr>
                        <a:t>，</a:t>
                      </a:r>
                      <a:r>
                        <a:rPr lang="zh-TW" altLang="en-US" sz="2400" dirty="0">
                          <a:solidFill>
                            <a:schemeClr val="tx1"/>
                          </a:solidFill>
                          <a:latin typeface="微軟正黑體"/>
                          <a:ea typeface="微軟正黑體"/>
                          <a:cs typeface="微軟正黑體"/>
                        </a:rPr>
                        <a:t>其植物人狀態</a:t>
                      </a:r>
                      <a:r>
                        <a:rPr lang="zh-TW" altLang="en-US" sz="2400" b="1" kern="1200" dirty="0">
                          <a:solidFill>
                            <a:srgbClr val="800000"/>
                          </a:solidFill>
                          <a:effectLst>
                            <a:glow rad="101600">
                              <a:srgbClr val="FFFF00">
                                <a:alpha val="75000"/>
                              </a:srgbClr>
                            </a:glow>
                          </a:effectLst>
                          <a:latin typeface="微軟正黑體"/>
                          <a:ea typeface="微軟正黑體"/>
                          <a:cs typeface="微軟正黑體"/>
                        </a:rPr>
                        <a:t>超過三個月</a:t>
                      </a:r>
                      <a:r>
                        <a:rPr lang="zh-TW" altLang="en-US" sz="2400" dirty="0">
                          <a:solidFill>
                            <a:srgbClr val="800000"/>
                          </a:solidFill>
                          <a:latin typeface="微軟正黑體"/>
                          <a:ea typeface="微軟正黑體"/>
                          <a:cs typeface="微軟正黑體"/>
                        </a:rPr>
                        <a:t>無改善</a:t>
                      </a:r>
                      <a:r>
                        <a:rPr lang="zh-TW" altLang="en-US" sz="2400" dirty="0">
                          <a:latin typeface="微軟正黑體"/>
                          <a:ea typeface="微軟正黑體"/>
                          <a:cs typeface="微軟正黑體"/>
                        </a:rPr>
                        <a:t>跡象</a:t>
                      </a:r>
                    </a:p>
                  </a:txBody>
                  <a:tcPr marL="84406" marR="84406" marT="31653" marB="31653"/>
                </a:tc>
                <a:extLst>
                  <a:ext uri="{0D108BD9-81ED-4DB2-BD59-A6C34878D82A}">
                    <a16:rowId xmlns="" xmlns:a16="http://schemas.microsoft.com/office/drawing/2014/main" val="10003"/>
                  </a:ext>
                </a:extLst>
              </a:tr>
            </a:tbl>
          </a:graphicData>
        </a:graphic>
      </p:graphicFrame>
      <p:sp>
        <p:nvSpPr>
          <p:cNvPr id="2" name="標題 1"/>
          <p:cNvSpPr>
            <a:spLocks noGrp="1"/>
          </p:cNvSpPr>
          <p:nvPr>
            <p:ph type="title" idx="4294967295"/>
          </p:nvPr>
        </p:nvSpPr>
        <p:spPr>
          <a:xfrm>
            <a:off x="554806" y="332656"/>
            <a:ext cx="8121650" cy="696912"/>
          </a:xfrm>
          <a:prstGeom prst="rect">
            <a:avLst/>
          </a:prstGeom>
        </p:spPr>
        <p:txBody>
          <a:bodyPr/>
          <a:lstStyle/>
          <a:p>
            <a:r>
              <a:rPr kumimoji="1" lang="zh-TW" altLang="en-US" dirty="0" smtClean="0">
                <a:latin typeface="微軟正黑體" panose="020B0604030504040204" pitchFamily="34" charset="-120"/>
                <a:ea typeface="微軟正黑體" panose="020B0604030504040204" pitchFamily="34" charset="-120"/>
              </a:rPr>
              <a:t>特定五類臨床條件</a:t>
            </a:r>
            <a:r>
              <a:rPr kumimoji="1" lang="zh-TW" altLang="en-US" sz="2800" dirty="0" smtClean="0">
                <a:latin typeface="微軟正黑體" panose="020B0604030504040204" pitchFamily="34" charset="-120"/>
                <a:ea typeface="微軟正黑體" panose="020B0604030504040204" pitchFamily="34" charset="-120"/>
              </a:rPr>
              <a:t>（</a:t>
            </a:r>
            <a:r>
              <a:rPr kumimoji="1" lang="zh-TW" altLang="en-US" sz="2800" dirty="0">
                <a:latin typeface="微軟正黑體" panose="020B0604030504040204" pitchFamily="34" charset="-120"/>
                <a:ea typeface="微軟正黑體" panose="020B0604030504040204" pitchFamily="34" charset="-120"/>
              </a:rPr>
              <a:t>施行</a:t>
            </a:r>
            <a:r>
              <a:rPr kumimoji="1" lang="zh-TW" altLang="en-US" sz="2800" dirty="0" smtClean="0">
                <a:latin typeface="微軟正黑體" panose="020B0604030504040204" pitchFamily="34" charset="-120"/>
                <a:ea typeface="微軟正黑體" panose="020B0604030504040204" pitchFamily="34" charset="-120"/>
              </a:rPr>
              <a:t>細則</a:t>
            </a:r>
            <a:r>
              <a:rPr kumimoji="1" lang="en-US" altLang="zh-TW" sz="2800" dirty="0" smtClean="0">
                <a:latin typeface="微軟正黑體" panose="020B0604030504040204" pitchFamily="34" charset="-120"/>
                <a:ea typeface="微軟正黑體" panose="020B0604030504040204" pitchFamily="34" charset="-120"/>
              </a:rPr>
              <a:t>$10~14</a:t>
            </a:r>
            <a:r>
              <a:rPr kumimoji="1"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6639917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528535" y="404664"/>
            <a:ext cx="8121650" cy="696912"/>
          </a:xfrm>
          <a:prstGeom prst="rect">
            <a:avLst/>
          </a:prstGeom>
        </p:spPr>
        <p:txBody>
          <a:bodyPr/>
          <a:lstStyle/>
          <a:p>
            <a:r>
              <a:rPr kumimoji="1" lang="zh-TW" altLang="en-US" dirty="0" smtClean="0">
                <a:latin typeface="微軟正黑體" panose="020B0604030504040204" pitchFamily="34" charset="-120"/>
                <a:ea typeface="微軟正黑體" panose="020B0604030504040204" pitchFamily="34" charset="-120"/>
              </a:rPr>
              <a:t>特定五類臨床條件</a:t>
            </a:r>
            <a:r>
              <a:rPr kumimoji="1" lang="zh-TW" altLang="en-US" sz="2800" dirty="0" smtClean="0">
                <a:latin typeface="微軟正黑體" panose="020B0604030504040204" pitchFamily="34" charset="-120"/>
                <a:ea typeface="微軟正黑體" panose="020B0604030504040204" pitchFamily="34" charset="-120"/>
              </a:rPr>
              <a:t>（</a:t>
            </a:r>
            <a:r>
              <a:rPr kumimoji="1" lang="zh-TW" altLang="en-US" sz="2800" dirty="0">
                <a:latin typeface="微軟正黑體" panose="020B0604030504040204" pitchFamily="34" charset="-120"/>
                <a:ea typeface="微軟正黑體" panose="020B0604030504040204" pitchFamily="34" charset="-120"/>
              </a:rPr>
              <a:t>施行</a:t>
            </a:r>
            <a:r>
              <a:rPr kumimoji="1" lang="zh-TW" altLang="en-US" sz="2800" dirty="0" smtClean="0">
                <a:latin typeface="微軟正黑體" panose="020B0604030504040204" pitchFamily="34" charset="-120"/>
                <a:ea typeface="微軟正黑體" panose="020B0604030504040204" pitchFamily="34" charset="-120"/>
              </a:rPr>
              <a:t>細則</a:t>
            </a:r>
            <a:r>
              <a:rPr kumimoji="1" lang="en-US" altLang="zh-TW" sz="2800" dirty="0" smtClean="0">
                <a:latin typeface="微軟正黑體" panose="020B0604030504040204" pitchFamily="34" charset="-120"/>
                <a:ea typeface="微軟正黑體" panose="020B0604030504040204" pitchFamily="34" charset="-120"/>
              </a:rPr>
              <a:t>$10~14</a:t>
            </a:r>
            <a:r>
              <a:rPr kumimoji="1" lang="zh-TW" altLang="en-US" dirty="0">
                <a:latin typeface="微軟正黑體" panose="020B0604030504040204" pitchFamily="34" charset="-120"/>
                <a:ea typeface="微軟正黑體" panose="020B0604030504040204" pitchFamily="34" charset="-120"/>
              </a:rPr>
              <a:t>）</a:t>
            </a:r>
          </a:p>
        </p:txBody>
      </p:sp>
      <p:graphicFrame>
        <p:nvGraphicFramePr>
          <p:cNvPr id="4" name="內容版面配置區 3"/>
          <p:cNvGraphicFramePr>
            <a:graphicFrameLocks noGrp="1"/>
          </p:cNvGraphicFramePr>
          <p:nvPr>
            <p:ph sz="half" idx="4294967295"/>
            <p:extLst/>
          </p:nvPr>
        </p:nvGraphicFramePr>
        <p:xfrm>
          <a:off x="395536" y="1230839"/>
          <a:ext cx="8400948" cy="5222498"/>
        </p:xfrm>
        <a:graphic>
          <a:graphicData uri="http://schemas.openxmlformats.org/drawingml/2006/table">
            <a:tbl>
              <a:tblPr firstRow="1" bandRow="1">
                <a:tableStyleId>{5C22544A-7EE6-4342-B048-85BDC9FD1C3A}</a:tableStyleId>
              </a:tblPr>
              <a:tblGrid>
                <a:gridCol w="1092806">
                  <a:extLst>
                    <a:ext uri="{9D8B030D-6E8A-4147-A177-3AD203B41FA5}">
                      <a16:colId xmlns="" xmlns:a16="http://schemas.microsoft.com/office/drawing/2014/main" val="20000"/>
                    </a:ext>
                  </a:extLst>
                </a:gridCol>
                <a:gridCol w="5749902">
                  <a:extLst>
                    <a:ext uri="{9D8B030D-6E8A-4147-A177-3AD203B41FA5}">
                      <a16:colId xmlns="" xmlns:a16="http://schemas.microsoft.com/office/drawing/2014/main" val="20001"/>
                    </a:ext>
                  </a:extLst>
                </a:gridCol>
                <a:gridCol w="1558240">
                  <a:extLst>
                    <a:ext uri="{9D8B030D-6E8A-4147-A177-3AD203B41FA5}">
                      <a16:colId xmlns="" xmlns:a16="http://schemas.microsoft.com/office/drawing/2014/main" val="20002"/>
                    </a:ext>
                  </a:extLst>
                </a:gridCol>
              </a:tblGrid>
              <a:tr h="944481">
                <a:tc>
                  <a:txBody>
                    <a:bodyPr/>
                    <a:lstStyle/>
                    <a:p>
                      <a:pPr algn="ctr"/>
                      <a:r>
                        <a:rPr lang="zh-TW" altLang="en-US" sz="2800" dirty="0">
                          <a:solidFill>
                            <a:srgbClr val="000000"/>
                          </a:solidFill>
                          <a:latin typeface="微軟正黑體"/>
                          <a:ea typeface="微軟正黑體"/>
                          <a:cs typeface="微軟正黑體"/>
                        </a:rPr>
                        <a:t>臨床條件</a:t>
                      </a:r>
                    </a:p>
                  </a:txBody>
                  <a:tcPr marL="84406" marR="84406" marT="31653" marB="31653"/>
                </a:tc>
                <a:tc>
                  <a:txBody>
                    <a:bodyPr/>
                    <a:lstStyle/>
                    <a:p>
                      <a:pPr algn="ctr"/>
                      <a:r>
                        <a:rPr lang="zh-TW" altLang="en-US" sz="3200" dirty="0">
                          <a:solidFill>
                            <a:srgbClr val="000000"/>
                          </a:solidFill>
                          <a:latin typeface="微軟正黑體"/>
                          <a:ea typeface="微軟正黑體"/>
                          <a:cs typeface="微軟正黑體"/>
                        </a:rPr>
                        <a:t>定義</a:t>
                      </a:r>
                    </a:p>
                  </a:txBody>
                  <a:tcPr marL="84406" marR="84406" marT="31653" marB="31653" anchor="ctr"/>
                </a:tc>
                <a:tc>
                  <a:txBody>
                    <a:bodyPr/>
                    <a:lstStyle/>
                    <a:p>
                      <a:pPr algn="ctr"/>
                      <a:r>
                        <a:rPr lang="zh-TW" altLang="en-US" sz="3200" dirty="0" smtClean="0">
                          <a:solidFill>
                            <a:srgbClr val="000000"/>
                          </a:solidFill>
                          <a:latin typeface="微軟正黑體"/>
                          <a:ea typeface="微軟正黑體"/>
                          <a:cs typeface="微軟正黑體"/>
                        </a:rPr>
                        <a:t>診斷</a:t>
                      </a:r>
                      <a:endParaRPr lang="zh-TW" altLang="en-US" sz="3200" dirty="0">
                        <a:solidFill>
                          <a:srgbClr val="000000"/>
                        </a:solidFill>
                        <a:latin typeface="微軟正黑體"/>
                        <a:ea typeface="微軟正黑體"/>
                        <a:cs typeface="微軟正黑體"/>
                      </a:endParaRPr>
                    </a:p>
                  </a:txBody>
                  <a:tcPr marL="84406" marR="84406" marT="31653" marB="31653" anchor="ctr"/>
                </a:tc>
                <a:extLst>
                  <a:ext uri="{0D108BD9-81ED-4DB2-BD59-A6C34878D82A}">
                    <a16:rowId xmlns="" xmlns:a16="http://schemas.microsoft.com/office/drawing/2014/main" val="10000"/>
                  </a:ext>
                </a:extLst>
              </a:tr>
              <a:tr h="973069">
                <a:tc>
                  <a:txBody>
                    <a:bodyPr/>
                    <a:lstStyle/>
                    <a:p>
                      <a:pPr algn="ctr"/>
                      <a:r>
                        <a:rPr lang="zh-TW" altLang="en-US" sz="2800" b="1" kern="1200" dirty="0">
                          <a:solidFill>
                            <a:schemeClr val="dk1"/>
                          </a:solidFill>
                          <a:latin typeface="微軟正黑體"/>
                          <a:ea typeface="微軟正黑體"/>
                          <a:cs typeface="微軟正黑體"/>
                        </a:rPr>
                        <a:t>末期病人</a:t>
                      </a:r>
                    </a:p>
                  </a:txBody>
                  <a:tcPr marL="84406" marR="84406" marT="31653" marB="31653" anchor="ctr"/>
                </a:tc>
                <a:tc>
                  <a:txBody>
                    <a:bodyPr/>
                    <a:lstStyle/>
                    <a:p>
                      <a:pPr marL="0" marR="0" lvl="0" indent="0" algn="l" defTabSz="844061" rtl="0" eaLnBrk="1" fontAlgn="auto" latinLnBrk="1" hangingPunct="1">
                        <a:lnSpc>
                          <a:spcPct val="100000"/>
                        </a:lnSpc>
                        <a:spcBef>
                          <a:spcPts val="0"/>
                        </a:spcBef>
                        <a:spcAft>
                          <a:spcPts val="0"/>
                        </a:spcAft>
                        <a:buClrTx/>
                        <a:buSzTx/>
                        <a:buFontTx/>
                        <a:buNone/>
                        <a:tabLst/>
                        <a:defRPr/>
                      </a:pPr>
                      <a:r>
                        <a:rPr lang="zh-TW" altLang="en-US" sz="2400" kern="1200" dirty="0">
                          <a:solidFill>
                            <a:schemeClr val="dk1"/>
                          </a:solidFill>
                          <a:latin typeface="微軟正黑體"/>
                          <a:ea typeface="微軟正黑體"/>
                          <a:cs typeface="微軟正黑體"/>
                        </a:rPr>
                        <a:t>依安寧緩和醫療條例§</a:t>
                      </a:r>
                      <a:r>
                        <a:rPr lang="en-US" altLang="zh-TW" sz="2400" kern="1200" dirty="0" smtClean="0">
                          <a:solidFill>
                            <a:schemeClr val="dk1"/>
                          </a:solidFill>
                          <a:latin typeface="微軟正黑體"/>
                          <a:ea typeface="微軟正黑體"/>
                          <a:cs typeface="微軟正黑體"/>
                        </a:rPr>
                        <a:t>3-2</a:t>
                      </a:r>
                      <a:r>
                        <a:rPr lang="zh-TW" altLang="en-US" sz="2400" kern="1200" dirty="0" smtClean="0">
                          <a:solidFill>
                            <a:schemeClr val="dk1"/>
                          </a:solidFill>
                          <a:latin typeface="微軟正黑體"/>
                          <a:ea typeface="微軟正黑體"/>
                          <a:cs typeface="微軟正黑體"/>
                        </a:rPr>
                        <a:t>，</a:t>
                      </a:r>
                      <a:r>
                        <a:rPr lang="zh-TW" altLang="en-US" sz="2400" dirty="0" smtClean="0">
                          <a:latin typeface="微軟正黑體"/>
                          <a:ea typeface="微軟正黑體"/>
                          <a:cs typeface="微軟正黑體"/>
                        </a:rPr>
                        <a:t>與該疾病診斷或治療相關</a:t>
                      </a:r>
                      <a:r>
                        <a:rPr lang="zh-TW" altLang="en-US" sz="2400" dirty="0" smtClean="0">
                          <a:solidFill>
                            <a:srgbClr val="800000"/>
                          </a:solidFill>
                          <a:effectLst>
                            <a:glow rad="101600">
                              <a:srgbClr val="FFFF00">
                                <a:alpha val="75000"/>
                              </a:srgbClr>
                            </a:glow>
                          </a:effectLst>
                          <a:latin typeface="微軟正黑體"/>
                          <a:ea typeface="微軟正黑體"/>
                          <a:cs typeface="微軟正黑體"/>
                        </a:rPr>
                        <a:t>二位</a:t>
                      </a:r>
                      <a:r>
                        <a:rPr lang="zh-TW" altLang="en-US" sz="2400" dirty="0" smtClean="0">
                          <a:solidFill>
                            <a:srgbClr val="000000"/>
                          </a:solidFill>
                          <a:latin typeface="微軟正黑體"/>
                          <a:ea typeface="微軟正黑體"/>
                          <a:cs typeface="微軟正黑體"/>
                        </a:rPr>
                        <a:t>專科醫師診斷</a:t>
                      </a:r>
                      <a:endParaRPr lang="zh-TW" altLang="en-US" sz="2400" kern="1200" dirty="0">
                        <a:solidFill>
                          <a:schemeClr val="dk1"/>
                        </a:solidFill>
                        <a:latin typeface="微軟正黑體"/>
                        <a:ea typeface="微軟正黑體"/>
                        <a:cs typeface="微軟正黑體"/>
                      </a:endParaRPr>
                    </a:p>
                  </a:txBody>
                  <a:tcPr marL="84406" marR="84406" marT="31653" marB="31653" anchor="ctr"/>
                </a:tc>
                <a:tc>
                  <a:txBody>
                    <a:bodyPr/>
                    <a:lstStyle/>
                    <a:p>
                      <a:pPr marL="0" marR="0" lvl="0" indent="0" algn="l" defTabSz="844061" rtl="0" eaLnBrk="1" fontAlgn="auto" latinLnBrk="1" hangingPunct="1">
                        <a:lnSpc>
                          <a:spcPct val="100000"/>
                        </a:lnSpc>
                        <a:spcBef>
                          <a:spcPts val="0"/>
                        </a:spcBef>
                        <a:spcAft>
                          <a:spcPts val="0"/>
                        </a:spcAft>
                        <a:buClrTx/>
                        <a:buSzTx/>
                        <a:buFontTx/>
                        <a:buNone/>
                        <a:tabLst/>
                        <a:defRPr/>
                      </a:pPr>
                      <a:endParaRPr lang="zh-TW" altLang="en-US" sz="2400" dirty="0">
                        <a:latin typeface="微軟正黑體"/>
                        <a:ea typeface="微軟正黑體"/>
                        <a:cs typeface="微軟正黑體"/>
                      </a:endParaRPr>
                    </a:p>
                  </a:txBody>
                  <a:tcPr marL="84406" marR="84406" marT="31653" marB="31653"/>
                </a:tc>
                <a:extLst>
                  <a:ext uri="{0D108BD9-81ED-4DB2-BD59-A6C34878D82A}">
                    <a16:rowId xmlns="" xmlns:a16="http://schemas.microsoft.com/office/drawing/2014/main" val="10001"/>
                  </a:ext>
                </a:extLst>
              </a:tr>
              <a:tr h="2784816">
                <a:tc>
                  <a:txBody>
                    <a:bodyPr/>
                    <a:lstStyle/>
                    <a:p>
                      <a:pPr algn="ctr"/>
                      <a:r>
                        <a:rPr lang="zh-TW" altLang="en-US" sz="2800" b="1" dirty="0" smtClean="0">
                          <a:latin typeface="微軟正黑體"/>
                          <a:ea typeface="微軟正黑體"/>
                          <a:cs typeface="微軟正黑體"/>
                        </a:rPr>
                        <a:t>極</a:t>
                      </a:r>
                      <a:endParaRPr lang="en-US" altLang="zh-TW" sz="2800" b="1" dirty="0" smtClean="0">
                        <a:latin typeface="微軟正黑體"/>
                        <a:ea typeface="微軟正黑體"/>
                        <a:cs typeface="微軟正黑體"/>
                      </a:endParaRPr>
                    </a:p>
                    <a:p>
                      <a:pPr algn="ctr"/>
                      <a:r>
                        <a:rPr lang="zh-TW" altLang="en-US" sz="2800" b="1" dirty="0" smtClean="0">
                          <a:latin typeface="微軟正黑體"/>
                          <a:ea typeface="微軟正黑體"/>
                          <a:cs typeface="微軟正黑體"/>
                        </a:rPr>
                        <a:t>重</a:t>
                      </a:r>
                      <a:r>
                        <a:rPr lang="zh-TW" altLang="en-US" sz="2800" b="1" dirty="0">
                          <a:latin typeface="微軟正黑體"/>
                          <a:ea typeface="微軟正黑體"/>
                          <a:cs typeface="微軟正黑體"/>
                        </a:rPr>
                        <a:t>度失智</a:t>
                      </a:r>
                    </a:p>
                  </a:txBody>
                  <a:tcPr marL="84406" marR="84406" marT="31653" marB="31653" anchor="ctr"/>
                </a:tc>
                <a:tc>
                  <a:txBody>
                    <a:bodyPr/>
                    <a:lstStyle/>
                    <a:p>
                      <a:r>
                        <a:rPr lang="zh-TW" altLang="en-US" sz="2400" dirty="0">
                          <a:latin typeface="微軟正黑體"/>
                          <a:ea typeface="微軟正黑體"/>
                          <a:cs typeface="微軟正黑體"/>
                        </a:rPr>
                        <a:t>確診失智程度嚴重，</a:t>
                      </a:r>
                      <a:r>
                        <a:rPr lang="zh-TW" altLang="en-US" sz="2400" b="1" kern="1200" dirty="0">
                          <a:solidFill>
                            <a:srgbClr val="800000"/>
                          </a:solidFill>
                          <a:effectLst>
                            <a:glow rad="101600">
                              <a:srgbClr val="FFFF00">
                                <a:alpha val="75000"/>
                              </a:srgbClr>
                            </a:glow>
                          </a:effectLst>
                          <a:latin typeface="微軟正黑體"/>
                          <a:ea typeface="微軟正黑體"/>
                          <a:cs typeface="微軟正黑體"/>
                        </a:rPr>
                        <a:t>持續有意識障礙，</a:t>
                      </a:r>
                      <a:r>
                        <a:rPr lang="zh-TW" altLang="en-US" sz="2400" dirty="0">
                          <a:latin typeface="微軟正黑體"/>
                          <a:ea typeface="微軟正黑體"/>
                          <a:cs typeface="微軟正黑體"/>
                        </a:rPr>
                        <a:t>導致無法進行生活自理、學習或工作，並符合下列情形之一者：</a:t>
                      </a:r>
                      <a:endParaRPr lang="en-US" altLang="zh-TW" sz="2400" dirty="0">
                        <a:latin typeface="微軟正黑體"/>
                        <a:ea typeface="微軟正黑體"/>
                        <a:cs typeface="微軟正黑體"/>
                      </a:endParaRPr>
                    </a:p>
                    <a:p>
                      <a:pPr marL="266700" indent="-266700">
                        <a:buAutoNum type="arabicPeriod"/>
                      </a:pPr>
                      <a:r>
                        <a:rPr lang="zh-TW" altLang="en-US" sz="2400" dirty="0">
                          <a:latin typeface="微軟正黑體"/>
                          <a:ea typeface="微軟正黑體"/>
                          <a:cs typeface="微軟正黑體"/>
                        </a:rPr>
                        <a:t>臨床失智評估量表</a:t>
                      </a:r>
                      <a:r>
                        <a:rPr lang="en-US" altLang="zh-TW" sz="2400" dirty="0">
                          <a:latin typeface="微軟正黑體"/>
                          <a:ea typeface="微軟正黑體"/>
                          <a:cs typeface="微軟正黑體"/>
                        </a:rPr>
                        <a:t>(Clinical Dementia Rating) </a:t>
                      </a:r>
                      <a:r>
                        <a:rPr lang="zh-TW" altLang="en-US" sz="2400" dirty="0">
                          <a:latin typeface="微軟正黑體"/>
                          <a:ea typeface="微軟正黑體"/>
                          <a:cs typeface="微軟正黑體"/>
                        </a:rPr>
                        <a:t>達三分以上。</a:t>
                      </a:r>
                      <a:endParaRPr lang="en-US" altLang="zh-TW" sz="2400" dirty="0">
                        <a:latin typeface="微軟正黑體"/>
                        <a:ea typeface="微軟正黑體"/>
                        <a:cs typeface="微軟正黑體"/>
                      </a:endParaRPr>
                    </a:p>
                    <a:p>
                      <a:pPr marL="266700" indent="-266700">
                        <a:buAutoNum type="arabicPeriod"/>
                      </a:pPr>
                      <a:r>
                        <a:rPr lang="zh-TW" altLang="en-US" sz="2400" dirty="0">
                          <a:latin typeface="微軟正黑體"/>
                          <a:ea typeface="微軟正黑體"/>
                          <a:cs typeface="微軟正黑體"/>
                        </a:rPr>
                        <a:t>功能性評估量表</a:t>
                      </a:r>
                      <a:r>
                        <a:rPr lang="en-US" altLang="zh-TW" sz="2400" dirty="0">
                          <a:latin typeface="微軟正黑體"/>
                          <a:ea typeface="微軟正黑體"/>
                          <a:cs typeface="微軟正黑體"/>
                        </a:rPr>
                        <a:t>(Functional</a:t>
                      </a:r>
                      <a:r>
                        <a:rPr lang="en-US" altLang="zh-TW" sz="2400" baseline="0" dirty="0">
                          <a:latin typeface="微軟正黑體"/>
                          <a:ea typeface="微軟正黑體"/>
                          <a:cs typeface="微軟正黑體"/>
                        </a:rPr>
                        <a:t> Assessment Staging Test) </a:t>
                      </a:r>
                      <a:r>
                        <a:rPr lang="zh-TW" altLang="en-US" sz="2400" baseline="0" dirty="0">
                          <a:latin typeface="微軟正黑體"/>
                          <a:ea typeface="微軟正黑體"/>
                          <a:cs typeface="微軟正黑體"/>
                        </a:rPr>
                        <a:t>達七分以上。</a:t>
                      </a:r>
                      <a:endParaRPr lang="zh-TW" altLang="en-US" sz="2400" dirty="0">
                        <a:latin typeface="微軟正黑體"/>
                        <a:ea typeface="微軟正黑體"/>
                        <a:cs typeface="微軟正黑體"/>
                      </a:endParaRPr>
                    </a:p>
                  </a:txBody>
                  <a:tcPr marL="84406" marR="84406" marT="31653" marB="3165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effectLst>
                            <a:glow rad="101600">
                              <a:srgbClr val="FFFF00">
                                <a:alpha val="75000"/>
                              </a:srgbClr>
                            </a:glow>
                          </a:effectLst>
                          <a:latin typeface="微軟正黑體"/>
                          <a:ea typeface="微軟正黑體"/>
                          <a:cs typeface="微軟正黑體"/>
                        </a:rPr>
                        <a:t>由</a:t>
                      </a:r>
                      <a:r>
                        <a:rPr lang="zh-TW" altLang="en-US" sz="2400" dirty="0" smtClean="0">
                          <a:solidFill>
                            <a:srgbClr val="800000"/>
                          </a:solidFill>
                          <a:effectLst>
                            <a:glow rad="101600">
                              <a:srgbClr val="FFFF00">
                                <a:alpha val="75000"/>
                              </a:srgbClr>
                            </a:glow>
                          </a:effectLst>
                          <a:latin typeface="微軟正黑體"/>
                          <a:ea typeface="微軟正黑體"/>
                          <a:cs typeface="微軟正黑體"/>
                        </a:rPr>
                        <a:t>二位</a:t>
                      </a:r>
                      <a:r>
                        <a:rPr lang="zh-TW" altLang="en-US" sz="2400" kern="1200" dirty="0" smtClean="0">
                          <a:solidFill>
                            <a:schemeClr val="dk1"/>
                          </a:solidFill>
                          <a:effectLst>
                            <a:glow rad="101600">
                              <a:srgbClr val="FFFF00">
                                <a:alpha val="75000"/>
                              </a:srgbClr>
                            </a:glow>
                          </a:effectLst>
                          <a:latin typeface="微軟正黑體"/>
                          <a:ea typeface="微軟正黑體"/>
                          <a:cs typeface="微軟正黑體"/>
                        </a:rPr>
                        <a:t>神經</a:t>
                      </a:r>
                      <a:r>
                        <a:rPr lang="zh-TW" altLang="en-US" sz="2400" dirty="0">
                          <a:latin typeface="微軟正黑體"/>
                          <a:ea typeface="微軟正黑體"/>
                          <a:cs typeface="微軟正黑體"/>
                        </a:rPr>
                        <a:t>或</a:t>
                      </a:r>
                      <a:r>
                        <a:rPr lang="zh-TW" altLang="en-US" sz="2400" kern="1200" dirty="0">
                          <a:solidFill>
                            <a:schemeClr val="dk1"/>
                          </a:solidFill>
                          <a:effectLst>
                            <a:glow rad="101600">
                              <a:srgbClr val="FFFF00">
                                <a:alpha val="75000"/>
                              </a:srgbClr>
                            </a:glow>
                          </a:effectLst>
                          <a:latin typeface="微軟正黑體"/>
                          <a:ea typeface="微軟正黑體"/>
                          <a:cs typeface="微軟正黑體"/>
                        </a:rPr>
                        <a:t>精神</a:t>
                      </a:r>
                      <a:r>
                        <a:rPr lang="zh-TW" altLang="en-US" sz="2400" dirty="0">
                          <a:latin typeface="微軟正黑體"/>
                          <a:ea typeface="微軟正黑體"/>
                          <a:cs typeface="微軟正黑體"/>
                        </a:rPr>
                        <a:t>醫學相關之專科</a:t>
                      </a:r>
                      <a:r>
                        <a:rPr lang="zh-TW" altLang="en-US" sz="2400" dirty="0" smtClean="0">
                          <a:latin typeface="微軟正黑體"/>
                          <a:ea typeface="微軟正黑體"/>
                          <a:cs typeface="微軟正黑體"/>
                        </a:rPr>
                        <a:t>醫師診斷。</a:t>
                      </a:r>
                      <a:endParaRPr lang="en-US" altLang="zh-TW" sz="2400" dirty="0" smtClean="0">
                        <a:latin typeface="微軟正黑體"/>
                        <a:ea typeface="微軟正黑體"/>
                        <a:cs typeface="微軟正黑體"/>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C00000"/>
                          </a:solidFill>
                          <a:latin typeface="微軟正黑體"/>
                          <a:ea typeface="微軟正黑體"/>
                          <a:cs typeface="微軟正黑體"/>
                        </a:rPr>
                        <a:t> </a:t>
                      </a:r>
                      <a:r>
                        <a:rPr lang="en-US" altLang="zh-TW" sz="2400" b="1" dirty="0" err="1" smtClean="0">
                          <a:solidFill>
                            <a:srgbClr val="C00000"/>
                          </a:solidFill>
                          <a:latin typeface="微軟正黑體"/>
                          <a:ea typeface="微軟正黑體"/>
                          <a:cs typeface="微軟正黑體"/>
                        </a:rPr>
                        <a:t>CDR≧3</a:t>
                      </a:r>
                      <a:endParaRPr lang="en-US" altLang="zh-TW" sz="2400" b="1" dirty="0" smtClean="0">
                        <a:solidFill>
                          <a:srgbClr val="C00000"/>
                        </a:solidFill>
                        <a:latin typeface="微軟正黑體"/>
                        <a:ea typeface="微軟正黑體"/>
                        <a:cs typeface="微軟正黑體"/>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C00000"/>
                          </a:solidFill>
                          <a:latin typeface="微軟正黑體"/>
                          <a:ea typeface="微軟正黑體"/>
                          <a:cs typeface="微軟正黑體"/>
                        </a:rPr>
                        <a:t>/</a:t>
                      </a:r>
                      <a:r>
                        <a:rPr lang="en-US" altLang="zh-TW" sz="2400" b="1" dirty="0" err="1" smtClean="0">
                          <a:solidFill>
                            <a:srgbClr val="C00000"/>
                          </a:solidFill>
                          <a:latin typeface="微軟正黑體"/>
                          <a:ea typeface="微軟正黑體"/>
                          <a:cs typeface="微軟正黑體"/>
                        </a:rPr>
                        <a:t>FAST≧7</a:t>
                      </a:r>
                      <a:endParaRPr lang="zh-TW" altLang="en-US" sz="2400" b="1" dirty="0">
                        <a:solidFill>
                          <a:srgbClr val="C00000"/>
                        </a:solidFill>
                        <a:latin typeface="微軟正黑體"/>
                        <a:ea typeface="微軟正黑體"/>
                        <a:cs typeface="微軟正黑體"/>
                      </a:endParaRPr>
                    </a:p>
                  </a:txBody>
                  <a:tcPr marL="84406" marR="84406" marT="31653" marB="31653"/>
                </a:tc>
                <a:extLst>
                  <a:ext uri="{0D108BD9-81ED-4DB2-BD59-A6C34878D82A}">
                    <a16:rowId xmlns="" xmlns:a16="http://schemas.microsoft.com/office/drawing/2014/main" val="10004"/>
                  </a:ext>
                </a:extLst>
              </a:tr>
              <a:tr h="520132">
                <a:tc>
                  <a:txBody>
                    <a:bodyPr/>
                    <a:lstStyle/>
                    <a:p>
                      <a:pPr algn="ctr"/>
                      <a:r>
                        <a:rPr lang="zh-TW" altLang="en-US" sz="2800" b="1" dirty="0">
                          <a:latin typeface="微軟正黑體"/>
                          <a:ea typeface="微軟正黑體"/>
                          <a:cs typeface="微軟正黑體"/>
                        </a:rPr>
                        <a:t>其他</a:t>
                      </a:r>
                    </a:p>
                  </a:txBody>
                  <a:tcPr marL="84406" marR="84406" marT="31653" marB="31653" anchor="ctr"/>
                </a:tc>
                <a:tc>
                  <a:txBody>
                    <a:bodyPr/>
                    <a:lstStyle/>
                    <a:p>
                      <a:r>
                        <a:rPr lang="zh-TW" altLang="en-US" sz="2400" kern="100" dirty="0">
                          <a:solidFill>
                            <a:srgbClr val="000090"/>
                          </a:solidFill>
                          <a:effectLst/>
                          <a:latin typeface="Times New Roman" pitchFamily="18" charset="0"/>
                          <a:ea typeface="標楷體" pitchFamily="65" charset="-120"/>
                          <a:cs typeface="Times New Roman" pitchFamily="18" charset="0"/>
                        </a:rPr>
                        <a:t>由中央主管機關</a:t>
                      </a:r>
                      <a:r>
                        <a:rPr lang="zh-TW" altLang="zh-TW" sz="2400" kern="100" dirty="0">
                          <a:solidFill>
                            <a:srgbClr val="000090"/>
                          </a:solidFill>
                          <a:effectLst/>
                          <a:latin typeface="Times New Roman" pitchFamily="18" charset="0"/>
                          <a:ea typeface="標楷體" pitchFamily="65" charset="-120"/>
                          <a:cs typeface="Times New Roman" pitchFamily="18" charset="0"/>
                        </a:rPr>
                        <a:t>召集會議決定後公告</a:t>
                      </a:r>
                      <a:r>
                        <a:rPr lang="zh-TW" altLang="en-US" sz="2400" kern="100" dirty="0">
                          <a:solidFill>
                            <a:srgbClr val="000090"/>
                          </a:solidFill>
                          <a:effectLst/>
                          <a:latin typeface="Times New Roman" pitchFamily="18" charset="0"/>
                          <a:ea typeface="標楷體" pitchFamily="65" charset="-120"/>
                          <a:cs typeface="Times New Roman" pitchFamily="18" charset="0"/>
                        </a:rPr>
                        <a:t>之。</a:t>
                      </a:r>
                      <a:endParaRPr lang="zh-TW" altLang="en-US" sz="2400" dirty="0">
                        <a:latin typeface="微軟正黑體"/>
                        <a:ea typeface="微軟正黑體"/>
                        <a:cs typeface="微軟正黑體"/>
                      </a:endParaRPr>
                    </a:p>
                  </a:txBody>
                  <a:tcPr marL="84406" marR="84406" marT="31653" marB="31653"/>
                </a:tc>
                <a:tc>
                  <a:txBody>
                    <a:bodyPr/>
                    <a:lstStyle/>
                    <a:p>
                      <a:endParaRPr lang="zh-TW" altLang="en-US" sz="2400" dirty="0">
                        <a:latin typeface="微軟正黑體"/>
                        <a:ea typeface="微軟正黑體"/>
                        <a:cs typeface="微軟正黑體"/>
                      </a:endParaRPr>
                    </a:p>
                  </a:txBody>
                  <a:tcPr marL="84406" marR="84406" marT="31653" marB="31653"/>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0247391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mtClean="0"/>
              <a:t>第五款</a:t>
            </a:r>
            <a:r>
              <a:rPr lang="zh-TW" altLang="en-US"/>
              <a:t>政府</a:t>
            </a:r>
            <a:r>
              <a:rPr lang="zh-TW" altLang="en-US" smtClean="0"/>
              <a:t>公告疾病</a:t>
            </a:r>
            <a:r>
              <a:rPr lang="zh-TW" altLang="en-US"/>
              <a:t>三</a:t>
            </a:r>
            <a:r>
              <a:rPr lang="zh-TW" altLang="en-US" smtClean="0"/>
              <a:t>要件</a:t>
            </a:r>
            <a:r>
              <a:rPr lang="en-US" altLang="zh-TW" smtClean="0"/>
              <a:t/>
            </a:r>
            <a:br>
              <a:rPr lang="en-US" altLang="zh-TW" smtClean="0"/>
            </a:br>
            <a:r>
              <a:rPr lang="zh-TW" altLang="en-US" smtClean="0"/>
              <a:t>之</a:t>
            </a:r>
            <a:r>
              <a:rPr lang="zh-TW" altLang="en-US"/>
              <a:t>判定</a:t>
            </a:r>
            <a:r>
              <a:rPr lang="zh-TW" altLang="en-US" smtClean="0"/>
              <a:t>標準</a:t>
            </a:r>
            <a:endParaRPr lang="zh-TW" altLang="en-US"/>
          </a:p>
        </p:txBody>
      </p:sp>
      <p:sp>
        <p:nvSpPr>
          <p:cNvPr id="3" name="內容版面配置區 2"/>
          <p:cNvSpPr>
            <a:spLocks noGrp="1"/>
          </p:cNvSpPr>
          <p:nvPr>
            <p:ph idx="1"/>
          </p:nvPr>
        </p:nvSpPr>
        <p:spPr/>
        <p:txBody>
          <a:bodyPr>
            <a:noAutofit/>
          </a:bodyPr>
          <a:lstStyle/>
          <a:p>
            <a:r>
              <a:rPr lang="zh-TW" altLang="en-US" sz="3600" dirty="0">
                <a:latin typeface="夹发砰"/>
              </a:rPr>
              <a:t>本法第十四條第一項第五</a:t>
            </a:r>
            <a:r>
              <a:rPr lang="zh-TW" altLang="en-US" sz="3600" dirty="0" smtClean="0">
                <a:latin typeface="夹发砰"/>
              </a:rPr>
              <a:t>款所</a:t>
            </a:r>
            <a:r>
              <a:rPr lang="zh-TW" altLang="en-US" sz="3600" dirty="0">
                <a:latin typeface="夹发砰"/>
              </a:rPr>
              <a:t>稱</a:t>
            </a:r>
            <a:r>
              <a:rPr lang="zh-TW" altLang="en-US" sz="3600" dirty="0">
                <a:solidFill>
                  <a:srgbClr val="C00000"/>
                </a:solidFill>
                <a:latin typeface="夹发砰"/>
              </a:rPr>
              <a:t>其他經中央主管機關公告</a:t>
            </a:r>
            <a:r>
              <a:rPr lang="zh-TW" altLang="en-US" sz="3600" dirty="0" smtClean="0">
                <a:latin typeface="夹发砰"/>
              </a:rPr>
              <a:t>之病人</a:t>
            </a:r>
            <a:r>
              <a:rPr lang="zh-TW" altLang="en-US" sz="3600" dirty="0">
                <a:latin typeface="夹发砰"/>
              </a:rPr>
              <a:t>疾病狀況或</a:t>
            </a:r>
            <a:r>
              <a:rPr lang="zh-TW" altLang="en-US" sz="3600" dirty="0">
                <a:solidFill>
                  <a:srgbClr val="0070C0"/>
                </a:solidFill>
                <a:latin typeface="夹发砰"/>
              </a:rPr>
              <a:t>痛苦難以忍受</a:t>
            </a:r>
            <a:r>
              <a:rPr lang="zh-TW" altLang="en-US" sz="3600" dirty="0">
                <a:latin typeface="夹发砰"/>
              </a:rPr>
              <a:t>、</a:t>
            </a:r>
            <a:r>
              <a:rPr lang="zh-TW" altLang="en-US" sz="3600" dirty="0" smtClean="0">
                <a:solidFill>
                  <a:srgbClr val="0070C0"/>
                </a:solidFill>
                <a:latin typeface="夹发砰"/>
              </a:rPr>
              <a:t>疾病</a:t>
            </a:r>
            <a:r>
              <a:rPr lang="zh-TW" altLang="en-US" sz="3600" dirty="0">
                <a:solidFill>
                  <a:srgbClr val="0070C0"/>
                </a:solidFill>
                <a:latin typeface="夹发砰"/>
              </a:rPr>
              <a:t>無法治癒</a:t>
            </a:r>
            <a:r>
              <a:rPr lang="zh-TW" altLang="en-US" sz="3600" dirty="0">
                <a:latin typeface="夹发砰"/>
              </a:rPr>
              <a:t>且依當時醫療水準</a:t>
            </a:r>
            <a:r>
              <a:rPr lang="zh-TW" altLang="en-US" sz="3600" dirty="0" smtClean="0">
                <a:solidFill>
                  <a:srgbClr val="0070C0"/>
                </a:solidFill>
                <a:latin typeface="夹发砰"/>
              </a:rPr>
              <a:t>無其他</a:t>
            </a:r>
            <a:r>
              <a:rPr lang="zh-TW" altLang="en-US" sz="3600" dirty="0">
                <a:solidFill>
                  <a:srgbClr val="0070C0"/>
                </a:solidFill>
                <a:latin typeface="夹发砰"/>
              </a:rPr>
              <a:t>合適解決方法</a:t>
            </a:r>
            <a:r>
              <a:rPr lang="zh-TW" altLang="en-US" sz="3600" dirty="0">
                <a:latin typeface="夹发砰"/>
              </a:rPr>
              <a:t>之</a:t>
            </a:r>
            <a:r>
              <a:rPr lang="zh-TW" altLang="en-US" sz="3600" dirty="0" smtClean="0">
                <a:latin typeface="夹发砰"/>
              </a:rPr>
              <a:t>情形</a:t>
            </a:r>
            <a:endParaRPr lang="zh-TW" altLang="en-US" sz="3600" dirty="0"/>
          </a:p>
        </p:txBody>
      </p:sp>
    </p:spTree>
    <p:extLst>
      <p:ext uri="{BB962C8B-B14F-4D97-AF65-F5344CB8AC3E}">
        <p14:creationId xmlns:p14="http://schemas.microsoft.com/office/powerpoint/2010/main" val="42740870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a:extLst>
              <a:ext uri="{FF2B5EF4-FFF2-40B4-BE49-F238E27FC236}">
                <a16:creationId xmlns="" xmlns:a16="http://schemas.microsoft.com/office/drawing/2014/main" id="{72230120-65A2-4C68-AE00-605970695B2A}"/>
              </a:ext>
            </a:extLst>
          </p:cNvPr>
          <p:cNvSpPr>
            <a:spLocks noGrp="1"/>
          </p:cNvSpPr>
          <p:nvPr>
            <p:ph idx="10"/>
          </p:nvPr>
        </p:nvSpPr>
        <p:spPr>
          <a:xfrm>
            <a:off x="615878" y="2095069"/>
            <a:ext cx="7843333" cy="1861130"/>
          </a:xfrm>
        </p:spPr>
        <p:txBody>
          <a:bodyPr/>
          <a:lstStyle/>
          <a:p>
            <a:pPr>
              <a:lnSpc>
                <a:spcPct val="120000"/>
              </a:lnSpc>
              <a:spcBef>
                <a:spcPts val="1108"/>
              </a:spcBef>
            </a:pPr>
            <a:r>
              <a:rPr lang="zh-TW" altLang="zh-TW" sz="3200" b="1" dirty="0">
                <a:solidFill>
                  <a:srgbClr val="2A2A7E"/>
                </a:solidFill>
                <a:latin typeface="微軟正黑體" panose="020B0604030504040204" pitchFamily="34" charset="-120"/>
                <a:ea typeface="微軟正黑體" panose="020B0604030504040204" pitchFamily="34" charset="-120"/>
                <a:cs typeface="+mn-cs"/>
              </a:rPr>
              <a:t>第十四條</a:t>
            </a:r>
            <a:r>
              <a:rPr lang="en-US" altLang="zh-TW" sz="3200" b="1" dirty="0">
                <a:solidFill>
                  <a:srgbClr val="2A2A7E"/>
                </a:solidFill>
                <a:latin typeface="微軟正黑體" panose="020B0604030504040204" pitchFamily="34" charset="-120"/>
                <a:ea typeface="微軟正黑體" panose="020B0604030504040204" pitchFamily="34" charset="-120"/>
                <a:cs typeface="+mn-cs"/>
              </a:rPr>
              <a:t>  </a:t>
            </a:r>
            <a:r>
              <a:rPr lang="zh-TW" altLang="zh-TW" sz="3200" dirty="0">
                <a:solidFill>
                  <a:srgbClr val="2A2A7E"/>
                </a:solidFill>
                <a:latin typeface="微軟正黑體" panose="020B0604030504040204" pitchFamily="34" charset="-120"/>
                <a:ea typeface="微軟正黑體" panose="020B0604030504040204" pitchFamily="34" charset="-120"/>
                <a:cs typeface="+mn-cs"/>
              </a:rPr>
              <a:t>本法第十四條第一項第五款所定情形，由中央主管機關召開會議後公告</a:t>
            </a:r>
            <a:r>
              <a:rPr lang="zh-TW" altLang="en-US" sz="3200" dirty="0">
                <a:solidFill>
                  <a:srgbClr val="2A2A7E"/>
                </a:solidFill>
                <a:latin typeface="微軟正黑體" panose="020B0604030504040204" pitchFamily="34" charset="-120"/>
                <a:ea typeface="微軟正黑體" panose="020B0604030504040204" pitchFamily="34" charset="-120"/>
                <a:cs typeface="+mn-cs"/>
              </a:rPr>
              <a:t>之。</a:t>
            </a:r>
            <a:endParaRPr lang="en-US" altLang="zh-TW" sz="3200" dirty="0">
              <a:solidFill>
                <a:srgbClr val="2A2A7E"/>
              </a:solidFill>
              <a:latin typeface="微軟正黑體" panose="020B0604030504040204" pitchFamily="34" charset="-120"/>
              <a:ea typeface="微軟正黑體" panose="020B0604030504040204" pitchFamily="34" charset="-120"/>
              <a:cs typeface="+mn-cs"/>
            </a:endParaRPr>
          </a:p>
          <a:p>
            <a:pPr>
              <a:lnSpc>
                <a:spcPct val="120000"/>
              </a:lnSpc>
              <a:spcBef>
                <a:spcPts val="1108"/>
              </a:spcBef>
            </a:pPr>
            <a:r>
              <a:rPr lang="zh-TW" altLang="en-US" sz="3200" dirty="0">
                <a:solidFill>
                  <a:srgbClr val="2A2A7E"/>
                </a:solidFill>
                <a:latin typeface="微軟正黑體" panose="020B0604030504040204" pitchFamily="34" charset="-120"/>
                <a:ea typeface="微軟正黑體" panose="020B0604030504040204" pitchFamily="34" charset="-120"/>
                <a:cs typeface="+mn-cs"/>
              </a:rPr>
              <a:t>前項</a:t>
            </a:r>
            <a:r>
              <a:rPr lang="zh-TW" altLang="zh-TW" sz="3200" dirty="0">
                <a:solidFill>
                  <a:srgbClr val="2A2A7E"/>
                </a:solidFill>
                <a:latin typeface="微軟正黑體" panose="020B0604030504040204" pitchFamily="34" charset="-120"/>
                <a:ea typeface="微軟正黑體" panose="020B0604030504040204" pitchFamily="34" charset="-120"/>
                <a:cs typeface="+mn-cs"/>
              </a:rPr>
              <a:t>會議前，</a:t>
            </a:r>
            <a:r>
              <a:rPr lang="zh-TW" altLang="zh-TW" sz="3200" dirty="0">
                <a:solidFill>
                  <a:srgbClr val="C00000"/>
                </a:solidFill>
                <a:latin typeface="微軟正黑體" panose="020B0604030504040204" pitchFamily="34" charset="-120"/>
                <a:ea typeface="微軟正黑體" panose="020B0604030504040204" pitchFamily="34" charset="-120"/>
                <a:cs typeface="+mn-cs"/>
              </a:rPr>
              <a:t>病人、關係人、病友團體、醫療機構、醫學專業團體</a:t>
            </a:r>
            <a:r>
              <a:rPr lang="zh-TW" altLang="zh-TW" sz="3200" dirty="0">
                <a:solidFill>
                  <a:srgbClr val="2A2A7E"/>
                </a:solidFill>
                <a:latin typeface="微軟正黑體" panose="020B0604030504040204" pitchFamily="34" charset="-120"/>
                <a:ea typeface="微軟正黑體" panose="020B0604030504040204" pitchFamily="34" charset="-120"/>
                <a:cs typeface="+mn-cs"/>
              </a:rPr>
              <a:t>得檢具相關文件、資料，向中央主管機關提出建議。</a:t>
            </a:r>
            <a:endParaRPr lang="en-US" altLang="zh-TW" sz="3200" dirty="0">
              <a:solidFill>
                <a:srgbClr val="2A2A7E"/>
              </a:solidFill>
              <a:latin typeface="微軟正黑體" panose="020B0604030504040204" pitchFamily="34" charset="-120"/>
              <a:ea typeface="微軟正黑體" panose="020B0604030504040204" pitchFamily="34" charset="-120"/>
              <a:cs typeface="+mn-cs"/>
            </a:endParaRPr>
          </a:p>
        </p:txBody>
      </p:sp>
      <p:sp>
        <p:nvSpPr>
          <p:cNvPr id="6" name="文字方塊 5">
            <a:extLst>
              <a:ext uri="{FF2B5EF4-FFF2-40B4-BE49-F238E27FC236}">
                <a16:creationId xmlns="" xmlns:a16="http://schemas.microsoft.com/office/drawing/2014/main" id="{3A3DBB90-F6AE-4AEA-87E0-A0A6C9269172}"/>
              </a:ext>
            </a:extLst>
          </p:cNvPr>
          <p:cNvSpPr txBox="1"/>
          <p:nvPr/>
        </p:nvSpPr>
        <p:spPr>
          <a:xfrm>
            <a:off x="5535893" y="1405993"/>
            <a:ext cx="2743059" cy="603691"/>
          </a:xfrm>
          <a:prstGeom prst="rect">
            <a:avLst/>
          </a:prstGeom>
          <a:noFill/>
        </p:spPr>
        <p:txBody>
          <a:bodyPr wrap="none" rtlCol="0">
            <a:spAutoFit/>
          </a:bodyPr>
          <a:lstStyle>
            <a:defPPr>
              <a:defRPr lang="ko-KR"/>
            </a:defPPr>
            <a:lvl1pPr>
              <a:defRPr kumimoji="1" sz="3600" b="1">
                <a:solidFill>
                  <a:srgbClr val="298758"/>
                </a:solidFill>
                <a:latin typeface="微軟正黑體" panose="020B0604030504040204" pitchFamily="34" charset="-120"/>
                <a:ea typeface="微軟正黑體" panose="020B0604030504040204" pitchFamily="34" charset="-120"/>
              </a:defRPr>
            </a:lvl1pPr>
          </a:lstStyle>
          <a:p>
            <a:pPr latinLnBrk="1"/>
            <a:r>
              <a:rPr lang="zh-TW" altLang="en-US" sz="3323" dirty="0"/>
              <a:t>其他公告疾病</a:t>
            </a:r>
          </a:p>
        </p:txBody>
      </p:sp>
      <p:sp>
        <p:nvSpPr>
          <p:cNvPr id="11" name="圓角矩形 10"/>
          <p:cNvSpPr/>
          <p:nvPr/>
        </p:nvSpPr>
        <p:spPr>
          <a:xfrm>
            <a:off x="593837" y="1124744"/>
            <a:ext cx="7865375" cy="4936303"/>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1662">
              <a:solidFill>
                <a:prstClr val="white"/>
              </a:solidFill>
            </a:endParaRPr>
          </a:p>
        </p:txBody>
      </p:sp>
      <p:grpSp>
        <p:nvGrpSpPr>
          <p:cNvPr id="12" name="群組 11"/>
          <p:cNvGrpSpPr/>
          <p:nvPr/>
        </p:nvGrpSpPr>
        <p:grpSpPr>
          <a:xfrm>
            <a:off x="750278" y="923014"/>
            <a:ext cx="2564444" cy="646331"/>
            <a:chOff x="498736" y="2744339"/>
            <a:chExt cx="2069991" cy="700191"/>
          </a:xfrm>
          <a:solidFill>
            <a:schemeClr val="bg1"/>
          </a:solidFill>
        </p:grpSpPr>
        <p:sp>
          <p:nvSpPr>
            <p:cNvPr id="13" name="文字方塊 12">
              <a:extLst>
                <a:ext uri="{FF2B5EF4-FFF2-40B4-BE49-F238E27FC236}">
                  <a16:creationId xmlns="" xmlns:a16="http://schemas.microsoft.com/office/drawing/2014/main" id="{4DC8A95D-AD1C-4830-A324-CD3B8094958C}"/>
                </a:ext>
              </a:extLst>
            </p:cNvPr>
            <p:cNvSpPr txBox="1"/>
            <p:nvPr/>
          </p:nvSpPr>
          <p:spPr>
            <a:xfrm>
              <a:off x="912543" y="2744339"/>
              <a:ext cx="1656184" cy="700191"/>
            </a:xfrm>
            <a:prstGeom prst="rect">
              <a:avLst/>
            </a:prstGeom>
            <a:grpFill/>
          </p:spPr>
          <p:txBody>
            <a:bodyPr wrap="square" rtlCol="0">
              <a:spAutoFit/>
            </a:bodyPr>
            <a:lstStyle/>
            <a:p>
              <a:pPr latinLnBrk="1"/>
              <a:r>
                <a:rPr lang="zh-TW" altLang="en-US" sz="3600" b="1" dirty="0">
                  <a:solidFill>
                    <a:srgbClr val="532476"/>
                  </a:solidFill>
                  <a:latin typeface="微軟正黑體" panose="020B0604030504040204" pitchFamily="34" charset="-120"/>
                  <a:ea typeface="微軟正黑體" panose="020B0604030504040204" pitchFamily="34" charset="-120"/>
                </a:rPr>
                <a:t>施行細則</a:t>
              </a:r>
            </a:p>
          </p:txBody>
        </p:sp>
        <p:pic>
          <p:nvPicPr>
            <p:cNvPr id="14" name="圖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736" y="2799022"/>
              <a:ext cx="460449" cy="545999"/>
            </a:xfrm>
            <a:prstGeom prst="rect">
              <a:avLst/>
            </a:prstGeom>
            <a:grpFill/>
          </p:spPr>
        </p:pic>
      </p:grpSp>
      <p:grpSp>
        <p:nvGrpSpPr>
          <p:cNvPr id="8" name="群組 7"/>
          <p:cNvGrpSpPr/>
          <p:nvPr/>
        </p:nvGrpSpPr>
        <p:grpSpPr>
          <a:xfrm>
            <a:off x="5756" y="6188563"/>
            <a:ext cx="9138462" cy="672075"/>
            <a:chOff x="5538" y="6186385"/>
            <a:chExt cx="9138462" cy="672075"/>
          </a:xfrm>
        </p:grpSpPr>
        <p:pic>
          <p:nvPicPr>
            <p:cNvPr id="9" name="Picture 2" descr="N:\2018活動\2018病主法計畫\05-ACP訓練課程\課程海報\預立醫療照護諮商人員訓練課程海報-6_空白.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538" y="6546461"/>
              <a:ext cx="9138462" cy="3105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8618" y="6186385"/>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321572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9"/>
          <p:cNvSpPr txBox="1">
            <a:spLocks/>
          </p:cNvSpPr>
          <p:nvPr/>
        </p:nvSpPr>
        <p:spPr>
          <a:xfrm>
            <a:off x="565091" y="1268760"/>
            <a:ext cx="8121649" cy="697231"/>
          </a:xfrm>
          <a:prstGeom prst="rect">
            <a:avLst/>
          </a:prstGeom>
        </p:spPr>
        <p:txBody>
          <a:bodyPr/>
          <a:lstStyle>
            <a:lvl1pPr algn="ctr" defTabSz="844061" rtl="0" eaLnBrk="1" latinLnBrk="1" hangingPunct="1">
              <a:spcBef>
                <a:spcPct val="0"/>
              </a:spcBef>
              <a:buNone/>
              <a:defRPr sz="4062" kern="1200">
                <a:solidFill>
                  <a:schemeClr val="tx1"/>
                </a:solidFill>
                <a:latin typeface="+mj-lt"/>
                <a:ea typeface="+mj-ea"/>
                <a:cs typeface="+mj-cs"/>
              </a:defRPr>
            </a:lvl1pPr>
          </a:lstStyle>
          <a:p>
            <a:r>
              <a:rPr lang="zh-TW" altLang="en-US" dirty="0" smtClean="0">
                <a:latin typeface="微軟正黑體" panose="020B0604030504040204" pitchFamily="34" charset="-120"/>
                <a:ea typeface="微軟正黑體" panose="020B0604030504040204" pitchFamily="34" charset="-120"/>
              </a:rPr>
              <a:t>已立</a:t>
            </a:r>
            <a:r>
              <a:rPr lang="en-US" altLang="zh-TW" dirty="0" smtClean="0">
                <a:latin typeface="微軟正黑體" panose="020B0604030504040204" pitchFamily="34" charset="-120"/>
                <a:ea typeface="微軟正黑體" panose="020B0604030504040204" pitchFamily="34" charset="-120"/>
              </a:rPr>
              <a:t>AD</a:t>
            </a:r>
            <a:r>
              <a:rPr lang="zh-TW" altLang="en-US" dirty="0" smtClean="0">
                <a:latin typeface="微軟正黑體" panose="020B0604030504040204" pitchFamily="34" charset="-120"/>
                <a:ea typeface="微軟正黑體" panose="020B0604030504040204" pitchFamily="34" charset="-120"/>
              </a:rPr>
              <a:t>者，</a:t>
            </a:r>
            <a:r>
              <a:rPr lang="en-US" altLang="zh-TW" dirty="0" smtClean="0">
                <a:latin typeface="微軟正黑體" panose="020B0604030504040204" pitchFamily="34" charset="-120"/>
                <a:ea typeface="微軟正黑體" panose="020B0604030504040204" pitchFamily="34" charset="-120"/>
              </a:rPr>
              <a:t>AD</a:t>
            </a:r>
            <a:r>
              <a:rPr lang="zh-TW" altLang="en-US" dirty="0" smtClean="0">
                <a:latin typeface="微軟正黑體" panose="020B0604030504040204" pitchFamily="34" charset="-120"/>
                <a:ea typeface="微軟正黑體" panose="020B0604030504040204" pitchFamily="34" charset="-120"/>
              </a:rPr>
              <a:t>何時將啟動</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467544" y="3565798"/>
            <a:ext cx="2268072" cy="144737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b" anchorCtr="1">
            <a:noAutofit/>
          </a:bodyPr>
          <a:lstStyle/>
          <a:p>
            <a:pPr marL="357188" indent="-357188" algn="ctr" defTabSz="457200"/>
            <a:r>
              <a:rPr lang="zh-TW" altLang="en-US" sz="3600" b="1" dirty="0" smtClean="0">
                <a:solidFill>
                  <a:prstClr val="black"/>
                </a:solidFill>
                <a:latin typeface="微軟正黑體" pitchFamily="34" charset="-120"/>
                <a:ea typeface="微軟正黑體" pitchFamily="34" charset="-120"/>
              </a:rPr>
              <a:t>符合</a:t>
            </a:r>
            <a:r>
              <a:rPr lang="zh-TW" altLang="en-US" sz="3600" b="1" dirty="0">
                <a:solidFill>
                  <a:prstClr val="black"/>
                </a:solidFill>
                <a:latin typeface="微軟正黑體" pitchFamily="34" charset="-120"/>
                <a:ea typeface="微軟正黑體" pitchFamily="34" charset="-120"/>
              </a:rPr>
              <a:t>五</a:t>
            </a:r>
            <a:r>
              <a:rPr lang="zh-TW" altLang="en-US" sz="3600" b="1" dirty="0" smtClean="0">
                <a:solidFill>
                  <a:prstClr val="black"/>
                </a:solidFill>
                <a:latin typeface="微軟正黑體" pitchFamily="34" charset="-120"/>
                <a:ea typeface="微軟正黑體" pitchFamily="34" charset="-120"/>
              </a:rPr>
              <a:t>種</a:t>
            </a:r>
            <a:endParaRPr lang="en-US" altLang="zh-TW" sz="3600" b="1" dirty="0" smtClean="0">
              <a:solidFill>
                <a:prstClr val="black"/>
              </a:solidFill>
              <a:latin typeface="微軟正黑體" pitchFamily="34" charset="-120"/>
              <a:ea typeface="微軟正黑體" pitchFamily="34" charset="-120"/>
            </a:endParaRPr>
          </a:p>
          <a:p>
            <a:pPr marL="357188" indent="-357188" algn="ctr" defTabSz="457200"/>
            <a:r>
              <a:rPr lang="zh-TW" altLang="en-US" sz="3600" b="1" dirty="0" smtClean="0">
                <a:solidFill>
                  <a:prstClr val="black"/>
                </a:solidFill>
                <a:latin typeface="微軟正黑體" pitchFamily="34" charset="-120"/>
                <a:ea typeface="微軟正黑體" pitchFamily="34" charset="-120"/>
              </a:rPr>
              <a:t>臨床條件</a:t>
            </a:r>
            <a:endParaRPr lang="zh-TW" altLang="en-US" sz="3600" b="1" dirty="0">
              <a:solidFill>
                <a:prstClr val="black"/>
              </a:solidFill>
              <a:latin typeface="微軟正黑體" pitchFamily="34" charset="-120"/>
              <a:ea typeface="微軟正黑體" pitchFamily="34" charset="-120"/>
            </a:endParaRPr>
          </a:p>
        </p:txBody>
      </p:sp>
      <p:sp>
        <p:nvSpPr>
          <p:cNvPr id="4" name="文字方塊 3"/>
          <p:cNvSpPr txBox="1"/>
          <p:nvPr/>
        </p:nvSpPr>
        <p:spPr>
          <a:xfrm>
            <a:off x="3491880" y="3565798"/>
            <a:ext cx="2268072" cy="144737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1">
            <a:noAutofit/>
          </a:bodyPr>
          <a:lstStyle/>
          <a:p>
            <a:pPr algn="ctr" defTabSz="457200"/>
            <a:r>
              <a:rPr lang="zh-TW" altLang="en-US" sz="3600" b="1" dirty="0" smtClean="0">
                <a:solidFill>
                  <a:prstClr val="black"/>
                </a:solidFill>
                <a:latin typeface="微軟正黑體" pitchFamily="34" charset="-120"/>
                <a:ea typeface="微軟正黑體" pitchFamily="34" charset="-120"/>
              </a:rPr>
              <a:t>兩</a:t>
            </a:r>
            <a:r>
              <a:rPr lang="zh-TW" altLang="en-US" sz="3600" b="1" dirty="0">
                <a:solidFill>
                  <a:prstClr val="black"/>
                </a:solidFill>
                <a:latin typeface="微軟正黑體" pitchFamily="34" charset="-120"/>
                <a:ea typeface="微軟正黑體" pitchFamily="34" charset="-120"/>
              </a:rPr>
              <a:t>位</a:t>
            </a:r>
            <a:r>
              <a:rPr lang="zh-TW" altLang="en-US" sz="3600" b="1" dirty="0" smtClean="0">
                <a:solidFill>
                  <a:prstClr val="black"/>
                </a:solidFill>
                <a:latin typeface="微軟正黑體" pitchFamily="34" charset="-120"/>
                <a:ea typeface="微軟正黑體" pitchFamily="34" charset="-120"/>
              </a:rPr>
              <a:t>專科醫師判定</a:t>
            </a:r>
            <a:endParaRPr lang="zh-TW" altLang="en-US" sz="3600" b="1" dirty="0">
              <a:solidFill>
                <a:prstClr val="black"/>
              </a:solidFill>
              <a:latin typeface="微軟正黑體" pitchFamily="34" charset="-120"/>
              <a:ea typeface="微軟正黑體" pitchFamily="34" charset="-120"/>
            </a:endParaRPr>
          </a:p>
        </p:txBody>
      </p:sp>
      <p:sp>
        <p:nvSpPr>
          <p:cNvPr id="5" name="文字方塊 4"/>
          <p:cNvSpPr txBox="1"/>
          <p:nvPr/>
        </p:nvSpPr>
        <p:spPr>
          <a:xfrm>
            <a:off x="6467040" y="3565798"/>
            <a:ext cx="2268072" cy="144737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1">
            <a:noAutofit/>
          </a:bodyPr>
          <a:lstStyle/>
          <a:p>
            <a:pPr algn="ctr" defTabSz="457200"/>
            <a:r>
              <a:rPr lang="zh-TW" altLang="en-US" sz="3600" b="1" dirty="0" smtClean="0">
                <a:solidFill>
                  <a:prstClr val="black"/>
                </a:solidFill>
                <a:latin typeface="微軟正黑體" pitchFamily="34" charset="-120"/>
                <a:ea typeface="微軟正黑體" pitchFamily="34" charset="-120"/>
              </a:rPr>
              <a:t>兩</a:t>
            </a:r>
            <a:r>
              <a:rPr lang="zh-TW" altLang="en-US" sz="3600" b="1" dirty="0">
                <a:solidFill>
                  <a:prstClr val="black"/>
                </a:solidFill>
                <a:latin typeface="微軟正黑體" pitchFamily="34" charset="-120"/>
                <a:ea typeface="微軟正黑體" pitchFamily="34" charset="-120"/>
              </a:rPr>
              <a:t>次</a:t>
            </a:r>
            <a:r>
              <a:rPr lang="zh-TW" altLang="en-US" sz="3600" b="1" dirty="0" smtClean="0">
                <a:solidFill>
                  <a:prstClr val="black"/>
                </a:solidFill>
                <a:latin typeface="微軟正黑體" pitchFamily="34" charset="-120"/>
                <a:ea typeface="微軟正黑體" pitchFamily="34" charset="-120"/>
              </a:rPr>
              <a:t>安寧照會確認</a:t>
            </a:r>
            <a:endParaRPr lang="zh-TW" altLang="en-US" sz="3600" b="1" dirty="0">
              <a:solidFill>
                <a:prstClr val="black"/>
              </a:solidFill>
              <a:latin typeface="微軟正黑體" pitchFamily="34" charset="-120"/>
              <a:ea typeface="微軟正黑體" pitchFamily="34" charset="-120"/>
            </a:endParaRPr>
          </a:p>
        </p:txBody>
      </p:sp>
      <p:sp>
        <p:nvSpPr>
          <p:cNvPr id="6" name="向右箭號 5"/>
          <p:cNvSpPr/>
          <p:nvPr/>
        </p:nvSpPr>
        <p:spPr>
          <a:xfrm>
            <a:off x="2834595" y="3843567"/>
            <a:ext cx="690460" cy="76882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sp>
        <p:nvSpPr>
          <p:cNvPr id="7" name="向右箭號 6"/>
          <p:cNvSpPr/>
          <p:nvPr/>
        </p:nvSpPr>
        <p:spPr>
          <a:xfrm>
            <a:off x="5776580" y="3905076"/>
            <a:ext cx="690460" cy="76882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grpSp>
        <p:nvGrpSpPr>
          <p:cNvPr id="8" name="群組 7"/>
          <p:cNvGrpSpPr/>
          <p:nvPr/>
        </p:nvGrpSpPr>
        <p:grpSpPr>
          <a:xfrm>
            <a:off x="5756" y="6188563"/>
            <a:ext cx="9138462" cy="672075"/>
            <a:chOff x="5538" y="6186385"/>
            <a:chExt cx="9138462" cy="672075"/>
          </a:xfrm>
        </p:grpSpPr>
        <p:pic>
          <p:nvPicPr>
            <p:cNvPr id="9" name="Picture 2" descr="N:\2018活動\2018病主法計畫\05-ACP訓練課程\課程海報\預立醫療照護諮商人員訓練課程海報-6_空白.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538" y="6546461"/>
              <a:ext cx="9138462" cy="3105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618" y="6186385"/>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0620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720371" y="1560735"/>
            <a:ext cx="8172108" cy="1044645"/>
          </a:xfrm>
          <a:prstGeom prst="rect">
            <a:avLst/>
          </a:prstGeom>
          <a:noFill/>
        </p:spPr>
        <p:txBody>
          <a:bodyPr wrap="square" rtlCol="0">
            <a:spAutoFit/>
          </a:bodyPr>
          <a:lstStyle/>
          <a:p>
            <a:pPr latinLnBrk="1"/>
            <a:r>
              <a:rPr lang="zh-TW" altLang="en-US" sz="3094" dirty="0">
                <a:solidFill>
                  <a:prstClr val="black"/>
                </a:solidFill>
                <a:latin typeface="微軟正黑體" panose="020B0604030504040204" pitchFamily="34" charset="-120"/>
                <a:ea typeface="微軟正黑體" panose="020B0604030504040204" pitchFamily="34" charset="-120"/>
              </a:rPr>
              <a:t>前項各款應由二位具相關專科醫師資格之醫師確診，並經緩和醫療團隊</a:t>
            </a:r>
            <a:r>
              <a:rPr lang="zh-TW" altLang="en-US" sz="3094" b="1" dirty="0">
                <a:solidFill>
                  <a:srgbClr val="800000"/>
                </a:solidFill>
                <a:latin typeface="微軟正黑體" panose="020B0604030504040204" pitchFamily="34" charset="-120"/>
                <a:ea typeface="微軟正黑體" panose="020B0604030504040204" pitchFamily="34" charset="-120"/>
              </a:rPr>
              <a:t>至少二次照會確認</a:t>
            </a:r>
            <a:r>
              <a:rPr lang="zh-TW" altLang="en-US" sz="3094" dirty="0">
                <a:solidFill>
                  <a:prstClr val="black"/>
                </a:solidFill>
                <a:latin typeface="微軟正黑體" panose="020B0604030504040204" pitchFamily="34" charset="-120"/>
                <a:ea typeface="微軟正黑體" panose="020B0604030504040204" pitchFamily="34" charset="-120"/>
              </a:rPr>
              <a:t>。 </a:t>
            </a:r>
            <a:endParaRPr lang="en-US" altLang="zh-TW" sz="3094" dirty="0">
              <a:solidFill>
                <a:prstClr val="black"/>
              </a:solidFill>
              <a:latin typeface="微軟正黑體" panose="020B0604030504040204" pitchFamily="34" charset="-120"/>
              <a:ea typeface="微軟正黑體" panose="020B0604030504040204" pitchFamily="34" charset="-120"/>
            </a:endParaRPr>
          </a:p>
        </p:txBody>
      </p:sp>
      <p:sp>
        <p:nvSpPr>
          <p:cNvPr id="6" name="標題 5"/>
          <p:cNvSpPr>
            <a:spLocks noGrp="1"/>
          </p:cNvSpPr>
          <p:nvPr>
            <p:ph type="title"/>
          </p:nvPr>
        </p:nvSpPr>
        <p:spPr>
          <a:xfrm>
            <a:off x="511175" y="286988"/>
            <a:ext cx="8121649" cy="697231"/>
          </a:xfrm>
          <a:prstGeom prst="rect">
            <a:avLst/>
          </a:prstGeom>
        </p:spPr>
        <p:txBody>
          <a:bodyPr/>
          <a:lstStyle/>
          <a:p>
            <a:r>
              <a:rPr lang="en-US" altLang="zh-TW" dirty="0" smtClean="0"/>
              <a:t>AD</a:t>
            </a:r>
            <a:r>
              <a:rPr lang="zh-TW" altLang="en-US" dirty="0" smtClean="0"/>
              <a:t>啟動其他要件</a:t>
            </a:r>
            <a:endParaRPr lang="zh-TW" altLang="en-US" dirty="0"/>
          </a:p>
        </p:txBody>
      </p:sp>
      <p:sp>
        <p:nvSpPr>
          <p:cNvPr id="5" name="內容版面配置區 3">
            <a:extLst>
              <a:ext uri="{FF2B5EF4-FFF2-40B4-BE49-F238E27FC236}">
                <a16:creationId xmlns="" xmlns:a16="http://schemas.microsoft.com/office/drawing/2014/main" id="{72230120-65A2-4C68-AE00-605970695B2A}"/>
              </a:ext>
            </a:extLst>
          </p:cNvPr>
          <p:cNvSpPr>
            <a:spLocks noGrp="1"/>
          </p:cNvSpPr>
          <p:nvPr>
            <p:ph type="body" sz="quarter" idx="4294967295"/>
          </p:nvPr>
        </p:nvSpPr>
        <p:spPr>
          <a:xfrm>
            <a:off x="380979" y="3819668"/>
            <a:ext cx="8251845" cy="768350"/>
          </a:xfrm>
          <a:prstGeom prst="rect">
            <a:avLst/>
          </a:prstGeom>
        </p:spPr>
        <p:txBody>
          <a:bodyPr/>
          <a:lstStyle/>
          <a:p>
            <a:r>
              <a:rPr lang="zh-TW" altLang="zh-TW" sz="2800" b="1" dirty="0">
                <a:solidFill>
                  <a:srgbClr val="2A2A7E"/>
                </a:solidFill>
                <a:latin typeface="微軟正黑體" panose="020B0604030504040204" pitchFamily="34" charset="-120"/>
                <a:ea typeface="微軟正黑體" panose="020B0604030504040204" pitchFamily="34" charset="-120"/>
                <a:cs typeface="+mn-cs"/>
              </a:rPr>
              <a:t>第十五條</a:t>
            </a:r>
            <a:r>
              <a:rPr lang="en-US" altLang="zh-TW" sz="2800" b="1" dirty="0">
                <a:solidFill>
                  <a:srgbClr val="2A2A7E"/>
                </a:solidFill>
                <a:latin typeface="微軟正黑體" panose="020B0604030504040204" pitchFamily="34" charset="-120"/>
                <a:ea typeface="微軟正黑體" panose="020B0604030504040204" pitchFamily="34" charset="-120"/>
                <a:cs typeface="+mn-cs"/>
              </a:rPr>
              <a:t>  </a:t>
            </a:r>
            <a:r>
              <a:rPr lang="zh-TW" altLang="zh-TW" sz="2800" dirty="0">
                <a:solidFill>
                  <a:srgbClr val="2A2A7E"/>
                </a:solidFill>
                <a:latin typeface="微軟正黑體" panose="020B0604030504040204" pitchFamily="34" charset="-120"/>
                <a:ea typeface="微軟正黑體" panose="020B0604030504040204" pitchFamily="34" charset="-120"/>
                <a:cs typeface="+mn-cs"/>
              </a:rPr>
              <a:t>本法第十四條第二項所定緩和醫療團隊至少二次照會確認</a:t>
            </a:r>
            <a:r>
              <a:rPr lang="zh-TW" altLang="zh-TW" sz="2800" dirty="0" smtClean="0">
                <a:solidFill>
                  <a:srgbClr val="2A2A7E"/>
                </a:solidFill>
                <a:latin typeface="微軟正黑體" panose="020B0604030504040204" pitchFamily="34" charset="-120"/>
                <a:ea typeface="微軟正黑體" panose="020B0604030504040204" pitchFamily="34" charset="-120"/>
                <a:cs typeface="+mn-cs"/>
              </a:rPr>
              <a:t>，</a:t>
            </a:r>
            <a:r>
              <a:rPr lang="en-US" altLang="zh-TW" sz="2800" dirty="0" smtClean="0">
                <a:solidFill>
                  <a:srgbClr val="2A2A7E"/>
                </a:solidFill>
                <a:latin typeface="微軟正黑體" panose="020B0604030504040204" pitchFamily="34" charset="-120"/>
                <a:ea typeface="微軟正黑體" panose="020B0604030504040204" pitchFamily="34" charset="-120"/>
                <a:cs typeface="+mn-cs"/>
              </a:rPr>
              <a:t> </a:t>
            </a:r>
            <a:r>
              <a:rPr lang="zh-TW" altLang="en-US" sz="2800" dirty="0">
                <a:solidFill>
                  <a:srgbClr val="2A2A7E"/>
                </a:solidFill>
                <a:latin typeface="微軟正黑體" panose="020B0604030504040204" pitchFamily="34" charset="-120"/>
                <a:ea typeface="微軟正黑體" panose="020B0604030504040204" pitchFamily="34" charset="-120"/>
                <a:cs typeface="+mn-cs"/>
              </a:rPr>
              <a:t>為在</a:t>
            </a:r>
            <a:r>
              <a:rPr lang="zh-TW" altLang="zh-TW" sz="2800" dirty="0">
                <a:solidFill>
                  <a:srgbClr val="2A2A7E"/>
                </a:solidFill>
                <a:latin typeface="微軟正黑體" panose="020B0604030504040204" pitchFamily="34" charset="-120"/>
                <a:ea typeface="微軟正黑體" panose="020B0604030504040204" pitchFamily="34" charset="-120"/>
                <a:cs typeface="+mn-cs"/>
              </a:rPr>
              <a:t>相關專科醫師確診</a:t>
            </a:r>
            <a:r>
              <a:rPr lang="zh-TW" altLang="en-US" sz="2800" dirty="0">
                <a:solidFill>
                  <a:srgbClr val="2A2A7E"/>
                </a:solidFill>
                <a:latin typeface="微軟正黑體" panose="020B0604030504040204" pitchFamily="34" charset="-120"/>
                <a:ea typeface="微軟正黑體" panose="020B0604030504040204" pitchFamily="34" charset="-120"/>
                <a:cs typeface="+mn-cs"/>
              </a:rPr>
              <a:t>後</a:t>
            </a:r>
            <a:r>
              <a:rPr lang="zh-TW" altLang="zh-TW" sz="2800" dirty="0">
                <a:solidFill>
                  <a:srgbClr val="2A2A7E"/>
                </a:solidFill>
                <a:latin typeface="微軟正黑體" panose="020B0604030504040204" pitchFamily="34" charset="-120"/>
                <a:ea typeface="微軟正黑體" panose="020B0604030504040204" pitchFamily="34" charset="-120"/>
                <a:cs typeface="+mn-cs"/>
              </a:rPr>
              <a:t>，</a:t>
            </a:r>
            <a:r>
              <a:rPr lang="zh-TW" altLang="en-US" sz="2800" dirty="0">
                <a:solidFill>
                  <a:srgbClr val="2A2A7E"/>
                </a:solidFill>
                <a:latin typeface="微軟正黑體" panose="020B0604030504040204" pitchFamily="34" charset="-120"/>
                <a:ea typeface="微軟正黑體" panose="020B0604030504040204" pitchFamily="34" charset="-120"/>
                <a:cs typeface="+mn-cs"/>
              </a:rPr>
              <a:t>協助確認本法</a:t>
            </a:r>
            <a:r>
              <a:rPr lang="zh-TW" altLang="en-US" sz="2800" u="sng" dirty="0">
                <a:solidFill>
                  <a:srgbClr val="2A2A7E"/>
                </a:solidFill>
                <a:latin typeface="微軟正黑體" panose="020B0604030504040204" pitchFamily="34" charset="-120"/>
                <a:ea typeface="微軟正黑體" panose="020B0604030504040204" pitchFamily="34" charset="-120"/>
                <a:cs typeface="+mn-cs"/>
              </a:rPr>
              <a:t>第八條第二項</a:t>
            </a:r>
            <a:r>
              <a:rPr lang="zh-TW" altLang="en-US" sz="2800" dirty="0">
                <a:solidFill>
                  <a:srgbClr val="2A2A7E"/>
                </a:solidFill>
                <a:latin typeface="微軟正黑體" panose="020B0604030504040204" pitchFamily="34" charset="-120"/>
                <a:ea typeface="微軟正黑體" panose="020B0604030504040204" pitchFamily="34" charset="-120"/>
                <a:cs typeface="+mn-cs"/>
              </a:rPr>
              <a:t>病人</a:t>
            </a:r>
            <a:r>
              <a:rPr lang="zh-TW" altLang="en-US" sz="2800" dirty="0" smtClean="0">
                <a:solidFill>
                  <a:srgbClr val="2A2A7E"/>
                </a:solidFill>
                <a:latin typeface="微軟正黑體" panose="020B0604030504040204" pitchFamily="34" charset="-120"/>
                <a:ea typeface="微軟正黑體" panose="020B0604030504040204" pitchFamily="34" charset="-120"/>
                <a:cs typeface="+mn-cs"/>
              </a:rPr>
              <a:t>之預</a:t>
            </a:r>
            <a:r>
              <a:rPr lang="zh-TW" altLang="en-US" sz="2800" dirty="0">
                <a:solidFill>
                  <a:srgbClr val="2A2A7E"/>
                </a:solidFill>
                <a:latin typeface="微軟正黑體" panose="020B0604030504040204" pitchFamily="34" charset="-120"/>
                <a:ea typeface="微軟正黑體" panose="020B0604030504040204" pitchFamily="34" charset="-120"/>
                <a:cs typeface="+mn-cs"/>
              </a:rPr>
              <a:t>立醫療決定及其內容</a:t>
            </a:r>
            <a:r>
              <a:rPr lang="zh-TW" altLang="en-US" sz="2800" dirty="0" smtClean="0">
                <a:solidFill>
                  <a:srgbClr val="2A2A7E"/>
                </a:solidFill>
                <a:latin typeface="微軟正黑體" panose="020B0604030504040204" pitchFamily="34" charset="-120"/>
                <a:ea typeface="微軟正黑體" panose="020B0604030504040204" pitchFamily="34" charset="-120"/>
                <a:cs typeface="+mn-cs"/>
              </a:rPr>
              <a:t>。</a:t>
            </a:r>
            <a:r>
              <a:rPr lang="zh-TW" altLang="en-US" sz="2400" dirty="0" smtClean="0">
                <a:solidFill>
                  <a:schemeClr val="tx1"/>
                </a:solidFill>
                <a:latin typeface="微軟正黑體" panose="020B0604030504040204" pitchFamily="34" charset="-120"/>
                <a:ea typeface="微軟正黑體" panose="020B0604030504040204" pitchFamily="34" charset="-120"/>
              </a:rPr>
              <a:t>（</a:t>
            </a:r>
            <a:r>
              <a:rPr lang="zh-TW" altLang="en-US" sz="2400" dirty="0">
                <a:solidFill>
                  <a:schemeClr val="tx1"/>
                </a:solidFill>
                <a:latin typeface="微軟正黑體" panose="020B0604030504040204" pitchFamily="34" charset="-120"/>
                <a:ea typeface="微軟正黑體" panose="020B0604030504040204" pitchFamily="34" charset="-120"/>
              </a:rPr>
              <a:t>原草案：</a:t>
            </a:r>
            <a:r>
              <a:rPr lang="mr-IN" altLang="zh-TW" sz="2400" dirty="0">
                <a:solidFill>
                  <a:schemeClr val="tx1"/>
                </a:solidFill>
                <a:latin typeface="微軟正黑體" panose="020B0604030504040204" pitchFamily="34" charset="-120"/>
                <a:ea typeface="微軟正黑體" panose="020B0604030504040204" pitchFamily="34" charset="-120"/>
              </a:rPr>
              <a:t>…</a:t>
            </a:r>
            <a:r>
              <a:rPr lang="zh-TW" altLang="en-US" sz="2400" dirty="0">
                <a:solidFill>
                  <a:schemeClr val="tx1"/>
                </a:solidFill>
                <a:latin typeface="微軟正黑體" panose="020B0604030504040204" pitchFamily="34" charset="-120"/>
                <a:ea typeface="微軟正黑體" panose="020B0604030504040204" pitchFamily="34" charset="-120"/>
              </a:rPr>
              <a:t>確認之目的，</a:t>
            </a:r>
            <a:r>
              <a:rPr lang="zh-TW" altLang="zh-TW" sz="2400" dirty="0">
                <a:solidFill>
                  <a:schemeClr val="tx1"/>
                </a:solidFill>
                <a:latin typeface="微軟正黑體"/>
                <a:ea typeface="微軟正黑體"/>
                <a:cs typeface="微軟正黑體"/>
              </a:rPr>
              <a:t>係指在相關專科醫師確診過程中輔助其有關病人生理、心理及靈性痛苦之評估，並判斷確診後啟動緩和醫療照護之時機與方式。 </a:t>
            </a:r>
            <a:r>
              <a:rPr lang="zh-TW" altLang="en-US" sz="2400" dirty="0">
                <a:solidFill>
                  <a:schemeClr val="tx1"/>
                </a:solidFill>
                <a:latin typeface="微軟正黑體"/>
                <a:ea typeface="微軟正黑體"/>
                <a:cs typeface="微軟正黑體"/>
              </a:rPr>
              <a:t>）</a:t>
            </a:r>
            <a:endParaRPr lang="zh-TW" altLang="zh-TW" sz="2400" dirty="0">
              <a:solidFill>
                <a:schemeClr val="tx1"/>
              </a:solidFill>
              <a:latin typeface="微軟正黑體"/>
              <a:ea typeface="微軟正黑體"/>
              <a:cs typeface="微軟正黑體"/>
            </a:endParaRPr>
          </a:p>
          <a:p>
            <a:r>
              <a:rPr lang="zh-TW" altLang="en-US" sz="2800" dirty="0">
                <a:solidFill>
                  <a:srgbClr val="2A2A7E"/>
                </a:solidFill>
                <a:latin typeface="微軟正黑體" panose="020B0604030504040204" pitchFamily="34" charset="-120"/>
                <a:ea typeface="微軟正黑體" panose="020B0604030504040204" pitchFamily="34" charset="-120"/>
                <a:cs typeface="+mn-cs"/>
              </a:rPr>
              <a:t> </a:t>
            </a:r>
            <a:endParaRPr lang="en-US" altLang="zh-TW" sz="2800" dirty="0">
              <a:solidFill>
                <a:srgbClr val="2A2A7E"/>
              </a:solidFill>
              <a:latin typeface="微軟正黑體" panose="020B0604030504040204" pitchFamily="34" charset="-120"/>
              <a:ea typeface="微軟正黑體" panose="020B0604030504040204" pitchFamily="34" charset="-120"/>
              <a:cs typeface="+mn-cs"/>
            </a:endParaRPr>
          </a:p>
        </p:txBody>
      </p:sp>
      <p:grpSp>
        <p:nvGrpSpPr>
          <p:cNvPr id="11" name="群組 10"/>
          <p:cNvGrpSpPr/>
          <p:nvPr/>
        </p:nvGrpSpPr>
        <p:grpSpPr>
          <a:xfrm>
            <a:off x="577620" y="984219"/>
            <a:ext cx="1289083" cy="582925"/>
            <a:chOff x="326205" y="508933"/>
            <a:chExt cx="1396507" cy="631502"/>
          </a:xfrm>
        </p:grpSpPr>
        <p:sp>
          <p:nvSpPr>
            <p:cNvPr id="12" name="文字方塊 11">
              <a:extLst>
                <a:ext uri="{FF2B5EF4-FFF2-40B4-BE49-F238E27FC236}">
                  <a16:creationId xmlns="" xmlns:a16="http://schemas.microsoft.com/office/drawing/2014/main"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3" name="圖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2" name="矩形 1"/>
          <p:cNvSpPr/>
          <p:nvPr/>
        </p:nvSpPr>
        <p:spPr>
          <a:xfrm>
            <a:off x="1866704" y="1105423"/>
            <a:ext cx="3858689" cy="568489"/>
          </a:xfrm>
          <a:prstGeom prst="rect">
            <a:avLst/>
          </a:prstGeom>
        </p:spPr>
        <p:txBody>
          <a:bodyPr wrap="square">
            <a:spAutoFit/>
          </a:bodyPr>
          <a:lstStyle/>
          <a:p>
            <a:pPr latinLnBrk="1"/>
            <a:r>
              <a:rPr lang="zh-TW" altLang="en-US" sz="3094" b="1" dirty="0">
                <a:solidFill>
                  <a:srgbClr val="002060"/>
                </a:solidFill>
                <a:latin typeface="微軟正黑體" panose="020B0604030504040204" pitchFamily="34" charset="-120"/>
                <a:ea typeface="微軟正黑體" panose="020B0604030504040204" pitchFamily="34" charset="-120"/>
              </a:rPr>
              <a:t>第十四條</a:t>
            </a:r>
            <a:r>
              <a:rPr lang="zh-TW" altLang="en-US" sz="3094" dirty="0">
                <a:solidFill>
                  <a:prstClr val="black"/>
                </a:solidFill>
                <a:latin typeface="微軟正黑體" panose="020B0604030504040204" pitchFamily="34" charset="-120"/>
                <a:ea typeface="微軟正黑體" panose="020B0604030504040204" pitchFamily="34" charset="-120"/>
              </a:rPr>
              <a:t> </a:t>
            </a:r>
            <a:r>
              <a:rPr lang="en-US" altLang="zh-TW" sz="3094" b="1" dirty="0">
                <a:solidFill>
                  <a:srgbClr val="002060"/>
                </a:solidFill>
                <a:latin typeface="微軟正黑體" panose="020B0604030504040204" pitchFamily="34" charset="-120"/>
                <a:ea typeface="微軟正黑體" panose="020B0604030504040204" pitchFamily="34" charset="-120"/>
              </a:rPr>
              <a:t>(</a:t>
            </a:r>
            <a:r>
              <a:rPr lang="zh-TW" altLang="en-US" sz="3094" b="1" dirty="0">
                <a:solidFill>
                  <a:srgbClr val="002060"/>
                </a:solidFill>
                <a:latin typeface="微軟正黑體" panose="020B0604030504040204" pitchFamily="34" charset="-120"/>
                <a:ea typeface="微軟正黑體" panose="020B0604030504040204" pitchFamily="34" charset="-120"/>
              </a:rPr>
              <a:t>第二項</a:t>
            </a:r>
            <a:r>
              <a:rPr lang="en-US" altLang="zh-TW" sz="3094" b="1" dirty="0">
                <a:solidFill>
                  <a:srgbClr val="002060"/>
                </a:solidFill>
                <a:latin typeface="微軟正黑體" panose="020B0604030504040204" pitchFamily="34" charset="-120"/>
                <a:ea typeface="微軟正黑體" panose="020B0604030504040204" pitchFamily="34" charset="-120"/>
              </a:rPr>
              <a:t>)</a:t>
            </a:r>
          </a:p>
        </p:txBody>
      </p:sp>
      <p:sp>
        <p:nvSpPr>
          <p:cNvPr id="14" name="圓角矩形 13"/>
          <p:cNvSpPr/>
          <p:nvPr/>
        </p:nvSpPr>
        <p:spPr>
          <a:xfrm>
            <a:off x="351290" y="3513507"/>
            <a:ext cx="8541189" cy="2795813"/>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1662">
              <a:solidFill>
                <a:prstClr val="white"/>
              </a:solidFill>
            </a:endParaRPr>
          </a:p>
        </p:txBody>
      </p:sp>
      <p:grpSp>
        <p:nvGrpSpPr>
          <p:cNvPr id="15" name="群組 14"/>
          <p:cNvGrpSpPr/>
          <p:nvPr/>
        </p:nvGrpSpPr>
        <p:grpSpPr>
          <a:xfrm>
            <a:off x="814502" y="3296935"/>
            <a:ext cx="1879314" cy="490134"/>
            <a:chOff x="532804" y="2744339"/>
            <a:chExt cx="2035923" cy="530978"/>
          </a:xfrm>
          <a:solidFill>
            <a:schemeClr val="bg1"/>
          </a:solidFill>
        </p:grpSpPr>
        <p:sp>
          <p:nvSpPr>
            <p:cNvPr id="16" name="文字方塊 15">
              <a:extLst>
                <a:ext uri="{FF2B5EF4-FFF2-40B4-BE49-F238E27FC236}">
                  <a16:creationId xmlns="" xmlns:a16="http://schemas.microsoft.com/office/drawing/2014/main" id="{4DC8A95D-AD1C-4830-A324-CD3B8094958C}"/>
                </a:ext>
              </a:extLst>
            </p:cNvPr>
            <p:cNvSpPr txBox="1"/>
            <p:nvPr/>
          </p:nvSpPr>
          <p:spPr>
            <a:xfrm>
              <a:off x="912543" y="2744339"/>
              <a:ext cx="1656184" cy="530978"/>
            </a:xfrm>
            <a:prstGeom prst="rect">
              <a:avLst/>
            </a:prstGeom>
            <a:grpFill/>
          </p:spPr>
          <p:txBody>
            <a:bodyPr wrap="square" rtlCol="0">
              <a:spAutoFit/>
            </a:bodyPr>
            <a:lstStyle/>
            <a:p>
              <a:pPr latinLnBrk="1"/>
              <a:r>
                <a:rPr lang="zh-TW" altLang="en-US" sz="2585" b="1" dirty="0">
                  <a:solidFill>
                    <a:srgbClr val="532476"/>
                  </a:solidFill>
                  <a:latin typeface="微軟正黑體" panose="020B0604030504040204" pitchFamily="34" charset="-120"/>
                  <a:ea typeface="微軟正黑體" panose="020B0604030504040204" pitchFamily="34" charset="-120"/>
                </a:rPr>
                <a:t>施行細則</a:t>
              </a:r>
            </a:p>
          </p:txBody>
        </p:sp>
        <p:pic>
          <p:nvPicPr>
            <p:cNvPr id="17" name="圖片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804" y="2768542"/>
              <a:ext cx="420835" cy="420835"/>
            </a:xfrm>
            <a:prstGeom prst="rect">
              <a:avLst/>
            </a:prstGeom>
            <a:grpFill/>
          </p:spPr>
        </p:pic>
      </p:grpSp>
      <p:sp>
        <p:nvSpPr>
          <p:cNvPr id="3" name="直線圖說文字 1 2"/>
          <p:cNvSpPr/>
          <p:nvPr/>
        </p:nvSpPr>
        <p:spPr>
          <a:xfrm>
            <a:off x="3923927" y="2708920"/>
            <a:ext cx="4968552" cy="998819"/>
          </a:xfrm>
          <a:prstGeom prst="borderCallout1">
            <a:avLst>
              <a:gd name="adj1" fmla="val 101508"/>
              <a:gd name="adj2" fmla="val 50310"/>
              <a:gd name="adj3" fmla="val 203850"/>
              <a:gd name="adj4" fmla="val 43903"/>
            </a:avLst>
          </a:prstGeom>
          <a:solidFill>
            <a:srgbClr val="F9E2D3">
              <a:alpha val="70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latinLnBrk="1"/>
            <a:r>
              <a:rPr lang="zh-TW" altLang="zh-TW" sz="2000" dirty="0">
                <a:solidFill>
                  <a:srgbClr val="800000"/>
                </a:solidFill>
                <a:latin typeface="微軟正黑體" panose="020B0604030504040204" pitchFamily="34" charset="-120"/>
                <a:ea typeface="微軟正黑體" panose="020B0604030504040204" pitchFamily="34" charset="-120"/>
              </a:rPr>
              <a:t>預立醫療決定應包括意願人於第十四條特定臨床條件時，接受或拒絕維持生命治療或人工營養及流體餵養之</a:t>
            </a:r>
            <a:r>
              <a:rPr lang="zh-TW" altLang="zh-TW" sz="2000" b="1" dirty="0">
                <a:solidFill>
                  <a:srgbClr val="800000"/>
                </a:solidFill>
                <a:latin typeface="微軟正黑體" panose="020B0604030504040204" pitchFamily="34" charset="-120"/>
                <a:ea typeface="微軟正黑體" panose="020B0604030504040204" pitchFamily="34" charset="-120"/>
              </a:rPr>
              <a:t>全部或一部</a:t>
            </a:r>
            <a:r>
              <a:rPr lang="zh-TW" altLang="zh-TW" sz="2000" dirty="0">
                <a:solidFill>
                  <a:srgbClr val="800000"/>
                </a:solidFill>
                <a:latin typeface="微軟正黑體" panose="020B0604030504040204" pitchFamily="34" charset="-120"/>
                <a:ea typeface="微軟正黑體" panose="020B0604030504040204" pitchFamily="34" charset="-120"/>
              </a:rPr>
              <a:t>。</a:t>
            </a:r>
            <a:endParaRPr kumimoji="1" lang="zh-TW" altLang="en-US" sz="2000" dirty="0">
              <a:solidFill>
                <a:srgbClr val="800000"/>
              </a:solidFill>
            </a:endParaRPr>
          </a:p>
        </p:txBody>
      </p:sp>
    </p:spTree>
    <p:extLst>
      <p:ext uri="{BB962C8B-B14F-4D97-AF65-F5344CB8AC3E}">
        <p14:creationId xmlns:p14="http://schemas.microsoft.com/office/powerpoint/2010/main" val="130968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4513" y="116112"/>
            <a:ext cx="9158514" cy="1451431"/>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zh-TW" altLang="en-US" sz="3600" b="1" dirty="0">
              <a:solidFill>
                <a:prstClr val="black"/>
              </a:solidFill>
              <a:latin typeface="微軟正黑體" pitchFamily="34" charset="-120"/>
              <a:ea typeface="微軟正黑體" pitchFamily="34" charset="-120"/>
            </a:endParaRPr>
          </a:p>
        </p:txBody>
      </p:sp>
      <p:sp>
        <p:nvSpPr>
          <p:cNvPr id="7" name="文字方塊 6"/>
          <p:cNvSpPr txBox="1"/>
          <p:nvPr/>
        </p:nvSpPr>
        <p:spPr>
          <a:xfrm>
            <a:off x="903335" y="268099"/>
            <a:ext cx="7322818" cy="707886"/>
          </a:xfrm>
          <a:prstGeom prst="rect">
            <a:avLst/>
          </a:prstGeom>
          <a:noFill/>
        </p:spPr>
        <p:txBody>
          <a:bodyPr wrap="square" rtlCol="0">
            <a:spAutoFit/>
          </a:bodyPr>
          <a:lstStyle/>
          <a:p>
            <a:pPr algn="ctr" defTabSz="457200"/>
            <a:r>
              <a:rPr lang="zh-TW" altLang="en-US" sz="4000" b="1" dirty="0" smtClean="0">
                <a:solidFill>
                  <a:prstClr val="black"/>
                </a:solidFill>
                <a:latin typeface="微軟正黑體" pitchFamily="34" charset="-120"/>
                <a:ea typeface="微軟正黑體" pitchFamily="34" charset="-120"/>
              </a:rPr>
              <a:t>臺灣病人</a:t>
            </a:r>
            <a:r>
              <a:rPr lang="zh-TW" altLang="en-US" sz="4000" b="1" dirty="0">
                <a:solidFill>
                  <a:prstClr val="black"/>
                </a:solidFill>
                <a:latin typeface="微軟正黑體" pitchFamily="34" charset="-120"/>
                <a:ea typeface="微軟正黑體" pitchFamily="34" charset="-120"/>
              </a:rPr>
              <a:t>自主權利法</a:t>
            </a:r>
            <a:r>
              <a:rPr lang="en-US" altLang="zh-TW" sz="4000" b="1" dirty="0">
                <a:solidFill>
                  <a:prstClr val="black"/>
                </a:solidFill>
                <a:latin typeface="微軟正黑體" pitchFamily="34" charset="-120"/>
                <a:ea typeface="微軟正黑體" pitchFamily="34" charset="-120"/>
              </a:rPr>
              <a:t>SOP</a:t>
            </a:r>
            <a:endParaRPr lang="zh-TW" altLang="en-US" sz="4000" b="1" dirty="0">
              <a:solidFill>
                <a:prstClr val="black"/>
              </a:solidFill>
              <a:latin typeface="微軟正黑體" pitchFamily="34" charset="-120"/>
              <a:ea typeface="微軟正黑體" pitchFamily="34" charset="-120"/>
            </a:endParaRPr>
          </a:p>
        </p:txBody>
      </p:sp>
      <p:grpSp>
        <p:nvGrpSpPr>
          <p:cNvPr id="6" name="群組 5"/>
          <p:cNvGrpSpPr/>
          <p:nvPr/>
        </p:nvGrpSpPr>
        <p:grpSpPr>
          <a:xfrm>
            <a:off x="827584" y="1120001"/>
            <a:ext cx="7500653" cy="4397231"/>
            <a:chOff x="1434563" y="2132856"/>
            <a:chExt cx="6449805" cy="4570627"/>
          </a:xfrm>
        </p:grpSpPr>
        <p:pic>
          <p:nvPicPr>
            <p:cNvPr id="59" name="圖片 5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9640" y="2285819"/>
              <a:ext cx="1881453" cy="1887940"/>
            </a:xfrm>
            <a:prstGeom prst="rect">
              <a:avLst/>
            </a:prstGeom>
          </p:spPr>
        </p:pic>
        <p:pic>
          <p:nvPicPr>
            <p:cNvPr id="58" name="圖片 5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9627" y="2253190"/>
              <a:ext cx="1881453" cy="1887940"/>
            </a:xfrm>
            <a:prstGeom prst="rect">
              <a:avLst/>
            </a:prstGeom>
          </p:spPr>
        </p:pic>
        <p:pic>
          <p:nvPicPr>
            <p:cNvPr id="4" name="圖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4563" y="2270051"/>
              <a:ext cx="1881453" cy="1887940"/>
            </a:xfrm>
            <a:prstGeom prst="rect">
              <a:avLst/>
            </a:prstGeom>
          </p:spPr>
        </p:pic>
        <p:sp>
          <p:nvSpPr>
            <p:cNvPr id="9" name="矩形 8"/>
            <p:cNvSpPr/>
            <p:nvPr/>
          </p:nvSpPr>
          <p:spPr>
            <a:xfrm>
              <a:off x="1434563" y="4094356"/>
              <a:ext cx="1928654" cy="932075"/>
            </a:xfrm>
            <a:prstGeom prst="rect">
              <a:avLst/>
            </a:pr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zh-TW" altLang="en-US" sz="2000" b="1" dirty="0">
                <a:solidFill>
                  <a:prstClr val="white"/>
                </a:solidFill>
                <a:latin typeface="微軟正黑體" pitchFamily="34" charset="-120"/>
                <a:ea typeface="微軟正黑體" pitchFamily="34" charset="-120"/>
              </a:endParaRPr>
            </a:p>
          </p:txBody>
        </p:sp>
        <p:pic>
          <p:nvPicPr>
            <p:cNvPr id="2" name="圖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1049" y="2594521"/>
              <a:ext cx="949705" cy="966136"/>
            </a:xfrm>
            <a:prstGeom prst="rect">
              <a:avLst/>
            </a:prstGeom>
          </p:spPr>
        </p:pic>
        <p:pic>
          <p:nvPicPr>
            <p:cNvPr id="3" name="圖片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05273" y="2132856"/>
              <a:ext cx="2464403" cy="1427800"/>
            </a:xfrm>
            <a:prstGeom prst="rect">
              <a:avLst/>
            </a:prstGeom>
          </p:spPr>
        </p:pic>
        <p:pic>
          <p:nvPicPr>
            <p:cNvPr id="8" name="圖片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88428" y="2535106"/>
              <a:ext cx="535189" cy="1237853"/>
            </a:xfrm>
            <a:prstGeom prst="rect">
              <a:avLst/>
            </a:prstGeom>
          </p:spPr>
        </p:pic>
        <p:sp>
          <p:nvSpPr>
            <p:cNvPr id="10" name="文字方塊 9"/>
            <p:cNvSpPr txBox="1"/>
            <p:nvPr/>
          </p:nvSpPr>
          <p:spPr>
            <a:xfrm>
              <a:off x="1687739" y="4221130"/>
              <a:ext cx="1482078" cy="863766"/>
            </a:xfrm>
            <a:prstGeom prst="rect">
              <a:avLst/>
            </a:prstGeom>
            <a:noFill/>
          </p:spPr>
          <p:txBody>
            <a:bodyPr wrap="none" rtlCol="0">
              <a:spAutoFit/>
            </a:bodyPr>
            <a:lstStyle/>
            <a:p>
              <a:pPr defTabSz="457200"/>
              <a:r>
                <a:rPr lang="zh-TW" altLang="en-US" sz="2400" b="1" dirty="0">
                  <a:solidFill>
                    <a:prstClr val="white"/>
                  </a:solidFill>
                  <a:latin typeface="微軟正黑體" pitchFamily="34" charset="-120"/>
                  <a:ea typeface="微軟正黑體" pitchFamily="34" charset="-120"/>
                </a:rPr>
                <a:t>具完全行為</a:t>
              </a:r>
              <a:endParaRPr lang="en-US" altLang="zh-TW" sz="2400" b="1" dirty="0">
                <a:solidFill>
                  <a:prstClr val="white"/>
                </a:solidFill>
                <a:latin typeface="微軟正黑體" pitchFamily="34" charset="-120"/>
                <a:ea typeface="微軟正黑體" pitchFamily="34" charset="-120"/>
              </a:endParaRPr>
            </a:p>
            <a:p>
              <a:pPr defTabSz="457200"/>
              <a:r>
                <a:rPr lang="zh-TW" altLang="en-US" sz="2400" b="1" dirty="0">
                  <a:solidFill>
                    <a:prstClr val="white"/>
                  </a:solidFill>
                  <a:latin typeface="微軟正黑體" pitchFamily="34" charset="-120"/>
                  <a:ea typeface="微軟正黑體" pitchFamily="34" charset="-120"/>
                </a:rPr>
                <a:t>能力者</a:t>
              </a:r>
            </a:p>
          </p:txBody>
        </p:sp>
        <p:sp>
          <p:nvSpPr>
            <p:cNvPr id="35" name="矩形 34"/>
            <p:cNvSpPr/>
            <p:nvPr/>
          </p:nvSpPr>
          <p:spPr>
            <a:xfrm>
              <a:off x="5697516" y="4094356"/>
              <a:ext cx="2040325" cy="932075"/>
            </a:xfrm>
            <a:prstGeom prst="rect">
              <a:avLst/>
            </a:pr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zh-TW" altLang="en-US" sz="2000" b="1" dirty="0">
                <a:solidFill>
                  <a:prstClr val="white"/>
                </a:solidFill>
                <a:latin typeface="微軟正黑體" pitchFamily="34" charset="-120"/>
                <a:ea typeface="微軟正黑體" pitchFamily="34" charset="-120"/>
              </a:endParaRPr>
            </a:p>
          </p:txBody>
        </p:sp>
        <p:sp>
          <p:nvSpPr>
            <p:cNvPr id="36" name="文字方塊 35"/>
            <p:cNvSpPr txBox="1"/>
            <p:nvPr/>
          </p:nvSpPr>
          <p:spPr>
            <a:xfrm>
              <a:off x="6086198" y="4220964"/>
              <a:ext cx="1267044" cy="863766"/>
            </a:xfrm>
            <a:prstGeom prst="rect">
              <a:avLst/>
            </a:prstGeom>
            <a:noFill/>
          </p:spPr>
          <p:txBody>
            <a:bodyPr wrap="none" rtlCol="0">
              <a:spAutoFit/>
            </a:bodyPr>
            <a:lstStyle/>
            <a:p>
              <a:pPr defTabSz="457200"/>
              <a:r>
                <a:rPr lang="zh-TW" altLang="en-US" sz="2400" b="1" dirty="0">
                  <a:solidFill>
                    <a:prstClr val="white"/>
                  </a:solidFill>
                  <a:latin typeface="微軟正黑體" pitchFamily="34" charset="-120"/>
                  <a:ea typeface="微軟正黑體" pitchFamily="34" charset="-120"/>
                </a:rPr>
                <a:t>簽署醫療</a:t>
              </a:r>
              <a:endParaRPr lang="en-US" altLang="zh-TW" sz="2400" b="1" dirty="0">
                <a:solidFill>
                  <a:prstClr val="white"/>
                </a:solidFill>
                <a:latin typeface="微軟正黑體" pitchFamily="34" charset="-120"/>
                <a:ea typeface="微軟正黑體" pitchFamily="34" charset="-120"/>
              </a:endParaRPr>
            </a:p>
            <a:p>
              <a:pPr defTabSz="457200"/>
              <a:r>
                <a:rPr lang="zh-TW" altLang="en-US" sz="2400" b="1" dirty="0">
                  <a:solidFill>
                    <a:prstClr val="white"/>
                  </a:solidFill>
                  <a:latin typeface="微軟正黑體" pitchFamily="34" charset="-120"/>
                  <a:ea typeface="微軟正黑體" pitchFamily="34" charset="-120"/>
                </a:rPr>
                <a:t>決定</a:t>
              </a:r>
              <a:r>
                <a:rPr lang="en-US" altLang="zh-TW" sz="2400" b="1" dirty="0">
                  <a:solidFill>
                    <a:prstClr val="white"/>
                  </a:solidFill>
                  <a:latin typeface="微軟正黑體" pitchFamily="34" charset="-120"/>
                  <a:ea typeface="微軟正黑體" pitchFamily="34" charset="-120"/>
                </a:rPr>
                <a:t>(AD)</a:t>
              </a:r>
              <a:endParaRPr lang="zh-TW" altLang="en-US" sz="2400" b="1" dirty="0">
                <a:solidFill>
                  <a:prstClr val="white"/>
                </a:solidFill>
                <a:latin typeface="微軟正黑體" pitchFamily="34" charset="-120"/>
                <a:ea typeface="微軟正黑體" pitchFamily="34" charset="-120"/>
              </a:endParaRPr>
            </a:p>
          </p:txBody>
        </p:sp>
        <p:sp>
          <p:nvSpPr>
            <p:cNvPr id="42" name="矩形 41"/>
            <p:cNvSpPr/>
            <p:nvPr/>
          </p:nvSpPr>
          <p:spPr>
            <a:xfrm>
              <a:off x="3363217" y="4104522"/>
              <a:ext cx="2334300" cy="921321"/>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zh-TW" altLang="en-US" sz="2000" b="1" dirty="0">
                <a:solidFill>
                  <a:prstClr val="white"/>
                </a:solidFill>
                <a:latin typeface="微軟正黑體" pitchFamily="34" charset="-120"/>
                <a:ea typeface="微軟正黑體" pitchFamily="34" charset="-120"/>
              </a:endParaRPr>
            </a:p>
          </p:txBody>
        </p:sp>
        <p:sp>
          <p:nvSpPr>
            <p:cNvPr id="43" name="文字方塊 42"/>
            <p:cNvSpPr txBox="1"/>
            <p:nvPr/>
          </p:nvSpPr>
          <p:spPr>
            <a:xfrm>
              <a:off x="3729833" y="4221130"/>
              <a:ext cx="1967684" cy="863766"/>
            </a:xfrm>
            <a:prstGeom prst="rect">
              <a:avLst/>
            </a:prstGeom>
            <a:noFill/>
          </p:spPr>
          <p:txBody>
            <a:bodyPr wrap="square" rtlCol="0">
              <a:spAutoFit/>
            </a:bodyPr>
            <a:lstStyle/>
            <a:p>
              <a:pPr defTabSz="457200"/>
              <a:r>
                <a:rPr lang="zh-TW" altLang="en-US" sz="2400" b="1" dirty="0">
                  <a:solidFill>
                    <a:prstClr val="white"/>
                  </a:solidFill>
                  <a:latin typeface="微軟正黑體" pitchFamily="34" charset="-120"/>
                  <a:ea typeface="微軟正黑體" pitchFamily="34" charset="-120"/>
                </a:rPr>
                <a:t>預立醫療照護</a:t>
              </a:r>
              <a:endParaRPr lang="en-US" altLang="zh-TW" sz="2400" b="1" dirty="0">
                <a:solidFill>
                  <a:prstClr val="white"/>
                </a:solidFill>
                <a:latin typeface="微軟正黑體" pitchFamily="34" charset="-120"/>
                <a:ea typeface="微軟正黑體" pitchFamily="34" charset="-120"/>
              </a:endParaRPr>
            </a:p>
            <a:p>
              <a:pPr defTabSz="457200"/>
              <a:r>
                <a:rPr lang="zh-TW" altLang="en-US" sz="2400" b="1" dirty="0">
                  <a:solidFill>
                    <a:prstClr val="white"/>
                  </a:solidFill>
                  <a:latin typeface="微軟正黑體" pitchFamily="34" charset="-120"/>
                  <a:ea typeface="微軟正黑體" pitchFamily="34" charset="-120"/>
                </a:rPr>
                <a:t>諮商</a:t>
              </a:r>
              <a:r>
                <a:rPr lang="en-US" altLang="zh-TW" sz="2400" b="1" dirty="0">
                  <a:solidFill>
                    <a:prstClr val="white"/>
                  </a:solidFill>
                  <a:latin typeface="微軟正黑體" pitchFamily="34" charset="-120"/>
                  <a:ea typeface="微軟正黑體" pitchFamily="34" charset="-120"/>
                </a:rPr>
                <a:t>(ACP)</a:t>
              </a:r>
              <a:endParaRPr lang="zh-TW" altLang="en-US" sz="2400" b="1" dirty="0">
                <a:solidFill>
                  <a:prstClr val="white"/>
                </a:solidFill>
                <a:latin typeface="微軟正黑體" pitchFamily="34" charset="-120"/>
                <a:ea typeface="微軟正黑體" pitchFamily="34" charset="-120"/>
              </a:endParaRPr>
            </a:p>
          </p:txBody>
        </p:sp>
        <p:sp>
          <p:nvSpPr>
            <p:cNvPr id="11" name="矩形 10"/>
            <p:cNvSpPr/>
            <p:nvPr/>
          </p:nvSpPr>
          <p:spPr>
            <a:xfrm>
              <a:off x="1517086" y="5297236"/>
              <a:ext cx="308878" cy="2989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endParaRPr>
            </a:p>
          </p:txBody>
        </p:sp>
        <p:sp>
          <p:nvSpPr>
            <p:cNvPr id="44" name="矩形 43"/>
            <p:cNvSpPr/>
            <p:nvPr/>
          </p:nvSpPr>
          <p:spPr>
            <a:xfrm>
              <a:off x="3583361" y="5277430"/>
              <a:ext cx="308878" cy="2989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endParaRPr>
            </a:p>
          </p:txBody>
        </p:sp>
        <p:sp>
          <p:nvSpPr>
            <p:cNvPr id="45" name="矩形 44"/>
            <p:cNvSpPr/>
            <p:nvPr/>
          </p:nvSpPr>
          <p:spPr>
            <a:xfrm>
              <a:off x="3583361" y="5821515"/>
              <a:ext cx="308878" cy="2989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endParaRPr>
            </a:p>
          </p:txBody>
        </p:sp>
        <p:sp>
          <p:nvSpPr>
            <p:cNvPr id="46" name="矩形 45"/>
            <p:cNvSpPr/>
            <p:nvPr/>
          </p:nvSpPr>
          <p:spPr>
            <a:xfrm>
              <a:off x="5869929" y="5277429"/>
              <a:ext cx="308878" cy="2989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endParaRPr>
            </a:p>
          </p:txBody>
        </p:sp>
        <p:sp>
          <p:nvSpPr>
            <p:cNvPr id="47" name="矩形 46"/>
            <p:cNvSpPr/>
            <p:nvPr/>
          </p:nvSpPr>
          <p:spPr>
            <a:xfrm>
              <a:off x="5881816" y="5811352"/>
              <a:ext cx="308878" cy="2989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endParaRPr>
            </a:p>
          </p:txBody>
        </p:sp>
        <p:sp>
          <p:nvSpPr>
            <p:cNvPr id="48" name="矩形 47"/>
            <p:cNvSpPr/>
            <p:nvPr/>
          </p:nvSpPr>
          <p:spPr>
            <a:xfrm>
              <a:off x="5881816" y="6338569"/>
              <a:ext cx="308878" cy="2989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endParaRPr>
            </a:p>
          </p:txBody>
        </p:sp>
        <p:sp>
          <p:nvSpPr>
            <p:cNvPr id="23" name="文字方塊 22"/>
            <p:cNvSpPr txBox="1"/>
            <p:nvPr/>
          </p:nvSpPr>
          <p:spPr>
            <a:xfrm>
              <a:off x="1825964" y="5233887"/>
              <a:ext cx="1595309" cy="769441"/>
            </a:xfrm>
            <a:prstGeom prst="rect">
              <a:avLst/>
            </a:prstGeom>
            <a:noFill/>
          </p:spPr>
          <p:txBody>
            <a:bodyPr wrap="none" rtlCol="0">
              <a:spAutoFit/>
            </a:bodyPr>
            <a:lstStyle/>
            <a:p>
              <a:pPr defTabSz="457200"/>
              <a:r>
                <a:rPr lang="zh-TW" altLang="en-US" sz="2200" b="1" dirty="0">
                  <a:solidFill>
                    <a:prstClr val="black"/>
                  </a:solidFill>
                  <a:latin typeface="微軟正黑體" pitchFamily="34" charset="-120"/>
                  <a:ea typeface="微軟正黑體" pitchFamily="34" charset="-120"/>
                </a:rPr>
                <a:t>具心智</a:t>
              </a:r>
              <a:r>
                <a:rPr lang="en-US" altLang="zh-TW" sz="2200" b="1" dirty="0">
                  <a:solidFill>
                    <a:prstClr val="black"/>
                  </a:solidFill>
                  <a:latin typeface="微軟正黑體" pitchFamily="34" charset="-120"/>
                  <a:ea typeface="微軟正黑體" pitchFamily="34" charset="-120"/>
                </a:rPr>
                <a:t>/</a:t>
              </a:r>
            </a:p>
            <a:p>
              <a:pPr defTabSz="457200"/>
              <a:r>
                <a:rPr lang="zh-TW" altLang="en-US" sz="2200" b="1" dirty="0">
                  <a:solidFill>
                    <a:prstClr val="black"/>
                  </a:solidFill>
                  <a:latin typeface="微軟正黑體" pitchFamily="34" charset="-120"/>
                  <a:ea typeface="微軟正黑體" pitchFamily="34" charset="-120"/>
                </a:rPr>
                <a:t>意識能力者</a:t>
              </a:r>
            </a:p>
          </p:txBody>
        </p:sp>
        <p:sp>
          <p:nvSpPr>
            <p:cNvPr id="24" name="文字方塊 23"/>
            <p:cNvSpPr txBox="1"/>
            <p:nvPr/>
          </p:nvSpPr>
          <p:spPr>
            <a:xfrm>
              <a:off x="3892239" y="5231263"/>
              <a:ext cx="1877437" cy="430887"/>
            </a:xfrm>
            <a:prstGeom prst="rect">
              <a:avLst/>
            </a:prstGeom>
            <a:noFill/>
          </p:spPr>
          <p:txBody>
            <a:bodyPr wrap="none" rtlCol="0">
              <a:spAutoFit/>
            </a:bodyPr>
            <a:lstStyle/>
            <a:p>
              <a:pPr defTabSz="457200"/>
              <a:r>
                <a:rPr lang="zh-TW" altLang="en-US" sz="2200" b="1" dirty="0">
                  <a:solidFill>
                    <a:prstClr val="black"/>
                  </a:solidFill>
                  <a:latin typeface="微軟正黑體" pitchFamily="34" charset="-120"/>
                  <a:ea typeface="微軟正黑體" pitchFamily="34" charset="-120"/>
                </a:rPr>
                <a:t>特定臨床條件</a:t>
              </a:r>
            </a:p>
          </p:txBody>
        </p:sp>
        <p:sp>
          <p:nvSpPr>
            <p:cNvPr id="27" name="文字方塊 26"/>
            <p:cNvSpPr txBox="1"/>
            <p:nvPr/>
          </p:nvSpPr>
          <p:spPr>
            <a:xfrm>
              <a:off x="3890254" y="5753296"/>
              <a:ext cx="1438214" cy="769441"/>
            </a:xfrm>
            <a:prstGeom prst="rect">
              <a:avLst/>
            </a:prstGeom>
            <a:noFill/>
          </p:spPr>
          <p:txBody>
            <a:bodyPr wrap="none" rtlCol="0">
              <a:spAutoFit/>
            </a:bodyPr>
            <a:lstStyle/>
            <a:p>
              <a:pPr defTabSz="457200"/>
              <a:r>
                <a:rPr lang="zh-TW" altLang="en-US" sz="2200" b="1" dirty="0">
                  <a:solidFill>
                    <a:prstClr val="black"/>
                  </a:solidFill>
                  <a:latin typeface="微軟正黑體" pitchFamily="34" charset="-120"/>
                  <a:ea typeface="微軟正黑體" pitchFamily="34" charset="-120"/>
                </a:rPr>
                <a:t>接受</a:t>
              </a:r>
              <a:r>
                <a:rPr lang="en-US" altLang="zh-TW" sz="2200" b="1" dirty="0">
                  <a:solidFill>
                    <a:prstClr val="black"/>
                  </a:solidFill>
                  <a:latin typeface="微軟正黑體" pitchFamily="34" charset="-120"/>
                  <a:ea typeface="微軟正黑體" pitchFamily="34" charset="-120"/>
                </a:rPr>
                <a:t>/</a:t>
              </a:r>
              <a:r>
                <a:rPr lang="zh-TW" altLang="en-US" sz="2200" b="1" dirty="0">
                  <a:solidFill>
                    <a:prstClr val="black"/>
                  </a:solidFill>
                  <a:latin typeface="微軟正黑體" pitchFamily="34" charset="-120"/>
                  <a:ea typeface="微軟正黑體" pitchFamily="34" charset="-120"/>
                </a:rPr>
                <a:t>拒絕</a:t>
              </a:r>
              <a:endParaRPr lang="en-US" altLang="zh-TW" sz="2200" b="1" dirty="0">
                <a:solidFill>
                  <a:prstClr val="black"/>
                </a:solidFill>
                <a:latin typeface="微軟正黑體" pitchFamily="34" charset="-120"/>
                <a:ea typeface="微軟正黑體" pitchFamily="34" charset="-120"/>
              </a:endParaRPr>
            </a:p>
            <a:p>
              <a:pPr defTabSz="457200"/>
              <a:r>
                <a:rPr lang="zh-TW" altLang="en-US" sz="2200" b="1" dirty="0">
                  <a:solidFill>
                    <a:prstClr val="black"/>
                  </a:solidFill>
                  <a:latin typeface="微軟正黑體" pitchFamily="34" charset="-120"/>
                  <a:ea typeface="微軟正黑體" pitchFamily="34" charset="-120"/>
                </a:rPr>
                <a:t>何種治療</a:t>
              </a:r>
            </a:p>
          </p:txBody>
        </p:sp>
        <p:sp>
          <p:nvSpPr>
            <p:cNvPr id="28" name="文字方塊 27"/>
            <p:cNvSpPr txBox="1"/>
            <p:nvPr/>
          </p:nvSpPr>
          <p:spPr>
            <a:xfrm>
              <a:off x="6200634" y="5231262"/>
              <a:ext cx="748923" cy="430887"/>
            </a:xfrm>
            <a:prstGeom prst="rect">
              <a:avLst/>
            </a:prstGeom>
            <a:noFill/>
          </p:spPr>
          <p:txBody>
            <a:bodyPr wrap="none" rtlCol="0">
              <a:spAutoFit/>
            </a:bodyPr>
            <a:lstStyle/>
            <a:p>
              <a:pPr defTabSz="457200"/>
              <a:r>
                <a:rPr lang="zh-TW" altLang="en-US" sz="2200" b="1" dirty="0">
                  <a:solidFill>
                    <a:prstClr val="black"/>
                  </a:solidFill>
                  <a:latin typeface="微軟正黑體" pitchFamily="34" charset="-120"/>
                  <a:ea typeface="微軟正黑體" pitchFamily="34" charset="-120"/>
                </a:rPr>
                <a:t>核章</a:t>
              </a:r>
            </a:p>
          </p:txBody>
        </p:sp>
        <p:sp>
          <p:nvSpPr>
            <p:cNvPr id="32" name="文字方塊 31"/>
            <p:cNvSpPr txBox="1"/>
            <p:nvPr/>
          </p:nvSpPr>
          <p:spPr>
            <a:xfrm>
              <a:off x="6164025" y="5743477"/>
              <a:ext cx="1720343" cy="430887"/>
            </a:xfrm>
            <a:prstGeom prst="rect">
              <a:avLst/>
            </a:prstGeom>
            <a:noFill/>
          </p:spPr>
          <p:txBody>
            <a:bodyPr wrap="none" rtlCol="0">
              <a:spAutoFit/>
            </a:bodyPr>
            <a:lstStyle/>
            <a:p>
              <a:pPr defTabSz="457200"/>
              <a:r>
                <a:rPr lang="zh-TW" altLang="en-US" sz="2200" b="1" dirty="0">
                  <a:solidFill>
                    <a:prstClr val="black"/>
                  </a:solidFill>
                  <a:latin typeface="微軟正黑體" pitchFamily="34" charset="-120"/>
                  <a:ea typeface="微軟正黑體" pitchFamily="34" charset="-120"/>
                </a:rPr>
                <a:t>見證人</a:t>
              </a:r>
              <a:r>
                <a:rPr lang="en-US" altLang="zh-TW" sz="2200" b="1" dirty="0">
                  <a:solidFill>
                    <a:prstClr val="black"/>
                  </a:solidFill>
                  <a:latin typeface="微軟正黑體" pitchFamily="34" charset="-120"/>
                  <a:ea typeface="微軟正黑體" pitchFamily="34" charset="-120"/>
                </a:rPr>
                <a:t>/</a:t>
              </a:r>
              <a:r>
                <a:rPr lang="zh-TW" altLang="en-US" sz="2200" b="1" dirty="0">
                  <a:solidFill>
                    <a:prstClr val="black"/>
                  </a:solidFill>
                  <a:latin typeface="微軟正黑體" pitchFamily="34" charset="-120"/>
                  <a:ea typeface="微軟正黑體" pitchFamily="34" charset="-120"/>
                </a:rPr>
                <a:t>公證</a:t>
              </a:r>
            </a:p>
          </p:txBody>
        </p:sp>
        <p:sp>
          <p:nvSpPr>
            <p:cNvPr id="49" name="文字方塊 48"/>
            <p:cNvSpPr txBox="1"/>
            <p:nvPr/>
          </p:nvSpPr>
          <p:spPr>
            <a:xfrm>
              <a:off x="6183594" y="6272596"/>
              <a:ext cx="748923" cy="430887"/>
            </a:xfrm>
            <a:prstGeom prst="rect">
              <a:avLst/>
            </a:prstGeom>
            <a:noFill/>
          </p:spPr>
          <p:txBody>
            <a:bodyPr wrap="none" rtlCol="0">
              <a:spAutoFit/>
            </a:bodyPr>
            <a:lstStyle/>
            <a:p>
              <a:pPr defTabSz="457200"/>
              <a:r>
                <a:rPr lang="zh-TW" altLang="en-US" sz="2200" b="1" dirty="0">
                  <a:solidFill>
                    <a:prstClr val="black"/>
                  </a:solidFill>
                  <a:latin typeface="微軟正黑體" pitchFamily="34" charset="-120"/>
                  <a:ea typeface="微軟正黑體" pitchFamily="34" charset="-120"/>
                </a:rPr>
                <a:t>註記</a:t>
              </a:r>
            </a:p>
          </p:txBody>
        </p:sp>
        <p:sp>
          <p:nvSpPr>
            <p:cNvPr id="50" name="直角三角形 49"/>
            <p:cNvSpPr/>
            <p:nvPr/>
          </p:nvSpPr>
          <p:spPr>
            <a:xfrm rot="13474804">
              <a:off x="3013418" y="4212374"/>
              <a:ext cx="670569" cy="678124"/>
            </a:xfrm>
            <a:prstGeom prst="rtTriangle">
              <a:avLst/>
            </a:pr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endParaRPr>
            </a:p>
          </p:txBody>
        </p:sp>
        <p:sp>
          <p:nvSpPr>
            <p:cNvPr id="51" name="直角三角形 50"/>
            <p:cNvSpPr/>
            <p:nvPr/>
          </p:nvSpPr>
          <p:spPr>
            <a:xfrm rot="13474804">
              <a:off x="5351939" y="4218613"/>
              <a:ext cx="670569" cy="678124"/>
            </a:xfrm>
            <a:prstGeom prst="rtTriangle">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a:solidFill>
                  <a:prstClr val="white"/>
                </a:solidFill>
              </a:endParaRPr>
            </a:p>
          </p:txBody>
        </p:sp>
        <p:pic>
          <p:nvPicPr>
            <p:cNvPr id="52" name="圖片 5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85553" y="5277429"/>
              <a:ext cx="321448" cy="278807"/>
            </a:xfrm>
            <a:prstGeom prst="rect">
              <a:avLst/>
            </a:prstGeom>
          </p:spPr>
        </p:pic>
        <p:pic>
          <p:nvPicPr>
            <p:cNvPr id="53" name="圖片 5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79296" y="5257625"/>
              <a:ext cx="321448" cy="278807"/>
            </a:xfrm>
            <a:prstGeom prst="rect">
              <a:avLst/>
            </a:prstGeom>
          </p:spPr>
        </p:pic>
        <p:pic>
          <p:nvPicPr>
            <p:cNvPr id="54" name="圖片 5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79296" y="5811352"/>
              <a:ext cx="321448" cy="278807"/>
            </a:xfrm>
            <a:prstGeom prst="rect">
              <a:avLst/>
            </a:prstGeom>
          </p:spPr>
        </p:pic>
        <p:pic>
          <p:nvPicPr>
            <p:cNvPr id="55" name="圖片 5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50535" y="5257624"/>
              <a:ext cx="321448" cy="278807"/>
            </a:xfrm>
            <a:prstGeom prst="rect">
              <a:avLst/>
            </a:prstGeom>
          </p:spPr>
        </p:pic>
        <p:pic>
          <p:nvPicPr>
            <p:cNvPr id="56" name="圖片 5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54437" y="5810324"/>
              <a:ext cx="321448" cy="278807"/>
            </a:xfrm>
            <a:prstGeom prst="rect">
              <a:avLst/>
            </a:prstGeom>
          </p:spPr>
        </p:pic>
        <p:pic>
          <p:nvPicPr>
            <p:cNvPr id="57" name="圖片 5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58339" y="6358705"/>
              <a:ext cx="321448" cy="278807"/>
            </a:xfrm>
            <a:prstGeom prst="rect">
              <a:avLst/>
            </a:prstGeom>
          </p:spPr>
        </p:pic>
        <p:sp>
          <p:nvSpPr>
            <p:cNvPr id="5" name="文字方塊 4"/>
            <p:cNvSpPr txBox="1"/>
            <p:nvPr/>
          </p:nvSpPr>
          <p:spPr>
            <a:xfrm>
              <a:off x="3971716" y="3612075"/>
              <a:ext cx="1005403" cy="338554"/>
            </a:xfrm>
            <a:prstGeom prst="rect">
              <a:avLst/>
            </a:prstGeom>
            <a:noFill/>
          </p:spPr>
          <p:txBody>
            <a:bodyPr wrap="none" rtlCol="0">
              <a:spAutoFit/>
            </a:bodyPr>
            <a:lstStyle/>
            <a:p>
              <a:pPr defTabSz="457200"/>
              <a:r>
                <a:rPr lang="zh-TW" altLang="en-US" sz="1600" b="1" dirty="0">
                  <a:solidFill>
                    <a:prstClr val="white"/>
                  </a:solidFill>
                  <a:latin typeface="微軟正黑體" pitchFamily="34" charset="-120"/>
                  <a:ea typeface="微軟正黑體" pitchFamily="34" charset="-120"/>
                </a:rPr>
                <a:t>共融決策</a:t>
              </a:r>
            </a:p>
          </p:txBody>
        </p:sp>
      </p:grpSp>
      <p:sp>
        <p:nvSpPr>
          <p:cNvPr id="39" name="文字方塊 38"/>
          <p:cNvSpPr txBox="1"/>
          <p:nvPr/>
        </p:nvSpPr>
        <p:spPr>
          <a:xfrm>
            <a:off x="545092" y="5740570"/>
            <a:ext cx="1620000" cy="8640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1">
            <a:noAutofit/>
          </a:bodyPr>
          <a:lstStyle/>
          <a:p>
            <a:pPr marL="357188" indent="-357188" defTabSz="457200"/>
            <a:r>
              <a:rPr lang="zh-TW" altLang="en-US" sz="2800" b="1" dirty="0" smtClean="0">
                <a:solidFill>
                  <a:prstClr val="black"/>
                </a:solidFill>
                <a:latin typeface="微軟正黑體" pitchFamily="34" charset="-120"/>
                <a:ea typeface="微軟正黑體" pitchFamily="34" charset="-120"/>
              </a:rPr>
              <a:t>符合</a:t>
            </a:r>
            <a:r>
              <a:rPr lang="zh-TW" altLang="en-US" sz="2800" b="1" dirty="0">
                <a:solidFill>
                  <a:prstClr val="black"/>
                </a:solidFill>
                <a:latin typeface="微軟正黑體" pitchFamily="34" charset="-120"/>
                <a:ea typeface="微軟正黑體" pitchFamily="34" charset="-120"/>
              </a:rPr>
              <a:t>五</a:t>
            </a:r>
            <a:r>
              <a:rPr lang="zh-TW" altLang="en-US" sz="2800" b="1" dirty="0" smtClean="0">
                <a:solidFill>
                  <a:prstClr val="black"/>
                </a:solidFill>
                <a:latin typeface="微軟正黑體" pitchFamily="34" charset="-120"/>
                <a:ea typeface="微軟正黑體" pitchFamily="34" charset="-120"/>
              </a:rPr>
              <a:t>種</a:t>
            </a:r>
            <a:endParaRPr lang="en-US" altLang="zh-TW" sz="2800" b="1" dirty="0" smtClean="0">
              <a:solidFill>
                <a:prstClr val="black"/>
              </a:solidFill>
              <a:latin typeface="微軟正黑體" pitchFamily="34" charset="-120"/>
              <a:ea typeface="微軟正黑體" pitchFamily="34" charset="-120"/>
            </a:endParaRPr>
          </a:p>
          <a:p>
            <a:pPr marL="357188" indent="-357188" defTabSz="457200"/>
            <a:r>
              <a:rPr lang="zh-TW" altLang="en-US" sz="2800" b="1" dirty="0" smtClean="0">
                <a:solidFill>
                  <a:prstClr val="black"/>
                </a:solidFill>
                <a:latin typeface="微軟正黑體" pitchFamily="34" charset="-120"/>
                <a:ea typeface="微軟正黑體" pitchFamily="34" charset="-120"/>
              </a:rPr>
              <a:t>臨床條件</a:t>
            </a:r>
            <a:endParaRPr lang="zh-TW" altLang="en-US" sz="2800" b="1" dirty="0">
              <a:solidFill>
                <a:prstClr val="black"/>
              </a:solidFill>
              <a:latin typeface="微軟正黑體" pitchFamily="34" charset="-120"/>
              <a:ea typeface="微軟正黑體" pitchFamily="34" charset="-120"/>
            </a:endParaRPr>
          </a:p>
        </p:txBody>
      </p:sp>
      <p:sp>
        <p:nvSpPr>
          <p:cNvPr id="40" name="文字方塊 39"/>
          <p:cNvSpPr txBox="1"/>
          <p:nvPr/>
        </p:nvSpPr>
        <p:spPr>
          <a:xfrm>
            <a:off x="2771800" y="5740570"/>
            <a:ext cx="1620000" cy="8640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Autofit/>
          </a:bodyPr>
          <a:lstStyle/>
          <a:p>
            <a:pPr defTabSz="457200"/>
            <a:r>
              <a:rPr lang="zh-TW" altLang="en-US" sz="2800" b="1" dirty="0" smtClean="0">
                <a:solidFill>
                  <a:prstClr val="black"/>
                </a:solidFill>
                <a:latin typeface="微軟正黑體" pitchFamily="34" charset="-120"/>
                <a:ea typeface="微軟正黑體" pitchFamily="34" charset="-120"/>
              </a:rPr>
              <a:t>兩</a:t>
            </a:r>
            <a:r>
              <a:rPr lang="zh-TW" altLang="en-US" sz="2800" b="1" dirty="0">
                <a:solidFill>
                  <a:prstClr val="black"/>
                </a:solidFill>
                <a:latin typeface="微軟正黑體" pitchFamily="34" charset="-120"/>
                <a:ea typeface="微軟正黑體" pitchFamily="34" charset="-120"/>
              </a:rPr>
              <a:t>位</a:t>
            </a:r>
            <a:r>
              <a:rPr lang="zh-TW" altLang="en-US" sz="2800" b="1" dirty="0" smtClean="0">
                <a:solidFill>
                  <a:prstClr val="black"/>
                </a:solidFill>
                <a:latin typeface="微軟正黑體" pitchFamily="34" charset="-120"/>
                <a:ea typeface="微軟正黑體" pitchFamily="34" charset="-120"/>
              </a:rPr>
              <a:t>專科醫師判定</a:t>
            </a:r>
            <a:endParaRPr lang="zh-TW" altLang="en-US" sz="2800" b="1" dirty="0">
              <a:solidFill>
                <a:prstClr val="black"/>
              </a:solidFill>
              <a:latin typeface="微軟正黑體" pitchFamily="34" charset="-120"/>
              <a:ea typeface="微軟正黑體" pitchFamily="34" charset="-120"/>
            </a:endParaRPr>
          </a:p>
        </p:txBody>
      </p:sp>
      <p:sp>
        <p:nvSpPr>
          <p:cNvPr id="41" name="文字方塊 40"/>
          <p:cNvSpPr txBox="1"/>
          <p:nvPr/>
        </p:nvSpPr>
        <p:spPr>
          <a:xfrm>
            <a:off x="4968224" y="5740570"/>
            <a:ext cx="1620000" cy="8640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Autofit/>
          </a:bodyPr>
          <a:lstStyle/>
          <a:p>
            <a:pPr defTabSz="457200"/>
            <a:r>
              <a:rPr lang="zh-TW" altLang="en-US" sz="2800" b="1" dirty="0" smtClean="0">
                <a:solidFill>
                  <a:prstClr val="black"/>
                </a:solidFill>
                <a:latin typeface="微軟正黑體" pitchFamily="34" charset="-120"/>
                <a:ea typeface="微軟正黑體" pitchFamily="34" charset="-120"/>
              </a:rPr>
              <a:t>兩</a:t>
            </a:r>
            <a:r>
              <a:rPr lang="zh-TW" altLang="en-US" sz="2800" b="1" dirty="0">
                <a:solidFill>
                  <a:prstClr val="black"/>
                </a:solidFill>
                <a:latin typeface="微軟正黑體" pitchFamily="34" charset="-120"/>
                <a:ea typeface="微軟正黑體" pitchFamily="34" charset="-120"/>
              </a:rPr>
              <a:t>次</a:t>
            </a:r>
            <a:r>
              <a:rPr lang="zh-TW" altLang="en-US" sz="2800" b="1" dirty="0" smtClean="0">
                <a:solidFill>
                  <a:prstClr val="black"/>
                </a:solidFill>
                <a:latin typeface="微軟正黑體" pitchFamily="34" charset="-120"/>
                <a:ea typeface="微軟正黑體" pitchFamily="34" charset="-120"/>
              </a:rPr>
              <a:t>安寧照會確認</a:t>
            </a:r>
            <a:endParaRPr lang="zh-TW" altLang="en-US" sz="2800" b="1" dirty="0">
              <a:solidFill>
                <a:prstClr val="black"/>
              </a:solidFill>
              <a:latin typeface="微軟正黑體" pitchFamily="34" charset="-120"/>
              <a:ea typeface="微軟正黑體" pitchFamily="34" charset="-120"/>
            </a:endParaRPr>
          </a:p>
        </p:txBody>
      </p:sp>
      <p:sp>
        <p:nvSpPr>
          <p:cNvPr id="60" name="文字方塊 59"/>
          <p:cNvSpPr txBox="1"/>
          <p:nvPr/>
        </p:nvSpPr>
        <p:spPr>
          <a:xfrm>
            <a:off x="6971462" y="5572405"/>
            <a:ext cx="2012429" cy="1200329"/>
          </a:xfrm>
          <a:prstGeom prst="rect">
            <a:avLst/>
          </a:prstGeom>
          <a:noFill/>
        </p:spPr>
        <p:txBody>
          <a:bodyPr wrap="square" rtlCol="0">
            <a:spAutoFit/>
          </a:bodyPr>
          <a:lstStyle/>
          <a:p>
            <a:pPr latinLnBrk="1"/>
            <a:r>
              <a:rPr lang="zh-TW" altLang="en-US" sz="2400" b="1" dirty="0">
                <a:solidFill>
                  <a:prstClr val="black">
                    <a:lumMod val="50000"/>
                    <a:lumOff val="50000"/>
                  </a:prstClr>
                </a:solidFill>
                <a:latin typeface="微軟正黑體" pitchFamily="34" charset="-120"/>
                <a:ea typeface="微軟正黑體" pitchFamily="34" charset="-120"/>
              </a:rPr>
              <a:t>感謝台大生命教育中心孫效智教授分享</a:t>
            </a:r>
            <a:endParaRPr lang="en-US" altLang="zh-TW" sz="2400" dirty="0">
              <a:solidFill>
                <a:prstClr val="black">
                  <a:lumMod val="50000"/>
                  <a:lumOff val="50000"/>
                </a:prstClr>
              </a:solidFill>
              <a:latin typeface="微軟正黑體" pitchFamily="34" charset="-120"/>
              <a:ea typeface="微軟正黑體" pitchFamily="34" charset="-120"/>
            </a:endParaRPr>
          </a:p>
        </p:txBody>
      </p:sp>
      <p:sp>
        <p:nvSpPr>
          <p:cNvPr id="61" name="向右箭號 60"/>
          <p:cNvSpPr/>
          <p:nvPr/>
        </p:nvSpPr>
        <p:spPr>
          <a:xfrm>
            <a:off x="2232312" y="5994394"/>
            <a:ext cx="493170" cy="45894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向右箭號 61"/>
          <p:cNvSpPr/>
          <p:nvPr/>
        </p:nvSpPr>
        <p:spPr>
          <a:xfrm>
            <a:off x="4464560" y="5994394"/>
            <a:ext cx="493170" cy="45894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32008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CCEC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395536" y="1791885"/>
            <a:ext cx="8443989" cy="3108543"/>
          </a:xfrm>
          <a:prstGeom prst="rect">
            <a:avLst/>
          </a:prstGeom>
          <a:noFill/>
        </p:spPr>
        <p:txBody>
          <a:bodyPr wrap="square" rtlCol="0">
            <a:spAutoFit/>
          </a:bodyPr>
          <a:lstStyle/>
          <a:p>
            <a:pPr latinLnBrk="1"/>
            <a:r>
              <a:rPr lang="zh-TW" altLang="en-US" sz="2800" dirty="0">
                <a:solidFill>
                  <a:prstClr val="black"/>
                </a:solidFill>
                <a:latin typeface="微軟正黑體" panose="020B0604030504040204" pitchFamily="34" charset="-120"/>
                <a:ea typeface="微軟正黑體" panose="020B0604030504040204" pitchFamily="34" charset="-120"/>
              </a:rPr>
              <a:t>醫療機構或醫師依其專業或意願，無法執行病人預立醫療決定時，</a:t>
            </a:r>
            <a:r>
              <a:rPr lang="zh-TW" altLang="en-US" sz="2800" dirty="0">
                <a:solidFill>
                  <a:srgbClr val="800000"/>
                </a:solidFill>
                <a:latin typeface="微軟正黑體" panose="020B0604030504040204" pitchFamily="34" charset="-120"/>
                <a:ea typeface="微軟正黑體" panose="020B0604030504040204" pitchFamily="34" charset="-120"/>
              </a:rPr>
              <a:t>得不施行之</a:t>
            </a:r>
            <a:r>
              <a:rPr lang="zh-TW" altLang="en-US" sz="2800" dirty="0">
                <a:solidFill>
                  <a:prstClr val="black"/>
                </a:solidFill>
                <a:latin typeface="微軟正黑體" panose="020B0604030504040204" pitchFamily="34" charset="-120"/>
                <a:ea typeface="微軟正黑體" panose="020B0604030504040204" pitchFamily="34" charset="-120"/>
              </a:rPr>
              <a:t>。 </a:t>
            </a:r>
            <a:endParaRPr lang="en-US" altLang="zh-TW" sz="2800" dirty="0">
              <a:solidFill>
                <a:prstClr val="black"/>
              </a:solidFill>
              <a:latin typeface="微軟正黑體" panose="020B0604030504040204" pitchFamily="34" charset="-120"/>
              <a:ea typeface="微軟正黑體" panose="020B0604030504040204" pitchFamily="34" charset="-120"/>
            </a:endParaRPr>
          </a:p>
          <a:p>
            <a:pPr latinLnBrk="1"/>
            <a:r>
              <a:rPr lang="zh-TW" altLang="en-US" sz="2800" dirty="0">
                <a:solidFill>
                  <a:prstClr val="black"/>
                </a:solidFill>
                <a:latin typeface="微軟正黑體" panose="020B0604030504040204" pitchFamily="34" charset="-120"/>
                <a:ea typeface="微軟正黑體" panose="020B0604030504040204" pitchFamily="34" charset="-120"/>
              </a:rPr>
              <a:t>前項情形，醫療機構或醫師應告知病人或關係人。 </a:t>
            </a:r>
            <a:endParaRPr lang="en-US" altLang="zh-TW" sz="2800" dirty="0">
              <a:solidFill>
                <a:prstClr val="black"/>
              </a:solidFill>
              <a:latin typeface="微軟正黑體" panose="020B0604030504040204" pitchFamily="34" charset="-120"/>
              <a:ea typeface="微軟正黑體" panose="020B0604030504040204" pitchFamily="34" charset="-120"/>
            </a:endParaRPr>
          </a:p>
          <a:p>
            <a:pPr latinLnBrk="1"/>
            <a:r>
              <a:rPr lang="zh-TW" altLang="en-US" sz="2800" dirty="0">
                <a:solidFill>
                  <a:prstClr val="black"/>
                </a:solidFill>
                <a:latin typeface="微軟正黑體" panose="020B0604030504040204" pitchFamily="34" charset="-120"/>
                <a:ea typeface="微軟正黑體" panose="020B0604030504040204" pitchFamily="34" charset="-120"/>
              </a:rPr>
              <a:t>醫療機構或醫師依本條規定終止、撤除或不施行維持生命治療或人工營養及流體餵養之全部或一部，不負刑事與 行政責任</a:t>
            </a:r>
            <a:r>
              <a:rPr lang="en-US" altLang="zh-TW" sz="2800" dirty="0">
                <a:solidFill>
                  <a:prstClr val="black"/>
                </a:solidFill>
                <a:latin typeface="微軟正黑體" panose="020B0604030504040204" pitchFamily="34" charset="-120"/>
                <a:ea typeface="微軟正黑體" panose="020B0604030504040204" pitchFamily="34" charset="-120"/>
              </a:rPr>
              <a:t>;</a:t>
            </a:r>
            <a:r>
              <a:rPr lang="zh-TW" altLang="en-US" sz="2800" dirty="0">
                <a:solidFill>
                  <a:prstClr val="black"/>
                </a:solidFill>
                <a:latin typeface="微軟正黑體" panose="020B0604030504040204" pitchFamily="34" charset="-120"/>
                <a:ea typeface="微軟正黑體" panose="020B0604030504040204" pitchFamily="34" charset="-120"/>
              </a:rPr>
              <a:t>因此所生之損害，除有故意或重大過失，且違反病人預立醫療決定者外，不負賠償責任。 </a:t>
            </a:r>
          </a:p>
        </p:txBody>
      </p:sp>
      <p:sp>
        <p:nvSpPr>
          <p:cNvPr id="3" name="標題 2"/>
          <p:cNvSpPr>
            <a:spLocks noGrp="1"/>
          </p:cNvSpPr>
          <p:nvPr>
            <p:ph type="title"/>
          </p:nvPr>
        </p:nvSpPr>
        <p:spPr>
          <a:prstGeom prst="rect">
            <a:avLst/>
          </a:prstGeom>
        </p:spPr>
        <p:txBody>
          <a:bodyPr/>
          <a:lstStyle/>
          <a:p>
            <a:r>
              <a:rPr lang="zh-TW" altLang="en-US" dirty="0" smtClean="0"/>
              <a:t>若醫療機構或醫師無法執行病人</a:t>
            </a:r>
            <a:r>
              <a:rPr lang="en-US" altLang="zh-TW" dirty="0" smtClean="0"/>
              <a:t>AD</a:t>
            </a:r>
            <a:endParaRPr lang="zh-TW" altLang="en-US" dirty="0"/>
          </a:p>
        </p:txBody>
      </p:sp>
      <p:sp>
        <p:nvSpPr>
          <p:cNvPr id="6" name="內容版面配置區 3">
            <a:extLst>
              <a:ext uri="{FF2B5EF4-FFF2-40B4-BE49-F238E27FC236}">
                <a16:creationId xmlns="" xmlns:a16="http://schemas.microsoft.com/office/drawing/2014/main" id="{72230120-65A2-4C68-AE00-605970695B2A}"/>
              </a:ext>
            </a:extLst>
          </p:cNvPr>
          <p:cNvSpPr>
            <a:spLocks noGrp="1"/>
          </p:cNvSpPr>
          <p:nvPr>
            <p:ph type="body" sz="quarter" idx="4294967295"/>
          </p:nvPr>
        </p:nvSpPr>
        <p:spPr>
          <a:xfrm>
            <a:off x="899592" y="5454650"/>
            <a:ext cx="7733232" cy="1214438"/>
          </a:xfrm>
          <a:prstGeom prst="rect">
            <a:avLst/>
          </a:prstGeom>
        </p:spPr>
        <p:txBody>
          <a:bodyPr/>
          <a:lstStyle/>
          <a:p>
            <a:r>
              <a:rPr lang="en-US" altLang="zh-TW" sz="2400" b="1" dirty="0" smtClean="0">
                <a:solidFill>
                  <a:srgbClr val="2A2A7E"/>
                </a:solidFill>
                <a:latin typeface="微軟正黑體" panose="020B0604030504040204" pitchFamily="34" charset="-120"/>
                <a:ea typeface="微軟正黑體" panose="020B0604030504040204" pitchFamily="34" charset="-120"/>
                <a:cs typeface="+mn-cs"/>
              </a:rPr>
              <a:t> </a:t>
            </a:r>
            <a:r>
              <a:rPr lang="zh-TW" altLang="zh-TW" sz="2400" dirty="0" smtClean="0">
                <a:solidFill>
                  <a:srgbClr val="2A2A7E"/>
                </a:solidFill>
                <a:latin typeface="微軟正黑體" panose="020B0604030504040204" pitchFamily="34" charset="-120"/>
                <a:ea typeface="微軟正黑體" panose="020B0604030504040204" pitchFamily="34" charset="-120"/>
                <a:cs typeface="+mn-cs"/>
              </a:rPr>
              <a:t>醫療機構</a:t>
            </a:r>
            <a:r>
              <a:rPr lang="zh-TW" altLang="zh-TW" sz="2400" dirty="0">
                <a:solidFill>
                  <a:srgbClr val="2A2A7E"/>
                </a:solidFill>
                <a:latin typeface="微軟正黑體" panose="020B0604030504040204" pitchFamily="34" charset="-120"/>
                <a:ea typeface="微軟正黑體" panose="020B0604030504040204" pitchFamily="34" charset="-120"/>
                <a:cs typeface="+mn-cs"/>
              </a:rPr>
              <a:t>或醫師依本法第十四條第三項規定不施行</a:t>
            </a:r>
            <a:r>
              <a:rPr lang="zh-TW" altLang="zh-TW" sz="2400" dirty="0" smtClean="0">
                <a:solidFill>
                  <a:srgbClr val="2A2A7E"/>
                </a:solidFill>
                <a:latin typeface="微軟正黑體" panose="020B0604030504040204" pitchFamily="34" charset="-120"/>
                <a:ea typeface="微軟正黑體" panose="020B0604030504040204" pitchFamily="34" charset="-120"/>
                <a:cs typeface="+mn-cs"/>
              </a:rPr>
              <a:t>病人預</a:t>
            </a:r>
            <a:r>
              <a:rPr lang="zh-TW" altLang="zh-TW" sz="2400" dirty="0">
                <a:solidFill>
                  <a:srgbClr val="2A2A7E"/>
                </a:solidFill>
                <a:latin typeface="微軟正黑體" panose="020B0604030504040204" pitchFamily="34" charset="-120"/>
                <a:ea typeface="微軟正黑體" panose="020B0604030504040204" pitchFamily="34" charset="-120"/>
                <a:cs typeface="+mn-cs"/>
              </a:rPr>
              <a:t>立醫療決定時，應建議病人轉診，並提供協助。</a:t>
            </a:r>
            <a:endParaRPr lang="en-US" altLang="zh-TW" sz="2400" dirty="0">
              <a:solidFill>
                <a:srgbClr val="2A2A7E"/>
              </a:solidFill>
              <a:latin typeface="微軟正黑體" panose="020B0604030504040204" pitchFamily="34" charset="-120"/>
              <a:ea typeface="微軟正黑體" panose="020B0604030504040204" pitchFamily="34" charset="-120"/>
              <a:cs typeface="+mn-cs"/>
            </a:endParaRPr>
          </a:p>
        </p:txBody>
      </p:sp>
      <p:sp>
        <p:nvSpPr>
          <p:cNvPr id="2" name="矩形 1"/>
          <p:cNvSpPr/>
          <p:nvPr/>
        </p:nvSpPr>
        <p:spPr>
          <a:xfrm>
            <a:off x="2031598" y="1267279"/>
            <a:ext cx="4052570" cy="568489"/>
          </a:xfrm>
          <a:prstGeom prst="rect">
            <a:avLst/>
          </a:prstGeom>
        </p:spPr>
        <p:txBody>
          <a:bodyPr wrap="square">
            <a:spAutoFit/>
          </a:bodyPr>
          <a:lstStyle/>
          <a:p>
            <a:pPr latinLnBrk="1"/>
            <a:r>
              <a:rPr lang="zh-TW" altLang="en-US" sz="3094" b="1" dirty="0">
                <a:solidFill>
                  <a:srgbClr val="002060"/>
                </a:solidFill>
                <a:latin typeface="微軟正黑體" panose="020B0604030504040204" pitchFamily="34" charset="-120"/>
                <a:ea typeface="微軟正黑體" panose="020B0604030504040204" pitchFamily="34" charset="-120"/>
              </a:rPr>
              <a:t>第十四條</a:t>
            </a:r>
            <a:r>
              <a:rPr lang="zh-TW" altLang="en-US" sz="3094" dirty="0">
                <a:solidFill>
                  <a:prstClr val="black"/>
                </a:solidFill>
                <a:latin typeface="微軟正黑體" panose="020B0604030504040204" pitchFamily="34" charset="-120"/>
                <a:ea typeface="微軟正黑體" panose="020B0604030504040204" pitchFamily="34" charset="-120"/>
              </a:rPr>
              <a:t> </a:t>
            </a:r>
            <a:r>
              <a:rPr lang="en-US" altLang="zh-TW" sz="3094" b="1" dirty="0">
                <a:solidFill>
                  <a:srgbClr val="002060"/>
                </a:solidFill>
                <a:latin typeface="微軟正黑體" panose="020B0604030504040204" pitchFamily="34" charset="-120"/>
                <a:ea typeface="微軟正黑體" panose="020B0604030504040204" pitchFamily="34" charset="-120"/>
              </a:rPr>
              <a:t>(</a:t>
            </a:r>
            <a:r>
              <a:rPr lang="zh-TW" altLang="en-US" sz="3094" b="1" dirty="0">
                <a:solidFill>
                  <a:srgbClr val="002060"/>
                </a:solidFill>
                <a:latin typeface="微軟正黑體" panose="020B0604030504040204" pitchFamily="34" charset="-120"/>
                <a:ea typeface="微軟正黑體" panose="020B0604030504040204" pitchFamily="34" charset="-120"/>
              </a:rPr>
              <a:t>第三～五項</a:t>
            </a:r>
            <a:r>
              <a:rPr lang="en-US" altLang="zh-TW" sz="3094" b="1" dirty="0">
                <a:solidFill>
                  <a:srgbClr val="002060"/>
                </a:solidFill>
                <a:latin typeface="微軟正黑體" panose="020B0604030504040204" pitchFamily="34" charset="-120"/>
                <a:ea typeface="微軟正黑體" panose="020B0604030504040204" pitchFamily="34" charset="-120"/>
              </a:rPr>
              <a:t>)</a:t>
            </a:r>
          </a:p>
        </p:txBody>
      </p:sp>
      <p:grpSp>
        <p:nvGrpSpPr>
          <p:cNvPr id="12" name="群組 11"/>
          <p:cNvGrpSpPr/>
          <p:nvPr/>
        </p:nvGrpSpPr>
        <p:grpSpPr>
          <a:xfrm>
            <a:off x="742519" y="1146078"/>
            <a:ext cx="1289083" cy="582925"/>
            <a:chOff x="326205" y="508933"/>
            <a:chExt cx="1396507" cy="631502"/>
          </a:xfrm>
        </p:grpSpPr>
        <p:sp>
          <p:nvSpPr>
            <p:cNvPr id="13" name="文字方塊 12">
              <a:extLst>
                <a:ext uri="{FF2B5EF4-FFF2-40B4-BE49-F238E27FC236}">
                  <a16:creationId xmlns="" xmlns:a16="http://schemas.microsoft.com/office/drawing/2014/main"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4" name="圖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15" name="圓角矩形 14"/>
          <p:cNvSpPr/>
          <p:nvPr/>
        </p:nvSpPr>
        <p:spPr>
          <a:xfrm>
            <a:off x="674764" y="5157192"/>
            <a:ext cx="7865375" cy="1227953"/>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1662">
              <a:solidFill>
                <a:prstClr val="white"/>
              </a:solidFill>
            </a:endParaRPr>
          </a:p>
        </p:txBody>
      </p:sp>
      <p:sp>
        <p:nvSpPr>
          <p:cNvPr id="17" name="文字方塊 16">
            <a:extLst>
              <a:ext uri="{FF2B5EF4-FFF2-40B4-BE49-F238E27FC236}">
                <a16:creationId xmlns="" xmlns:a16="http://schemas.microsoft.com/office/drawing/2014/main" id="{4DC8A95D-AD1C-4830-A324-CD3B8094958C}"/>
              </a:ext>
            </a:extLst>
          </p:cNvPr>
          <p:cNvSpPr txBox="1"/>
          <p:nvPr/>
        </p:nvSpPr>
        <p:spPr>
          <a:xfrm>
            <a:off x="674764" y="4836133"/>
            <a:ext cx="2995913" cy="490134"/>
          </a:xfrm>
          <a:prstGeom prst="rect">
            <a:avLst/>
          </a:prstGeom>
          <a:solidFill>
            <a:schemeClr val="bg1"/>
          </a:solidFill>
        </p:spPr>
        <p:txBody>
          <a:bodyPr wrap="square" rtlCol="0">
            <a:spAutoFit/>
          </a:bodyPr>
          <a:lstStyle/>
          <a:p>
            <a:pPr latinLnBrk="1"/>
            <a:r>
              <a:rPr lang="zh-TW" altLang="en-US" sz="2585" b="1" dirty="0">
                <a:solidFill>
                  <a:srgbClr val="532476"/>
                </a:solidFill>
                <a:latin typeface="微軟正黑體" panose="020B0604030504040204" pitchFamily="34" charset="-120"/>
                <a:ea typeface="微軟正黑體" panose="020B0604030504040204" pitchFamily="34" charset="-120"/>
              </a:rPr>
              <a:t>施行</a:t>
            </a:r>
            <a:r>
              <a:rPr lang="zh-TW" altLang="en-US" sz="2585" b="1" dirty="0" smtClean="0">
                <a:solidFill>
                  <a:srgbClr val="532476"/>
                </a:solidFill>
                <a:latin typeface="微軟正黑體" panose="020B0604030504040204" pitchFamily="34" charset="-120"/>
                <a:ea typeface="微軟正黑體" panose="020B0604030504040204" pitchFamily="34" charset="-120"/>
              </a:rPr>
              <a:t>細則</a:t>
            </a:r>
            <a:r>
              <a:rPr lang="zh-TW" altLang="zh-TW" sz="2585" b="1" dirty="0">
                <a:solidFill>
                  <a:srgbClr val="532476"/>
                </a:solidFill>
                <a:latin typeface="微軟正黑體" panose="020B0604030504040204" pitchFamily="34" charset="-120"/>
                <a:ea typeface="微軟正黑體" panose="020B0604030504040204" pitchFamily="34" charset="-120"/>
              </a:rPr>
              <a:t>第十六條</a:t>
            </a:r>
            <a:endParaRPr lang="zh-TW" altLang="en-US" sz="2585" b="1" dirty="0">
              <a:solidFill>
                <a:srgbClr val="53247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9566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5" grpId="0" animBg="1"/>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827584" y="1393774"/>
            <a:ext cx="7894118" cy="4714624"/>
          </a:xfrm>
          <a:prstGeom prst="rect">
            <a:avLst/>
          </a:prstGeom>
          <a:noFill/>
        </p:spPr>
        <p:txBody>
          <a:bodyPr wrap="square" rtlCol="0">
            <a:spAutoFit/>
          </a:bodyPr>
          <a:lstStyle/>
          <a:p>
            <a:pPr latinLnBrk="1">
              <a:lnSpc>
                <a:spcPct val="130000"/>
              </a:lnSpc>
            </a:pPr>
            <a:r>
              <a:rPr lang="zh-TW" altLang="en-US" sz="2800" b="1" dirty="0">
                <a:solidFill>
                  <a:srgbClr val="002060"/>
                </a:solidFill>
                <a:latin typeface="微軟正黑體" panose="020B0604030504040204" pitchFamily="34" charset="-120"/>
                <a:ea typeface="微軟正黑體" panose="020B0604030504040204" pitchFamily="34" charset="-120"/>
              </a:rPr>
              <a:t>第十五條</a:t>
            </a:r>
            <a:r>
              <a:rPr lang="zh-TW" altLang="en-US" sz="2800" dirty="0">
                <a:solidFill>
                  <a:prstClr val="black"/>
                </a:solidFill>
                <a:latin typeface="微軟正黑體" panose="020B0604030504040204" pitchFamily="34" charset="-120"/>
                <a:ea typeface="微軟正黑體" panose="020B0604030504040204" pitchFamily="34" charset="-120"/>
              </a:rPr>
              <a:t> </a:t>
            </a:r>
            <a:r>
              <a:rPr lang="zh-TW" altLang="zh-TW" sz="2800" dirty="0">
                <a:solidFill>
                  <a:prstClr val="black"/>
                </a:solidFill>
                <a:latin typeface="微軟正黑體" panose="020B0604030504040204" pitchFamily="34" charset="-120"/>
                <a:ea typeface="微軟正黑體" panose="020B0604030504040204" pitchFamily="34" charset="-120"/>
              </a:rPr>
              <a:t>醫療機構或醫師對前條第一項第五款之病人，於開始執行預立醫療決定前，應向有意思能力之意願人確認該決定之內容及範圍。</a:t>
            </a:r>
            <a:endParaRPr lang="en-US" altLang="zh-TW" sz="2800" dirty="0">
              <a:solidFill>
                <a:prstClr val="black"/>
              </a:solidFill>
              <a:latin typeface="微軟正黑體" panose="020B0604030504040204" pitchFamily="34" charset="-120"/>
              <a:ea typeface="微軟正黑體" panose="020B0604030504040204" pitchFamily="34" charset="-120"/>
            </a:endParaRPr>
          </a:p>
          <a:p>
            <a:pPr latinLnBrk="1">
              <a:lnSpc>
                <a:spcPct val="130000"/>
              </a:lnSpc>
              <a:spcBef>
                <a:spcPts val="1108"/>
              </a:spcBef>
            </a:pPr>
            <a:r>
              <a:rPr lang="zh-TW" altLang="en-US" sz="2800" b="1" dirty="0">
                <a:solidFill>
                  <a:srgbClr val="002060"/>
                </a:solidFill>
                <a:latin typeface="微軟正黑體" panose="020B0604030504040204" pitchFamily="34" charset="-120"/>
                <a:ea typeface="微軟正黑體" panose="020B0604030504040204" pitchFamily="34" charset="-120"/>
              </a:rPr>
              <a:t>第十六條</a:t>
            </a:r>
            <a:r>
              <a:rPr lang="zh-TW" altLang="en-US" sz="2800" dirty="0">
                <a:solidFill>
                  <a:prstClr val="black"/>
                </a:solidFill>
                <a:latin typeface="微軟正黑體" panose="020B0604030504040204" pitchFamily="34" charset="-120"/>
                <a:ea typeface="微軟正黑體" panose="020B0604030504040204" pitchFamily="34" charset="-120"/>
              </a:rPr>
              <a:t> </a:t>
            </a:r>
            <a:r>
              <a:rPr lang="zh-TW" altLang="zh-TW" sz="2800" dirty="0">
                <a:solidFill>
                  <a:prstClr val="black"/>
                </a:solidFill>
                <a:latin typeface="微軟正黑體" panose="020B0604030504040204" pitchFamily="34" charset="-120"/>
                <a:ea typeface="微軟正黑體" panose="020B0604030504040204" pitchFamily="34" charset="-120"/>
              </a:rPr>
              <a:t>醫療機構或醫師終止、撤除或不施行維持生命治療或人工營養及流體餵養時，</a:t>
            </a:r>
            <a:r>
              <a:rPr lang="zh-TW" altLang="zh-TW" sz="2800" b="1" dirty="0">
                <a:solidFill>
                  <a:srgbClr val="FF0000"/>
                </a:solidFill>
                <a:latin typeface="微軟正黑體" panose="020B0604030504040204" pitchFamily="34" charset="-120"/>
                <a:ea typeface="微軟正黑體" panose="020B0604030504040204" pitchFamily="34" charset="-120"/>
              </a:rPr>
              <a:t>應提供病人緩和醫療及其他適當處置</a:t>
            </a:r>
            <a:r>
              <a:rPr lang="zh-TW" altLang="zh-TW" sz="2800" dirty="0">
                <a:solidFill>
                  <a:prstClr val="black"/>
                </a:solidFill>
                <a:latin typeface="微軟正黑體" panose="020B0604030504040204" pitchFamily="34" charset="-120"/>
                <a:ea typeface="微軟正黑體" panose="020B0604030504040204" pitchFamily="34" charset="-120"/>
              </a:rPr>
              <a:t>。醫療機構依其人員、設備及專長能力</a:t>
            </a:r>
            <a:r>
              <a:rPr lang="zh-TW" altLang="zh-TW" sz="2800" b="1" dirty="0">
                <a:solidFill>
                  <a:srgbClr val="7030A0"/>
                </a:solidFill>
                <a:latin typeface="微軟正黑體" panose="020B0604030504040204" pitchFamily="34" charset="-120"/>
                <a:ea typeface="微軟正黑體" panose="020B0604030504040204" pitchFamily="34" charset="-120"/>
              </a:rPr>
              <a:t>無法提供時，應建議病人轉診</a:t>
            </a:r>
            <a:r>
              <a:rPr lang="zh-TW" altLang="zh-TW" sz="2800" dirty="0">
                <a:solidFill>
                  <a:prstClr val="black"/>
                </a:solidFill>
                <a:latin typeface="微軟正黑體" panose="020B0604030504040204" pitchFamily="34" charset="-120"/>
                <a:ea typeface="微軟正黑體" panose="020B0604030504040204" pitchFamily="34" charset="-120"/>
              </a:rPr>
              <a:t>，並提供協助。</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571741" y="993949"/>
            <a:ext cx="1289083" cy="582925"/>
            <a:chOff x="326205" y="508933"/>
            <a:chExt cx="1396507" cy="631502"/>
          </a:xfrm>
        </p:grpSpPr>
        <p:sp>
          <p:nvSpPr>
            <p:cNvPr id="13" name="文字方塊 12">
              <a:extLst>
                <a:ext uri="{FF2B5EF4-FFF2-40B4-BE49-F238E27FC236}">
                  <a16:creationId xmlns="" xmlns:a16="http://schemas.microsoft.com/office/drawing/2014/main"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4" name="圖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4" name="標題 3"/>
          <p:cNvSpPr>
            <a:spLocks noGrp="1"/>
          </p:cNvSpPr>
          <p:nvPr>
            <p:ph type="title"/>
          </p:nvPr>
        </p:nvSpPr>
        <p:spPr/>
        <p:txBody>
          <a:bodyPr/>
          <a:lstStyle/>
          <a:p>
            <a:r>
              <a:rPr lang="en-US" altLang="zh-TW" dirty="0" smtClean="0">
                <a:solidFill>
                  <a:prstClr val="black"/>
                </a:solidFill>
                <a:latin typeface="微軟正黑體" panose="020B0604030504040204" pitchFamily="34" charset="-120"/>
                <a:ea typeface="微軟正黑體" panose="020B0604030504040204" pitchFamily="34" charset="-120"/>
              </a:rPr>
              <a:t>AD</a:t>
            </a:r>
            <a:r>
              <a:rPr lang="zh-TW" altLang="en-US" dirty="0" smtClean="0">
                <a:solidFill>
                  <a:prstClr val="black"/>
                </a:solidFill>
                <a:latin typeface="微軟正黑體" panose="020B0604030504040204" pitchFamily="34" charset="-120"/>
                <a:ea typeface="微軟正黑體" panose="020B0604030504040204" pitchFamily="34" charset="-120"/>
              </a:rPr>
              <a:t>執行程序與</a:t>
            </a:r>
            <a:r>
              <a:rPr lang="zh-TW" altLang="zh-TW" dirty="0" smtClean="0">
                <a:solidFill>
                  <a:prstClr val="black"/>
                </a:solidFill>
                <a:latin typeface="微軟正黑體" panose="020B0604030504040204" pitchFamily="34" charset="-120"/>
                <a:ea typeface="微軟正黑體" panose="020B0604030504040204" pitchFamily="34" charset="-120"/>
              </a:rPr>
              <a:t>緩和醫療</a:t>
            </a:r>
            <a:r>
              <a:rPr lang="zh-TW" altLang="en-US" dirty="0" smtClean="0">
                <a:solidFill>
                  <a:prstClr val="black"/>
                </a:solidFill>
                <a:latin typeface="微軟正黑體" panose="020B0604030504040204" pitchFamily="34" charset="-120"/>
                <a:ea typeface="微軟正黑體" panose="020B0604030504040204" pitchFamily="34" charset="-120"/>
              </a:rPr>
              <a:t>提供</a:t>
            </a:r>
            <a:endParaRPr lang="zh-TW" altLang="en-US" dirty="0"/>
          </a:p>
        </p:txBody>
      </p:sp>
    </p:spTree>
    <p:extLst>
      <p:ext uri="{BB962C8B-B14F-4D97-AF65-F5344CB8AC3E}">
        <p14:creationId xmlns:p14="http://schemas.microsoft.com/office/powerpoint/2010/main" val="10521300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783271" y="1966685"/>
            <a:ext cx="7843333" cy="2949269"/>
          </a:xfrm>
          <a:prstGeom prst="rect">
            <a:avLst/>
          </a:prstGeom>
          <a:noFill/>
        </p:spPr>
        <p:txBody>
          <a:bodyPr wrap="square" rtlCol="0">
            <a:spAutoFit/>
          </a:bodyPr>
          <a:lstStyle/>
          <a:p>
            <a:r>
              <a:rPr lang="zh-TW" altLang="zh-TW" sz="3094" dirty="0">
                <a:latin typeface="微軟正黑體" panose="020B0604030504040204" pitchFamily="34" charset="-120"/>
                <a:ea typeface="微軟正黑體" panose="020B0604030504040204" pitchFamily="34" charset="-120"/>
              </a:rPr>
              <a:t>經註記於全民健康保險憑證之</a:t>
            </a:r>
            <a:r>
              <a:rPr lang="zh-TW" altLang="zh-TW" sz="3094" dirty="0">
                <a:solidFill>
                  <a:srgbClr val="800000"/>
                </a:solidFill>
                <a:latin typeface="微軟正黑體" panose="020B0604030504040204" pitchFamily="34" charset="-120"/>
                <a:ea typeface="微軟正黑體" panose="020B0604030504040204" pitchFamily="34" charset="-120"/>
              </a:rPr>
              <a:t>預立醫療決定</a:t>
            </a:r>
            <a:r>
              <a:rPr lang="zh-TW" altLang="zh-TW" sz="3094" dirty="0">
                <a:latin typeface="微軟正黑體" panose="020B0604030504040204" pitchFamily="34" charset="-120"/>
                <a:ea typeface="微軟正黑體" panose="020B0604030504040204" pitchFamily="34" charset="-120"/>
              </a:rPr>
              <a:t>，與意願人臨床醫療過程中</a:t>
            </a:r>
            <a:r>
              <a:rPr lang="zh-TW" altLang="zh-TW" sz="3094" dirty="0">
                <a:solidFill>
                  <a:srgbClr val="800000"/>
                </a:solidFill>
                <a:latin typeface="微軟正黑體" panose="020B0604030504040204" pitchFamily="34" charset="-120"/>
                <a:ea typeface="微軟正黑體" panose="020B0604030504040204" pitchFamily="34" charset="-120"/>
              </a:rPr>
              <a:t>書面明示</a:t>
            </a:r>
            <a:r>
              <a:rPr lang="zh-TW" altLang="zh-TW" sz="3094" dirty="0">
                <a:latin typeface="微軟正黑體" panose="020B0604030504040204" pitchFamily="34" charset="-120"/>
                <a:ea typeface="微軟正黑體" panose="020B0604030504040204" pitchFamily="34" charset="-120"/>
              </a:rPr>
              <a:t>之意思表示不一致時，應完成變更預立醫療決定</a:t>
            </a:r>
            <a:r>
              <a:rPr lang="zh-TW" altLang="zh-TW" sz="3094" dirty="0" smtClean="0">
                <a:latin typeface="微軟正黑體" panose="020B0604030504040204" pitchFamily="34" charset="-120"/>
                <a:ea typeface="微軟正黑體" panose="020B0604030504040204" pitchFamily="34" charset="-120"/>
              </a:rPr>
              <a:t>。</a:t>
            </a:r>
            <a:endParaRPr lang="en-US" altLang="zh-TW" sz="3094" dirty="0" smtClean="0">
              <a:latin typeface="微軟正黑體" panose="020B0604030504040204" pitchFamily="34" charset="-120"/>
              <a:ea typeface="微軟正黑體" panose="020B0604030504040204" pitchFamily="34" charset="-120"/>
            </a:endParaRPr>
          </a:p>
          <a:p>
            <a:endParaRPr lang="zh-TW" altLang="zh-TW" sz="3094" dirty="0">
              <a:latin typeface="微軟正黑體" panose="020B0604030504040204" pitchFamily="34" charset="-120"/>
              <a:ea typeface="微軟正黑體" panose="020B0604030504040204" pitchFamily="34" charset="-120"/>
            </a:endParaRPr>
          </a:p>
          <a:p>
            <a:r>
              <a:rPr lang="zh-TW" altLang="zh-TW" sz="3094" dirty="0">
                <a:latin typeface="微軟正黑體" panose="020B0604030504040204" pitchFamily="34" charset="-120"/>
                <a:ea typeface="微軟正黑體" panose="020B0604030504040204" pitchFamily="34" charset="-120"/>
              </a:rPr>
              <a:t>前項變更預立醫療決定之程序，由中央主管機關公告之。</a:t>
            </a:r>
            <a:endParaRPr lang="zh-TW" altLang="en-US" sz="3094" dirty="0">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720757" y="1338304"/>
            <a:ext cx="4848278" cy="582925"/>
            <a:chOff x="326205" y="508933"/>
            <a:chExt cx="5252301" cy="631502"/>
          </a:xfrm>
        </p:grpSpPr>
        <p:sp>
          <p:nvSpPr>
            <p:cNvPr id="10" name="文字方塊 9">
              <a:extLst>
                <a:ext uri="{FF2B5EF4-FFF2-40B4-BE49-F238E27FC236}">
                  <a16:creationId xmlns="" xmlns:a16="http://schemas.microsoft.com/office/drawing/2014/main" id="{E6E41DFE-C23E-4BF5-B005-651AD301BAA3}"/>
                </a:ext>
              </a:extLst>
            </p:cNvPr>
            <p:cNvSpPr txBox="1"/>
            <p:nvPr/>
          </p:nvSpPr>
          <p:spPr>
            <a:xfrm>
              <a:off x="786608" y="609457"/>
              <a:ext cx="4791898" cy="530978"/>
            </a:xfrm>
            <a:prstGeom prst="rect">
              <a:avLst/>
            </a:prstGeom>
            <a:noFill/>
          </p:spPr>
          <p:txBody>
            <a:bodyPr wrap="square" rtlCol="0">
              <a:spAutoFit/>
            </a:bodyPr>
            <a:lstStyle/>
            <a:p>
              <a:r>
                <a:rPr lang="zh-TW" altLang="en-US" sz="2585" b="1" dirty="0">
                  <a:solidFill>
                    <a:srgbClr val="002060"/>
                  </a:solidFill>
                  <a:latin typeface="微軟正黑體" panose="020B0604030504040204" pitchFamily="34" charset="-120"/>
                  <a:ea typeface="微軟正黑體" panose="020B0604030504040204" pitchFamily="34" charset="-120"/>
                </a:rPr>
                <a:t>本法</a:t>
              </a:r>
              <a:r>
                <a:rPr lang="en-US" altLang="zh-TW" sz="2585" b="1" dirty="0">
                  <a:solidFill>
                    <a:srgbClr val="002060"/>
                  </a:solidFill>
                  <a:latin typeface="微軟正黑體" panose="020B0604030504040204" pitchFamily="34" charset="-120"/>
                  <a:ea typeface="微軟正黑體" panose="020B0604030504040204" pitchFamily="34" charset="-120"/>
                </a:rPr>
                <a:t> </a:t>
              </a:r>
              <a:r>
                <a:rPr lang="zh-TW" altLang="en-US" sz="2585" b="1" dirty="0">
                  <a:solidFill>
                    <a:srgbClr val="002060"/>
                  </a:solidFill>
                  <a:latin typeface="微軟正黑體" panose="020B0604030504040204" pitchFamily="34" charset="-120"/>
                  <a:ea typeface="微軟正黑體" panose="020B0604030504040204" pitchFamily="34" charset="-120"/>
                </a:rPr>
                <a:t>第十二條（第三、四項）</a:t>
              </a:r>
            </a:p>
          </p:txBody>
        </p:sp>
        <p:pic>
          <p:nvPicPr>
            <p:cNvPr id="11" name="圖片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19" name="標題 18"/>
          <p:cNvSpPr>
            <a:spLocks noGrp="1"/>
          </p:cNvSpPr>
          <p:nvPr>
            <p:ph type="title"/>
          </p:nvPr>
        </p:nvSpPr>
        <p:spPr/>
        <p:txBody>
          <a:bodyPr/>
          <a:lstStyle/>
          <a:p>
            <a:r>
              <a:rPr lang="en-US" altLang="zh-TW" b="1" dirty="0" smtClean="0">
                <a:solidFill>
                  <a:srgbClr val="800000"/>
                </a:solidFill>
                <a:latin typeface="微軟正黑體" panose="020B0604030504040204" pitchFamily="34" charset="-120"/>
                <a:ea typeface="微軟正黑體" panose="020B0604030504040204" pitchFamily="34" charset="-120"/>
              </a:rPr>
              <a:t>AD</a:t>
            </a:r>
            <a:r>
              <a:rPr lang="zh-TW" altLang="zh-TW" b="1" dirty="0" smtClean="0">
                <a:latin typeface="微軟正黑體" panose="020B0604030504040204" pitchFamily="34" charset="-120"/>
                <a:ea typeface="微軟正黑體" panose="020B0604030504040204" pitchFamily="34" charset="-120"/>
              </a:rPr>
              <a:t>與</a:t>
            </a:r>
            <a:r>
              <a:rPr lang="zh-TW" altLang="zh-TW" b="1" dirty="0">
                <a:latin typeface="微軟正黑體" panose="020B0604030504040204" pitchFamily="34" charset="-120"/>
                <a:ea typeface="微軟正黑體" panose="020B0604030504040204" pitchFamily="34" charset="-120"/>
              </a:rPr>
              <a:t>意願人</a:t>
            </a:r>
            <a:r>
              <a:rPr lang="zh-TW" altLang="zh-TW" b="1" dirty="0" smtClean="0">
                <a:latin typeface="微軟正黑體" panose="020B0604030504040204" pitchFamily="34" charset="-120"/>
                <a:ea typeface="微軟正黑體" panose="020B0604030504040204" pitchFamily="34" charset="-120"/>
              </a:rPr>
              <a:t>臨床</a:t>
            </a:r>
            <a:r>
              <a:rPr lang="zh-TW" altLang="en-US" b="1" dirty="0" smtClean="0">
                <a:latin typeface="微軟正黑體" panose="020B0604030504040204" pitchFamily="34" charset="-120"/>
                <a:ea typeface="微軟正黑體" panose="020B0604030504040204" pitchFamily="34" charset="-120"/>
              </a:rPr>
              <a:t>當下意願不同時</a:t>
            </a:r>
            <a:endParaRPr lang="zh-TW" altLang="en-US" b="1" dirty="0"/>
          </a:p>
        </p:txBody>
      </p:sp>
    </p:spTree>
    <p:extLst>
      <p:ext uri="{BB962C8B-B14F-4D97-AF65-F5344CB8AC3E}">
        <p14:creationId xmlns:p14="http://schemas.microsoft.com/office/powerpoint/2010/main" val="3150520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latin typeface="微軟正黑體" pitchFamily="34" charset="-120"/>
                <a:ea typeface="微軟正黑體" pitchFamily="34" charset="-120"/>
              </a:rPr>
              <a:t>104.05.05 </a:t>
            </a:r>
            <a:r>
              <a:rPr lang="zh-TW" altLang="en-US" sz="3600" b="1" dirty="0">
                <a:latin typeface="微軟正黑體" pitchFamily="34" charset="-120"/>
                <a:ea typeface="微軟正黑體" pitchFamily="34" charset="-120"/>
              </a:rPr>
              <a:t>楊玉欣立委詢問法務部</a:t>
            </a:r>
            <a:br>
              <a:rPr lang="zh-TW" altLang="en-US" sz="3600" b="1" dirty="0">
                <a:latin typeface="微軟正黑體" pitchFamily="34" charset="-120"/>
                <a:ea typeface="微軟正黑體" pitchFamily="34" charset="-120"/>
              </a:rPr>
            </a:br>
            <a:r>
              <a:rPr lang="zh-TW" altLang="en-US" sz="3600" b="1" dirty="0">
                <a:latin typeface="微軟正黑體" pitchFamily="34" charset="-120"/>
                <a:ea typeface="微軟正黑體" pitchFamily="34" charset="-120"/>
              </a:rPr>
              <a:t>                  有關病人自主權與刑法</a:t>
            </a:r>
          </a:p>
        </p:txBody>
      </p:sp>
      <p:sp>
        <p:nvSpPr>
          <p:cNvPr id="4" name="內容版面配置區 2">
            <a:extLst>
              <a:ext uri="{FF2B5EF4-FFF2-40B4-BE49-F238E27FC236}">
                <a16:creationId xmlns="" xmlns:a16="http://schemas.microsoft.com/office/drawing/2014/main" id="{0E6D9925-79F4-4F6E-A5AE-4A3A34FD04B0}"/>
              </a:ext>
            </a:extLst>
          </p:cNvPr>
          <p:cNvSpPr>
            <a:spLocks noGrp="1"/>
          </p:cNvSpPr>
          <p:nvPr>
            <p:ph type="body" idx="1"/>
          </p:nvPr>
        </p:nvSpPr>
        <p:spPr>
          <a:xfrm>
            <a:off x="467544" y="2060848"/>
            <a:ext cx="8121651" cy="4484365"/>
          </a:xfrm>
        </p:spPr>
        <p:txBody>
          <a:bodyPr>
            <a:normAutofit/>
          </a:bodyPr>
          <a:lstStyle/>
          <a:p>
            <a:pPr marL="0" indent="0">
              <a:buNone/>
            </a:pPr>
            <a:r>
              <a:rPr lang="en-US" altLang="zh-TW" sz="3200" dirty="0" smtClean="0">
                <a:latin typeface="微軟正黑體" pitchFamily="34" charset="-120"/>
                <a:ea typeface="微軟正黑體" pitchFamily="34" charset="-120"/>
              </a:rPr>
              <a:t>Q:</a:t>
            </a:r>
            <a:r>
              <a:rPr lang="zh-TW" altLang="en-US" sz="3200" dirty="0" smtClean="0">
                <a:latin typeface="微軟正黑體" pitchFamily="34" charset="-120"/>
                <a:ea typeface="微軟正黑體" pitchFamily="34" charset="-120"/>
              </a:rPr>
              <a:t> 醫師</a:t>
            </a:r>
            <a:r>
              <a:rPr lang="en-US" altLang="zh-TW" sz="3200" dirty="0">
                <a:latin typeface="微軟正黑體" pitchFamily="34" charset="-120"/>
                <a:ea typeface="微軟正黑體" pitchFamily="34" charset="-120"/>
              </a:rPr>
              <a:t>(</a:t>
            </a:r>
            <a:r>
              <a:rPr lang="zh-TW" altLang="en-US" sz="3200" dirty="0">
                <a:latin typeface="微軟正黑體" pitchFamily="34" charset="-120"/>
                <a:ea typeface="微軟正黑體" pitchFamily="34" charset="-120"/>
              </a:rPr>
              <a:t>或醫療機構</a:t>
            </a:r>
            <a:r>
              <a:rPr lang="en-US" altLang="zh-TW" sz="3200" dirty="0">
                <a:latin typeface="微軟正黑體" pitchFamily="34" charset="-120"/>
                <a:ea typeface="微軟正黑體" pitchFamily="34" charset="-120"/>
              </a:rPr>
              <a:t>)</a:t>
            </a:r>
            <a:r>
              <a:rPr lang="zh-TW" altLang="en-US" sz="3200" dirty="0">
                <a:latin typeface="微軟正黑體" pitchFamily="34" charset="-120"/>
                <a:ea typeface="微軟正黑體" pitchFamily="34" charset="-120"/>
              </a:rPr>
              <a:t> 對於到院</a:t>
            </a:r>
            <a:r>
              <a:rPr lang="en-US" altLang="zh-TW" sz="3200" dirty="0">
                <a:latin typeface="微軟正黑體" pitchFamily="34" charset="-120"/>
                <a:ea typeface="微軟正黑體" pitchFamily="34" charset="-120"/>
              </a:rPr>
              <a:t>(</a:t>
            </a:r>
            <a:r>
              <a:rPr lang="zh-TW" altLang="en-US" sz="3200" dirty="0">
                <a:latin typeface="微軟正黑體" pitchFamily="34" charset="-120"/>
                <a:ea typeface="微軟正黑體" pitchFamily="34" charset="-120"/>
              </a:rPr>
              <a:t>所</a:t>
            </a:r>
            <a:r>
              <a:rPr lang="en-US" altLang="zh-TW" sz="3200" dirty="0">
                <a:latin typeface="微軟正黑體" pitchFamily="34" charset="-120"/>
                <a:ea typeface="微軟正黑體" pitchFamily="34" charset="-120"/>
              </a:rPr>
              <a:t>)</a:t>
            </a:r>
            <a:r>
              <a:rPr lang="zh-TW" altLang="en-US" sz="3200" dirty="0">
                <a:latin typeface="微軟正黑體" pitchFamily="34" charset="-120"/>
                <a:ea typeface="微軟正黑體" pitchFamily="34" charset="-120"/>
              </a:rPr>
              <a:t>之病危或救治困難而非屬安寧緩和醫療條例規定之末期病人，可否依病人或家屬之事前同意，不施予救治是否有法律責任</a:t>
            </a:r>
            <a:r>
              <a:rPr lang="en-US" altLang="zh-TW" sz="3200" dirty="0">
                <a:latin typeface="微軟正黑體" pitchFamily="34" charset="-120"/>
                <a:ea typeface="微軟正黑體" pitchFamily="34" charset="-120"/>
              </a:rPr>
              <a:t> </a:t>
            </a:r>
            <a:r>
              <a:rPr lang="en-US" altLang="zh-TW" sz="3200" dirty="0" smtClean="0">
                <a:latin typeface="微軟正黑體" pitchFamily="34" charset="-120"/>
                <a:ea typeface="微軟正黑體" pitchFamily="34" charset="-120"/>
              </a:rPr>
              <a:t>?</a:t>
            </a:r>
            <a:endParaRPr lang="zh-TW" altLang="en-US" sz="3200" dirty="0">
              <a:latin typeface="微軟正黑體" pitchFamily="34" charset="-120"/>
              <a:ea typeface="微軟正黑體" pitchFamily="34" charset="-120"/>
            </a:endParaRPr>
          </a:p>
        </p:txBody>
      </p:sp>
    </p:spTree>
    <p:extLst>
      <p:ext uri="{BB962C8B-B14F-4D97-AF65-F5344CB8AC3E}">
        <p14:creationId xmlns:p14="http://schemas.microsoft.com/office/powerpoint/2010/main" val="20883768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3">
            <a:extLst>
              <a:ext uri="{FF2B5EF4-FFF2-40B4-BE49-F238E27FC236}">
                <a16:creationId xmlns="" xmlns:a16="http://schemas.microsoft.com/office/drawing/2014/main" id="{C8D14944-8C88-43B3-8EAA-62AF62E7E8DE}"/>
              </a:ext>
            </a:extLst>
          </p:cNvPr>
          <p:cNvSpPr txBox="1">
            <a:spLocks/>
          </p:cNvSpPr>
          <p:nvPr/>
        </p:nvSpPr>
        <p:spPr>
          <a:xfrm>
            <a:off x="359531" y="1304978"/>
            <a:ext cx="8424936" cy="3323446"/>
          </a:xfrm>
          <a:prstGeom prst="rect">
            <a:avLst/>
          </a:prstGeom>
        </p:spPr>
        <p:txBody>
          <a:bodyPr lIns="365538"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554"/>
              </a:spcBef>
            </a:pPr>
            <a:r>
              <a:rPr lang="zh-TW" altLang="zh-TW" sz="2800" b="1" dirty="0">
                <a:solidFill>
                  <a:srgbClr val="2A2A7E"/>
                </a:solidFill>
                <a:latin typeface="微軟正黑體" panose="020B0604030504040204" pitchFamily="34" charset="-120"/>
                <a:ea typeface="微軟正黑體" panose="020B0604030504040204" pitchFamily="34" charset="-120"/>
                <a:cs typeface="+mn-cs"/>
              </a:rPr>
              <a:t>第</a:t>
            </a:r>
            <a:r>
              <a:rPr lang="zh-TW" altLang="en-US" sz="2800" b="1" dirty="0">
                <a:solidFill>
                  <a:srgbClr val="2A2A7E"/>
                </a:solidFill>
                <a:latin typeface="微軟正黑體" panose="020B0604030504040204" pitchFamily="34" charset="-120"/>
                <a:ea typeface="微軟正黑體" panose="020B0604030504040204" pitchFamily="34" charset="-120"/>
                <a:cs typeface="+mn-cs"/>
              </a:rPr>
              <a:t>八</a:t>
            </a:r>
            <a:r>
              <a:rPr lang="zh-TW" altLang="zh-TW" sz="2800" b="1" dirty="0">
                <a:solidFill>
                  <a:srgbClr val="2A2A7E"/>
                </a:solidFill>
                <a:latin typeface="微軟正黑體" panose="020B0604030504040204" pitchFamily="34" charset="-120"/>
                <a:ea typeface="微軟正黑體" panose="020B0604030504040204" pitchFamily="34" charset="-120"/>
                <a:cs typeface="+mn-cs"/>
              </a:rPr>
              <a:t>條</a:t>
            </a:r>
            <a:r>
              <a:rPr lang="en-US" altLang="zh-TW" sz="2800" b="1" dirty="0">
                <a:solidFill>
                  <a:srgbClr val="2A2A7E"/>
                </a:solidFill>
                <a:latin typeface="微軟正黑體" panose="020B0604030504040204" pitchFamily="34" charset="-120"/>
                <a:ea typeface="微軟正黑體" panose="020B0604030504040204" pitchFamily="34" charset="-120"/>
                <a:cs typeface="+mn-cs"/>
              </a:rPr>
              <a:t>  </a:t>
            </a:r>
            <a:r>
              <a:rPr lang="zh-TW" altLang="en-US" sz="2800" dirty="0">
                <a:solidFill>
                  <a:srgbClr val="2A2A7E"/>
                </a:solidFill>
                <a:latin typeface="微軟正黑體" panose="020B0604030504040204" pitchFamily="34" charset="-120"/>
                <a:ea typeface="微軟正黑體" panose="020B0604030504040204" pitchFamily="34" charset="-120"/>
                <a:cs typeface="+mn-cs"/>
              </a:rPr>
              <a:t>意願人於</a:t>
            </a:r>
            <a:r>
              <a:rPr lang="zh-TW" altLang="en-US" sz="2800" dirty="0">
                <a:solidFill>
                  <a:srgbClr val="800000"/>
                </a:solidFill>
                <a:latin typeface="微軟正黑體" panose="020B0604030504040204" pitchFamily="34" charset="-120"/>
                <a:ea typeface="微軟正黑體" panose="020B0604030504040204" pitchFamily="34" charset="-120"/>
                <a:cs typeface="+mn-cs"/>
              </a:rPr>
              <a:t>臨床醫療過程</a:t>
            </a:r>
            <a:r>
              <a:rPr lang="zh-TW" altLang="en-US" sz="2800" dirty="0">
                <a:solidFill>
                  <a:srgbClr val="2A2A7E"/>
                </a:solidFill>
                <a:latin typeface="微軟正黑體" panose="020B0604030504040204" pitchFamily="34" charset="-120"/>
                <a:ea typeface="微軟正黑體" panose="020B0604030504040204" pitchFamily="34" charset="-120"/>
                <a:cs typeface="+mn-cs"/>
              </a:rPr>
              <a:t>中，其</a:t>
            </a:r>
            <a:r>
              <a:rPr lang="zh-TW" altLang="en-US" sz="2800" dirty="0">
                <a:solidFill>
                  <a:srgbClr val="800000"/>
                </a:solidFill>
                <a:latin typeface="微軟正黑體" panose="020B0604030504040204" pitchFamily="34" charset="-120"/>
                <a:ea typeface="微軟正黑體" panose="020B0604030504040204" pitchFamily="34" charset="-120"/>
                <a:cs typeface="+mn-cs"/>
              </a:rPr>
              <a:t>書面明示</a:t>
            </a:r>
            <a:r>
              <a:rPr lang="zh-TW" altLang="en-US" sz="2800" dirty="0">
                <a:solidFill>
                  <a:srgbClr val="2A2A7E"/>
                </a:solidFill>
                <a:latin typeface="微軟正黑體" panose="020B0604030504040204" pitchFamily="34" charset="-120"/>
                <a:ea typeface="微軟正黑體" panose="020B0604030504040204" pitchFamily="34" charset="-120"/>
                <a:cs typeface="+mn-cs"/>
              </a:rPr>
              <a:t>之意思表示，與本法第十二條第一項全民健康保險憑證之預立醫療決定</a:t>
            </a:r>
            <a:r>
              <a:rPr lang="zh-TW" altLang="en-US" sz="2800" dirty="0">
                <a:solidFill>
                  <a:srgbClr val="800000"/>
                </a:solidFill>
                <a:latin typeface="微軟正黑體" panose="020B0604030504040204" pitchFamily="34" charset="-120"/>
                <a:ea typeface="微軟正黑體" panose="020B0604030504040204" pitchFamily="34" charset="-120"/>
                <a:cs typeface="+mn-cs"/>
              </a:rPr>
              <a:t>註記</a:t>
            </a:r>
            <a:r>
              <a:rPr lang="zh-TW" altLang="en-US" sz="2800" dirty="0">
                <a:solidFill>
                  <a:srgbClr val="2A2A7E"/>
                </a:solidFill>
                <a:latin typeface="微軟正黑體" panose="020B0604030504040204" pitchFamily="34" charset="-120"/>
                <a:ea typeface="微軟正黑體" panose="020B0604030504040204" pitchFamily="34" charset="-120"/>
                <a:cs typeface="+mn-cs"/>
              </a:rPr>
              <a:t>，或同條第二項預立醫療決定</a:t>
            </a:r>
            <a:r>
              <a:rPr lang="zh-TW" altLang="en-US" sz="2800" dirty="0">
                <a:solidFill>
                  <a:srgbClr val="800000"/>
                </a:solidFill>
                <a:latin typeface="微軟正黑體" panose="020B0604030504040204" pitchFamily="34" charset="-120"/>
                <a:ea typeface="微軟正黑體" panose="020B0604030504040204" pitchFamily="34" charset="-120"/>
                <a:cs typeface="+mn-cs"/>
              </a:rPr>
              <a:t>掃描電子檔</a:t>
            </a:r>
            <a:r>
              <a:rPr lang="zh-TW" altLang="en-US" sz="2800" dirty="0">
                <a:solidFill>
                  <a:srgbClr val="2A2A7E"/>
                </a:solidFill>
                <a:latin typeface="微軟正黑體" panose="020B0604030504040204" pitchFamily="34" charset="-120"/>
                <a:ea typeface="微軟正黑體" panose="020B0604030504040204" pitchFamily="34" charset="-120"/>
                <a:cs typeface="+mn-cs"/>
              </a:rPr>
              <a:t>不一致時，意願人依第六條撤回或變更前，醫療機構應依其書面明示之意思表示為之。 但意願人書面意思表示之內容，係選擇不接受維持生命治療或人工營養及流體餵養者，於撤回或變更程序完成前，醫師仍應依原預立醫療決定註記或醫療決定掃描電子檔之內容為之。</a:t>
            </a:r>
            <a:endParaRPr lang="en-US" altLang="zh-TW" sz="2800" dirty="0">
              <a:solidFill>
                <a:srgbClr val="2A2A7E"/>
              </a:solidFill>
              <a:latin typeface="微軟正黑體" panose="020B0604030504040204" pitchFamily="34" charset="-120"/>
              <a:ea typeface="微軟正黑體" panose="020B0604030504040204" pitchFamily="34" charset="-120"/>
              <a:cs typeface="+mn-cs"/>
            </a:endParaRPr>
          </a:p>
        </p:txBody>
      </p:sp>
      <p:sp>
        <p:nvSpPr>
          <p:cNvPr id="9" name="圓角矩形 8"/>
          <p:cNvSpPr/>
          <p:nvPr/>
        </p:nvSpPr>
        <p:spPr>
          <a:xfrm>
            <a:off x="395537" y="726572"/>
            <a:ext cx="8424936" cy="5312120"/>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62"/>
          </a:p>
        </p:txBody>
      </p:sp>
      <p:grpSp>
        <p:nvGrpSpPr>
          <p:cNvPr id="10" name="群組 9"/>
          <p:cNvGrpSpPr/>
          <p:nvPr/>
        </p:nvGrpSpPr>
        <p:grpSpPr>
          <a:xfrm>
            <a:off x="694024" y="485271"/>
            <a:ext cx="2935553" cy="576064"/>
            <a:chOff x="487007" y="2623422"/>
            <a:chExt cx="2184173" cy="1149860"/>
          </a:xfrm>
          <a:solidFill>
            <a:schemeClr val="bg1"/>
          </a:solidFill>
        </p:grpSpPr>
        <p:sp>
          <p:nvSpPr>
            <p:cNvPr id="11" name="文字方塊 10">
              <a:extLst>
                <a:ext uri="{FF2B5EF4-FFF2-40B4-BE49-F238E27FC236}">
                  <a16:creationId xmlns="" xmlns:a16="http://schemas.microsoft.com/office/drawing/2014/main" id="{4DC8A95D-AD1C-4830-A324-CD3B8094958C}"/>
                </a:ext>
              </a:extLst>
            </p:cNvPr>
            <p:cNvSpPr txBox="1"/>
            <p:nvPr/>
          </p:nvSpPr>
          <p:spPr>
            <a:xfrm>
              <a:off x="1014996" y="2716700"/>
              <a:ext cx="1656184" cy="1033615"/>
            </a:xfrm>
            <a:prstGeom prst="rect">
              <a:avLst/>
            </a:prstGeom>
            <a:grpFill/>
          </p:spPr>
          <p:txBody>
            <a:bodyPr wrap="square" rtlCol="0">
              <a:spAutoFit/>
            </a:bodyPr>
            <a:lstStyle/>
            <a:p>
              <a:r>
                <a:rPr lang="zh-TW" altLang="en-US" sz="2800" b="1" dirty="0">
                  <a:solidFill>
                    <a:srgbClr val="532476"/>
                  </a:solidFill>
                  <a:latin typeface="微軟正黑體" panose="020B0604030504040204" pitchFamily="34" charset="-120"/>
                  <a:ea typeface="微軟正黑體" panose="020B0604030504040204" pitchFamily="34" charset="-120"/>
                </a:rPr>
                <a:t>施行細則</a:t>
              </a:r>
            </a:p>
          </p:txBody>
        </p:sp>
        <p:pic>
          <p:nvPicPr>
            <p:cNvPr id="12" name="圖片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007" y="2623422"/>
              <a:ext cx="527989" cy="1149860"/>
            </a:xfrm>
            <a:prstGeom prst="rect">
              <a:avLst/>
            </a:prstGeom>
            <a:grpFill/>
          </p:spPr>
        </p:pic>
      </p:grpSp>
    </p:spTree>
    <p:extLst>
      <p:ext uri="{BB962C8B-B14F-4D97-AF65-F5344CB8AC3E}">
        <p14:creationId xmlns:p14="http://schemas.microsoft.com/office/powerpoint/2010/main" val="10839989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1713837" y="1501401"/>
            <a:ext cx="6513954" cy="3522853"/>
            <a:chOff x="899592" y="483518"/>
            <a:chExt cx="7632848" cy="4176464"/>
          </a:xfrm>
        </p:grpSpPr>
        <p:sp>
          <p:nvSpPr>
            <p:cNvPr id="2" name="矩形 1"/>
            <p:cNvSpPr/>
            <p:nvPr/>
          </p:nvSpPr>
          <p:spPr>
            <a:xfrm>
              <a:off x="899592" y="699542"/>
              <a:ext cx="7056784" cy="3960440"/>
            </a:xfrm>
            <a:prstGeom prst="rect">
              <a:avLst/>
            </a:prstGeom>
            <a:gradFill flip="none" rotWithShape="1">
              <a:gsLst>
                <a:gs pos="0">
                  <a:schemeClr val="accent3">
                    <a:lumMod val="50000"/>
                  </a:schemeClr>
                </a:gs>
                <a:gs pos="69000">
                  <a:srgbClr val="FFFFFF"/>
                </a:gs>
                <a:gs pos="36000">
                  <a:srgbClr val="9AD3E9"/>
                </a:gs>
              </a:gsLst>
              <a:lin ang="16200000" scaled="0"/>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662"/>
            </a:p>
          </p:txBody>
        </p:sp>
        <p:cxnSp>
          <p:nvCxnSpPr>
            <p:cNvPr id="12" name="直線箭頭接點 11"/>
            <p:cNvCxnSpPr/>
            <p:nvPr/>
          </p:nvCxnSpPr>
          <p:spPr>
            <a:xfrm>
              <a:off x="899592" y="4659982"/>
              <a:ext cx="7632848" cy="0"/>
            </a:xfrm>
            <a:prstGeom prst="straightConnector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13" name="直線箭頭接點 12"/>
            <p:cNvCxnSpPr/>
            <p:nvPr/>
          </p:nvCxnSpPr>
          <p:spPr>
            <a:xfrm flipV="1">
              <a:off x="899592" y="483518"/>
              <a:ext cx="0" cy="4176464"/>
            </a:xfrm>
            <a:prstGeom prst="straightConnector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grpSp>
      <p:sp>
        <p:nvSpPr>
          <p:cNvPr id="18" name="文字方塊 17"/>
          <p:cNvSpPr txBox="1"/>
          <p:nvPr/>
        </p:nvSpPr>
        <p:spPr>
          <a:xfrm>
            <a:off x="874229" y="5157193"/>
            <a:ext cx="1770172" cy="584775"/>
          </a:xfrm>
          <a:prstGeom prst="rect">
            <a:avLst/>
          </a:prstGeom>
          <a:noFill/>
        </p:spPr>
        <p:txBody>
          <a:bodyPr wrap="square" rtlCol="0">
            <a:spAutoFit/>
          </a:bodyPr>
          <a:lstStyle/>
          <a:p>
            <a:pPr algn="ctr"/>
            <a:r>
              <a:rPr kumimoji="1" lang="zh-TW" altLang="en-US" sz="3200" dirty="0">
                <a:latin typeface="微軟正黑體"/>
                <a:ea typeface="微軟正黑體"/>
                <a:cs typeface="微軟正黑體"/>
              </a:rPr>
              <a:t>健康</a:t>
            </a:r>
          </a:p>
        </p:txBody>
      </p:sp>
      <p:sp>
        <p:nvSpPr>
          <p:cNvPr id="19" name="文字方塊 18"/>
          <p:cNvSpPr txBox="1"/>
          <p:nvPr/>
        </p:nvSpPr>
        <p:spPr>
          <a:xfrm>
            <a:off x="2599188" y="5372196"/>
            <a:ext cx="1153927" cy="584775"/>
          </a:xfrm>
          <a:prstGeom prst="rect">
            <a:avLst/>
          </a:prstGeom>
          <a:noFill/>
        </p:spPr>
        <p:txBody>
          <a:bodyPr wrap="square" rtlCol="0">
            <a:spAutoFit/>
          </a:bodyPr>
          <a:lstStyle/>
          <a:p>
            <a:pPr algn="ctr"/>
            <a:r>
              <a:rPr kumimoji="1" lang="zh-TW" altLang="en-US" sz="3200" dirty="0">
                <a:latin typeface="微軟正黑體"/>
                <a:ea typeface="微軟正黑體"/>
                <a:cs typeface="微軟正黑體"/>
              </a:rPr>
              <a:t>生病</a:t>
            </a:r>
          </a:p>
        </p:txBody>
      </p:sp>
      <p:sp>
        <p:nvSpPr>
          <p:cNvPr id="21" name="文字方塊 20"/>
          <p:cNvSpPr txBox="1"/>
          <p:nvPr/>
        </p:nvSpPr>
        <p:spPr>
          <a:xfrm>
            <a:off x="7443452" y="5134441"/>
            <a:ext cx="1036507" cy="584775"/>
          </a:xfrm>
          <a:prstGeom prst="rect">
            <a:avLst/>
          </a:prstGeom>
          <a:noFill/>
        </p:spPr>
        <p:txBody>
          <a:bodyPr wrap="square" rtlCol="0">
            <a:spAutoFit/>
          </a:bodyPr>
          <a:lstStyle/>
          <a:p>
            <a:pPr algn="ctr"/>
            <a:r>
              <a:rPr kumimoji="1" lang="zh-TW" altLang="en-US" sz="3200" dirty="0">
                <a:latin typeface="微軟正黑體"/>
                <a:ea typeface="微軟正黑體"/>
                <a:cs typeface="微軟正黑體"/>
              </a:rPr>
              <a:t>死亡</a:t>
            </a:r>
          </a:p>
        </p:txBody>
      </p:sp>
      <p:cxnSp>
        <p:nvCxnSpPr>
          <p:cNvPr id="23" name="直線接點 22"/>
          <p:cNvCxnSpPr>
            <a:endCxn id="2" idx="3"/>
          </p:cNvCxnSpPr>
          <p:nvPr/>
        </p:nvCxnSpPr>
        <p:spPr>
          <a:xfrm flipV="1">
            <a:off x="251519" y="3353936"/>
            <a:ext cx="7484653" cy="4408"/>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26" name="文字方塊 25"/>
          <p:cNvSpPr txBox="1"/>
          <p:nvPr/>
        </p:nvSpPr>
        <p:spPr>
          <a:xfrm>
            <a:off x="179512" y="1700810"/>
            <a:ext cx="1528786" cy="1077218"/>
          </a:xfrm>
          <a:prstGeom prst="rect">
            <a:avLst/>
          </a:prstGeom>
          <a:noFill/>
        </p:spPr>
        <p:txBody>
          <a:bodyPr wrap="square" rtlCol="0">
            <a:spAutoFit/>
          </a:bodyPr>
          <a:lstStyle/>
          <a:p>
            <a:pPr algn="ctr"/>
            <a:r>
              <a:rPr kumimoji="1" lang="zh-TW" altLang="en-US" sz="3200" dirty="0">
                <a:latin typeface="微軟正黑體"/>
                <a:ea typeface="微軟正黑體"/>
                <a:cs typeface="微軟正黑體"/>
              </a:rPr>
              <a:t>有意思能力</a:t>
            </a:r>
          </a:p>
        </p:txBody>
      </p:sp>
      <p:sp>
        <p:nvSpPr>
          <p:cNvPr id="27" name="文字方塊 26"/>
          <p:cNvSpPr txBox="1"/>
          <p:nvPr/>
        </p:nvSpPr>
        <p:spPr>
          <a:xfrm>
            <a:off x="185051" y="3429002"/>
            <a:ext cx="1528786" cy="1077218"/>
          </a:xfrm>
          <a:prstGeom prst="rect">
            <a:avLst/>
          </a:prstGeom>
          <a:noFill/>
        </p:spPr>
        <p:txBody>
          <a:bodyPr wrap="square" rtlCol="0">
            <a:spAutoFit/>
          </a:bodyPr>
          <a:lstStyle/>
          <a:p>
            <a:pPr algn="ctr"/>
            <a:r>
              <a:rPr kumimoji="1" lang="zh-TW" altLang="en-US" sz="3200" dirty="0">
                <a:latin typeface="微軟正黑體"/>
                <a:ea typeface="微軟正黑體"/>
                <a:cs typeface="微軟正黑體"/>
              </a:rPr>
              <a:t>無意思能力</a:t>
            </a:r>
          </a:p>
        </p:txBody>
      </p:sp>
      <p:grpSp>
        <p:nvGrpSpPr>
          <p:cNvPr id="15" name="群組 14"/>
          <p:cNvGrpSpPr/>
          <p:nvPr/>
        </p:nvGrpSpPr>
        <p:grpSpPr>
          <a:xfrm>
            <a:off x="5145294" y="1700808"/>
            <a:ext cx="1512168" cy="5068218"/>
            <a:chOff x="5145294" y="1700808"/>
            <a:chExt cx="1512168" cy="5068218"/>
          </a:xfrm>
        </p:grpSpPr>
        <p:sp>
          <p:nvSpPr>
            <p:cNvPr id="20" name="文字方塊 19"/>
            <p:cNvSpPr txBox="1"/>
            <p:nvPr/>
          </p:nvSpPr>
          <p:spPr>
            <a:xfrm>
              <a:off x="5145294" y="5384031"/>
              <a:ext cx="1512168" cy="1384995"/>
            </a:xfrm>
            <a:prstGeom prst="rect">
              <a:avLst/>
            </a:prstGeom>
            <a:noFill/>
          </p:spPr>
          <p:txBody>
            <a:bodyPr wrap="square" rtlCol="0">
              <a:spAutoFit/>
            </a:bodyPr>
            <a:lstStyle/>
            <a:p>
              <a:pPr algn="ctr"/>
              <a:r>
                <a:rPr kumimoji="1" lang="zh-TW" altLang="en-US" sz="2800" dirty="0" smtClean="0">
                  <a:latin typeface="微軟正黑體"/>
                  <a:ea typeface="微軟正黑體"/>
                  <a:cs typeface="微軟正黑體"/>
                </a:rPr>
                <a:t>符合</a:t>
              </a:r>
              <a:endParaRPr kumimoji="1" lang="en-US" altLang="zh-TW" sz="2800" dirty="0" smtClean="0">
                <a:latin typeface="微軟正黑體"/>
                <a:ea typeface="微軟正黑體"/>
                <a:cs typeface="微軟正黑體"/>
              </a:endParaRPr>
            </a:p>
            <a:p>
              <a:pPr algn="ctr"/>
              <a:r>
                <a:rPr kumimoji="1" lang="zh-TW" altLang="en-US" sz="2800" dirty="0" smtClean="0">
                  <a:latin typeface="微軟正黑體"/>
                  <a:ea typeface="微軟正黑體"/>
                  <a:cs typeface="微軟正黑體"/>
                </a:rPr>
                <a:t>特定臨床</a:t>
              </a:r>
              <a:r>
                <a:rPr kumimoji="1" lang="zh-TW" altLang="en-US" sz="2800" dirty="0">
                  <a:latin typeface="微軟正黑體"/>
                  <a:ea typeface="微軟正黑體"/>
                  <a:cs typeface="微軟正黑體"/>
                </a:rPr>
                <a:t>條件</a:t>
              </a:r>
            </a:p>
          </p:txBody>
        </p:sp>
        <p:cxnSp>
          <p:nvCxnSpPr>
            <p:cNvPr id="29" name="直線接點 28"/>
            <p:cNvCxnSpPr/>
            <p:nvPr/>
          </p:nvCxnSpPr>
          <p:spPr>
            <a:xfrm flipH="1" flipV="1">
              <a:off x="5901378" y="1700808"/>
              <a:ext cx="35398" cy="3655565"/>
            </a:xfrm>
            <a:prstGeom prst="line">
              <a:avLst/>
            </a:prstGeom>
            <a:ln>
              <a:solidFill>
                <a:srgbClr val="008000"/>
              </a:solidFill>
              <a:prstDash val="dash"/>
            </a:ln>
            <a:effectLst>
              <a:glow rad="508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
        <p:nvSpPr>
          <p:cNvPr id="40" name="手繪多邊形 39"/>
          <p:cNvSpPr/>
          <p:nvPr/>
        </p:nvSpPr>
        <p:spPr>
          <a:xfrm>
            <a:off x="3043215" y="1700809"/>
            <a:ext cx="4694016" cy="3281501"/>
          </a:xfrm>
          <a:custGeom>
            <a:avLst/>
            <a:gdLst>
              <a:gd name="connsiteX0" fmla="*/ 0 w 6540500"/>
              <a:gd name="connsiteY0" fmla="*/ 25400 h 3568700"/>
              <a:gd name="connsiteX1" fmla="*/ 101600 w 6540500"/>
              <a:gd name="connsiteY1" fmla="*/ 38100 h 3568700"/>
              <a:gd name="connsiteX2" fmla="*/ 177800 w 6540500"/>
              <a:gd name="connsiteY2" fmla="*/ 50800 h 3568700"/>
              <a:gd name="connsiteX3" fmla="*/ 342900 w 6540500"/>
              <a:gd name="connsiteY3" fmla="*/ 38100 h 3568700"/>
              <a:gd name="connsiteX4" fmla="*/ 419100 w 6540500"/>
              <a:gd name="connsiteY4" fmla="*/ 12700 h 3568700"/>
              <a:gd name="connsiteX5" fmla="*/ 457200 w 6540500"/>
              <a:gd name="connsiteY5" fmla="*/ 0 h 3568700"/>
              <a:gd name="connsiteX6" fmla="*/ 596900 w 6540500"/>
              <a:gd name="connsiteY6" fmla="*/ 12700 h 3568700"/>
              <a:gd name="connsiteX7" fmla="*/ 647700 w 6540500"/>
              <a:gd name="connsiteY7" fmla="*/ 25400 h 3568700"/>
              <a:gd name="connsiteX8" fmla="*/ 1143000 w 6540500"/>
              <a:gd name="connsiteY8" fmla="*/ 38100 h 3568700"/>
              <a:gd name="connsiteX9" fmla="*/ 1803400 w 6540500"/>
              <a:gd name="connsiteY9" fmla="*/ 63500 h 3568700"/>
              <a:gd name="connsiteX10" fmla="*/ 2133600 w 6540500"/>
              <a:gd name="connsiteY10" fmla="*/ 76200 h 3568700"/>
              <a:gd name="connsiteX11" fmla="*/ 2260600 w 6540500"/>
              <a:gd name="connsiteY11" fmla="*/ 88900 h 3568700"/>
              <a:gd name="connsiteX12" fmla="*/ 2362200 w 6540500"/>
              <a:gd name="connsiteY12" fmla="*/ 101600 h 3568700"/>
              <a:gd name="connsiteX13" fmla="*/ 3136900 w 6540500"/>
              <a:gd name="connsiteY13" fmla="*/ 114300 h 3568700"/>
              <a:gd name="connsiteX14" fmla="*/ 3251200 w 6540500"/>
              <a:gd name="connsiteY14" fmla="*/ 127000 h 3568700"/>
              <a:gd name="connsiteX15" fmla="*/ 3289300 w 6540500"/>
              <a:gd name="connsiteY15" fmla="*/ 139700 h 3568700"/>
              <a:gd name="connsiteX16" fmla="*/ 3695700 w 6540500"/>
              <a:gd name="connsiteY16" fmla="*/ 127000 h 3568700"/>
              <a:gd name="connsiteX17" fmla="*/ 3873500 w 6540500"/>
              <a:gd name="connsiteY17" fmla="*/ 165100 h 3568700"/>
              <a:gd name="connsiteX18" fmla="*/ 3949700 w 6540500"/>
              <a:gd name="connsiteY18" fmla="*/ 190500 h 3568700"/>
              <a:gd name="connsiteX19" fmla="*/ 4254500 w 6540500"/>
              <a:gd name="connsiteY19" fmla="*/ 215900 h 3568700"/>
              <a:gd name="connsiteX20" fmla="*/ 4318000 w 6540500"/>
              <a:gd name="connsiteY20" fmla="*/ 228600 h 3568700"/>
              <a:gd name="connsiteX21" fmla="*/ 4419600 w 6540500"/>
              <a:gd name="connsiteY21" fmla="*/ 241300 h 3568700"/>
              <a:gd name="connsiteX22" fmla="*/ 4508500 w 6540500"/>
              <a:gd name="connsiteY22" fmla="*/ 266700 h 3568700"/>
              <a:gd name="connsiteX23" fmla="*/ 4673600 w 6540500"/>
              <a:gd name="connsiteY23" fmla="*/ 304800 h 3568700"/>
              <a:gd name="connsiteX24" fmla="*/ 4711700 w 6540500"/>
              <a:gd name="connsiteY24" fmla="*/ 317500 h 3568700"/>
              <a:gd name="connsiteX25" fmla="*/ 4813300 w 6540500"/>
              <a:gd name="connsiteY25" fmla="*/ 342900 h 3568700"/>
              <a:gd name="connsiteX26" fmla="*/ 4978400 w 6540500"/>
              <a:gd name="connsiteY26" fmla="*/ 381000 h 3568700"/>
              <a:gd name="connsiteX27" fmla="*/ 5016500 w 6540500"/>
              <a:gd name="connsiteY27" fmla="*/ 393700 h 3568700"/>
              <a:gd name="connsiteX28" fmla="*/ 5130800 w 6540500"/>
              <a:gd name="connsiteY28" fmla="*/ 419100 h 3568700"/>
              <a:gd name="connsiteX29" fmla="*/ 5207000 w 6540500"/>
              <a:gd name="connsiteY29" fmla="*/ 444500 h 3568700"/>
              <a:gd name="connsiteX30" fmla="*/ 5283200 w 6540500"/>
              <a:gd name="connsiteY30" fmla="*/ 508000 h 3568700"/>
              <a:gd name="connsiteX31" fmla="*/ 5308600 w 6540500"/>
              <a:gd name="connsiteY31" fmla="*/ 546100 h 3568700"/>
              <a:gd name="connsiteX32" fmla="*/ 5384800 w 6540500"/>
              <a:gd name="connsiteY32" fmla="*/ 609600 h 3568700"/>
              <a:gd name="connsiteX33" fmla="*/ 5448300 w 6540500"/>
              <a:gd name="connsiteY33" fmla="*/ 673100 h 3568700"/>
              <a:gd name="connsiteX34" fmla="*/ 5511800 w 6540500"/>
              <a:gd name="connsiteY34" fmla="*/ 749300 h 3568700"/>
              <a:gd name="connsiteX35" fmla="*/ 5549900 w 6540500"/>
              <a:gd name="connsiteY35" fmla="*/ 800100 h 3568700"/>
              <a:gd name="connsiteX36" fmla="*/ 5575300 w 6540500"/>
              <a:gd name="connsiteY36" fmla="*/ 838200 h 3568700"/>
              <a:gd name="connsiteX37" fmla="*/ 5613400 w 6540500"/>
              <a:gd name="connsiteY37" fmla="*/ 863600 h 3568700"/>
              <a:gd name="connsiteX38" fmla="*/ 5626100 w 6540500"/>
              <a:gd name="connsiteY38" fmla="*/ 901700 h 3568700"/>
              <a:gd name="connsiteX39" fmla="*/ 5676900 w 6540500"/>
              <a:gd name="connsiteY39" fmla="*/ 977900 h 3568700"/>
              <a:gd name="connsiteX40" fmla="*/ 5702300 w 6540500"/>
              <a:gd name="connsiteY40" fmla="*/ 1016000 h 3568700"/>
              <a:gd name="connsiteX41" fmla="*/ 5740400 w 6540500"/>
              <a:gd name="connsiteY41" fmla="*/ 1104900 h 3568700"/>
              <a:gd name="connsiteX42" fmla="*/ 5765800 w 6540500"/>
              <a:gd name="connsiteY42" fmla="*/ 1155700 h 3568700"/>
              <a:gd name="connsiteX43" fmla="*/ 5778500 w 6540500"/>
              <a:gd name="connsiteY43" fmla="*/ 1193800 h 3568700"/>
              <a:gd name="connsiteX44" fmla="*/ 5829300 w 6540500"/>
              <a:gd name="connsiteY44" fmla="*/ 1270000 h 3568700"/>
              <a:gd name="connsiteX45" fmla="*/ 5867400 w 6540500"/>
              <a:gd name="connsiteY45" fmla="*/ 1358900 h 3568700"/>
              <a:gd name="connsiteX46" fmla="*/ 5892800 w 6540500"/>
              <a:gd name="connsiteY46" fmla="*/ 1435100 h 3568700"/>
              <a:gd name="connsiteX47" fmla="*/ 5918200 w 6540500"/>
              <a:gd name="connsiteY47" fmla="*/ 1511300 h 3568700"/>
              <a:gd name="connsiteX48" fmla="*/ 5943600 w 6540500"/>
              <a:gd name="connsiteY48" fmla="*/ 1587500 h 3568700"/>
              <a:gd name="connsiteX49" fmla="*/ 5956300 w 6540500"/>
              <a:gd name="connsiteY49" fmla="*/ 1625600 h 3568700"/>
              <a:gd name="connsiteX50" fmla="*/ 5969000 w 6540500"/>
              <a:gd name="connsiteY50" fmla="*/ 1663700 h 3568700"/>
              <a:gd name="connsiteX51" fmla="*/ 5981700 w 6540500"/>
              <a:gd name="connsiteY51" fmla="*/ 1714500 h 3568700"/>
              <a:gd name="connsiteX52" fmla="*/ 6007100 w 6540500"/>
              <a:gd name="connsiteY52" fmla="*/ 1879600 h 3568700"/>
              <a:gd name="connsiteX53" fmla="*/ 6032500 w 6540500"/>
              <a:gd name="connsiteY53" fmla="*/ 1968500 h 3568700"/>
              <a:gd name="connsiteX54" fmla="*/ 6057900 w 6540500"/>
              <a:gd name="connsiteY54" fmla="*/ 2032000 h 3568700"/>
              <a:gd name="connsiteX55" fmla="*/ 6108700 w 6540500"/>
              <a:gd name="connsiteY55" fmla="*/ 2171700 h 3568700"/>
              <a:gd name="connsiteX56" fmla="*/ 6134100 w 6540500"/>
              <a:gd name="connsiteY56" fmla="*/ 2222500 h 3568700"/>
              <a:gd name="connsiteX57" fmla="*/ 6159500 w 6540500"/>
              <a:gd name="connsiteY57" fmla="*/ 2311400 h 3568700"/>
              <a:gd name="connsiteX58" fmla="*/ 6172200 w 6540500"/>
              <a:gd name="connsiteY58" fmla="*/ 2374900 h 3568700"/>
              <a:gd name="connsiteX59" fmla="*/ 6184900 w 6540500"/>
              <a:gd name="connsiteY59" fmla="*/ 2413000 h 3568700"/>
              <a:gd name="connsiteX60" fmla="*/ 6248400 w 6540500"/>
              <a:gd name="connsiteY60" fmla="*/ 2425700 h 3568700"/>
              <a:gd name="connsiteX61" fmla="*/ 6261100 w 6540500"/>
              <a:gd name="connsiteY61" fmla="*/ 2540000 h 3568700"/>
              <a:gd name="connsiteX62" fmla="*/ 6273800 w 6540500"/>
              <a:gd name="connsiteY62" fmla="*/ 2578100 h 3568700"/>
              <a:gd name="connsiteX63" fmla="*/ 6324600 w 6540500"/>
              <a:gd name="connsiteY63" fmla="*/ 2781300 h 3568700"/>
              <a:gd name="connsiteX64" fmla="*/ 6400800 w 6540500"/>
              <a:gd name="connsiteY64" fmla="*/ 2794000 h 3568700"/>
              <a:gd name="connsiteX65" fmla="*/ 6426200 w 6540500"/>
              <a:gd name="connsiteY65" fmla="*/ 2870200 h 3568700"/>
              <a:gd name="connsiteX66" fmla="*/ 6451600 w 6540500"/>
              <a:gd name="connsiteY66" fmla="*/ 3060700 h 3568700"/>
              <a:gd name="connsiteX67" fmla="*/ 6464300 w 6540500"/>
              <a:gd name="connsiteY67" fmla="*/ 3136900 h 3568700"/>
              <a:gd name="connsiteX68" fmla="*/ 6489700 w 6540500"/>
              <a:gd name="connsiteY68" fmla="*/ 3454400 h 3568700"/>
              <a:gd name="connsiteX69" fmla="*/ 6515100 w 6540500"/>
              <a:gd name="connsiteY69" fmla="*/ 3530600 h 3568700"/>
              <a:gd name="connsiteX70" fmla="*/ 6527800 w 6540500"/>
              <a:gd name="connsiteY70" fmla="*/ 3568700 h 3568700"/>
              <a:gd name="connsiteX71" fmla="*/ 6540500 w 6540500"/>
              <a:gd name="connsiteY71" fmla="*/ 3568700 h 356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540500" h="3568700">
                <a:moveTo>
                  <a:pt x="0" y="25400"/>
                </a:moveTo>
                <a:lnTo>
                  <a:pt x="101600" y="38100"/>
                </a:lnTo>
                <a:cubicBezTo>
                  <a:pt x="127092" y="41742"/>
                  <a:pt x="152050" y="50800"/>
                  <a:pt x="177800" y="50800"/>
                </a:cubicBezTo>
                <a:cubicBezTo>
                  <a:pt x="232996" y="50800"/>
                  <a:pt x="287867" y="42333"/>
                  <a:pt x="342900" y="38100"/>
                </a:cubicBezTo>
                <a:lnTo>
                  <a:pt x="419100" y="12700"/>
                </a:lnTo>
                <a:lnTo>
                  <a:pt x="457200" y="0"/>
                </a:lnTo>
                <a:cubicBezTo>
                  <a:pt x="503767" y="4233"/>
                  <a:pt x="550551" y="6520"/>
                  <a:pt x="596900" y="12700"/>
                </a:cubicBezTo>
                <a:cubicBezTo>
                  <a:pt x="614201" y="15007"/>
                  <a:pt x="630264" y="24589"/>
                  <a:pt x="647700" y="25400"/>
                </a:cubicBezTo>
                <a:cubicBezTo>
                  <a:pt x="812676" y="33073"/>
                  <a:pt x="977900" y="33867"/>
                  <a:pt x="1143000" y="38100"/>
                </a:cubicBezTo>
                <a:cubicBezTo>
                  <a:pt x="1505890" y="64021"/>
                  <a:pt x="1194842" y="44483"/>
                  <a:pt x="1803400" y="63500"/>
                </a:cubicBezTo>
                <a:lnTo>
                  <a:pt x="2133600" y="76200"/>
                </a:lnTo>
                <a:lnTo>
                  <a:pt x="2260600" y="88900"/>
                </a:lnTo>
                <a:cubicBezTo>
                  <a:pt x="2294521" y="92669"/>
                  <a:pt x="2328084" y="100611"/>
                  <a:pt x="2362200" y="101600"/>
                </a:cubicBezTo>
                <a:cubicBezTo>
                  <a:pt x="2620360" y="109083"/>
                  <a:pt x="2878667" y="110067"/>
                  <a:pt x="3136900" y="114300"/>
                </a:cubicBezTo>
                <a:cubicBezTo>
                  <a:pt x="3175000" y="118533"/>
                  <a:pt x="3213387" y="120698"/>
                  <a:pt x="3251200" y="127000"/>
                </a:cubicBezTo>
                <a:cubicBezTo>
                  <a:pt x="3264405" y="129201"/>
                  <a:pt x="3275913" y="139700"/>
                  <a:pt x="3289300" y="139700"/>
                </a:cubicBezTo>
                <a:cubicBezTo>
                  <a:pt x="3424833" y="139700"/>
                  <a:pt x="3560233" y="131233"/>
                  <a:pt x="3695700" y="127000"/>
                </a:cubicBezTo>
                <a:cubicBezTo>
                  <a:pt x="3781531" y="184221"/>
                  <a:pt x="3691562" y="132993"/>
                  <a:pt x="3873500" y="165100"/>
                </a:cubicBezTo>
                <a:cubicBezTo>
                  <a:pt x="3899867" y="169753"/>
                  <a:pt x="3923059" y="187836"/>
                  <a:pt x="3949700" y="190500"/>
                </a:cubicBezTo>
                <a:cubicBezTo>
                  <a:pt x="4135823" y="209112"/>
                  <a:pt x="4034264" y="200169"/>
                  <a:pt x="4254500" y="215900"/>
                </a:cubicBezTo>
                <a:cubicBezTo>
                  <a:pt x="4275667" y="220133"/>
                  <a:pt x="4296665" y="225318"/>
                  <a:pt x="4318000" y="228600"/>
                </a:cubicBezTo>
                <a:cubicBezTo>
                  <a:pt x="4351733" y="233790"/>
                  <a:pt x="4385934" y="235689"/>
                  <a:pt x="4419600" y="241300"/>
                </a:cubicBezTo>
                <a:cubicBezTo>
                  <a:pt x="4490866" y="253178"/>
                  <a:pt x="4448105" y="251601"/>
                  <a:pt x="4508500" y="266700"/>
                </a:cubicBezTo>
                <a:cubicBezTo>
                  <a:pt x="4589097" y="286849"/>
                  <a:pt x="4578769" y="273190"/>
                  <a:pt x="4673600" y="304800"/>
                </a:cubicBezTo>
                <a:cubicBezTo>
                  <a:pt x="4686300" y="309033"/>
                  <a:pt x="4698785" y="313978"/>
                  <a:pt x="4711700" y="317500"/>
                </a:cubicBezTo>
                <a:cubicBezTo>
                  <a:pt x="4745379" y="326685"/>
                  <a:pt x="4780182" y="331861"/>
                  <a:pt x="4813300" y="342900"/>
                </a:cubicBezTo>
                <a:cubicBezTo>
                  <a:pt x="4917898" y="377766"/>
                  <a:pt x="4862995" y="364514"/>
                  <a:pt x="4978400" y="381000"/>
                </a:cubicBezTo>
                <a:cubicBezTo>
                  <a:pt x="4991100" y="385233"/>
                  <a:pt x="5003513" y="390453"/>
                  <a:pt x="5016500" y="393700"/>
                </a:cubicBezTo>
                <a:cubicBezTo>
                  <a:pt x="5089009" y="411827"/>
                  <a:pt x="5065614" y="399544"/>
                  <a:pt x="5130800" y="419100"/>
                </a:cubicBezTo>
                <a:cubicBezTo>
                  <a:pt x="5156445" y="426793"/>
                  <a:pt x="5184723" y="429648"/>
                  <a:pt x="5207000" y="444500"/>
                </a:cubicBezTo>
                <a:cubicBezTo>
                  <a:pt x="5244462" y="469475"/>
                  <a:pt x="5252642" y="471330"/>
                  <a:pt x="5283200" y="508000"/>
                </a:cubicBezTo>
                <a:cubicBezTo>
                  <a:pt x="5292971" y="519726"/>
                  <a:pt x="5297807" y="535307"/>
                  <a:pt x="5308600" y="546100"/>
                </a:cubicBezTo>
                <a:cubicBezTo>
                  <a:pt x="5408500" y="646000"/>
                  <a:pt x="5280772" y="484766"/>
                  <a:pt x="5384800" y="609600"/>
                </a:cubicBezTo>
                <a:cubicBezTo>
                  <a:pt x="5437717" y="673100"/>
                  <a:pt x="5378450" y="626533"/>
                  <a:pt x="5448300" y="673100"/>
                </a:cubicBezTo>
                <a:cubicBezTo>
                  <a:pt x="5504438" y="757307"/>
                  <a:pt x="5438461" y="663737"/>
                  <a:pt x="5511800" y="749300"/>
                </a:cubicBezTo>
                <a:cubicBezTo>
                  <a:pt x="5525575" y="765371"/>
                  <a:pt x="5537597" y="782876"/>
                  <a:pt x="5549900" y="800100"/>
                </a:cubicBezTo>
                <a:cubicBezTo>
                  <a:pt x="5558772" y="812520"/>
                  <a:pt x="5564507" y="827407"/>
                  <a:pt x="5575300" y="838200"/>
                </a:cubicBezTo>
                <a:cubicBezTo>
                  <a:pt x="5586093" y="848993"/>
                  <a:pt x="5600700" y="855133"/>
                  <a:pt x="5613400" y="863600"/>
                </a:cubicBezTo>
                <a:cubicBezTo>
                  <a:pt x="5617633" y="876300"/>
                  <a:pt x="5619599" y="889998"/>
                  <a:pt x="5626100" y="901700"/>
                </a:cubicBezTo>
                <a:cubicBezTo>
                  <a:pt x="5640925" y="928385"/>
                  <a:pt x="5659967" y="952500"/>
                  <a:pt x="5676900" y="977900"/>
                </a:cubicBezTo>
                <a:cubicBezTo>
                  <a:pt x="5685367" y="990600"/>
                  <a:pt x="5695474" y="1002348"/>
                  <a:pt x="5702300" y="1016000"/>
                </a:cubicBezTo>
                <a:cubicBezTo>
                  <a:pt x="5786541" y="1184482"/>
                  <a:pt x="5684339" y="974092"/>
                  <a:pt x="5740400" y="1104900"/>
                </a:cubicBezTo>
                <a:cubicBezTo>
                  <a:pt x="5747858" y="1122301"/>
                  <a:pt x="5758342" y="1138299"/>
                  <a:pt x="5765800" y="1155700"/>
                </a:cubicBezTo>
                <a:cubicBezTo>
                  <a:pt x="5771073" y="1168005"/>
                  <a:pt x="5771999" y="1182098"/>
                  <a:pt x="5778500" y="1193800"/>
                </a:cubicBezTo>
                <a:cubicBezTo>
                  <a:pt x="5793325" y="1220485"/>
                  <a:pt x="5819647" y="1241040"/>
                  <a:pt x="5829300" y="1270000"/>
                </a:cubicBezTo>
                <a:cubicBezTo>
                  <a:pt x="5870181" y="1392642"/>
                  <a:pt x="5804626" y="1201966"/>
                  <a:pt x="5867400" y="1358900"/>
                </a:cubicBezTo>
                <a:cubicBezTo>
                  <a:pt x="5877344" y="1383759"/>
                  <a:pt x="5884333" y="1409700"/>
                  <a:pt x="5892800" y="1435100"/>
                </a:cubicBezTo>
                <a:lnTo>
                  <a:pt x="5918200" y="1511300"/>
                </a:lnTo>
                <a:lnTo>
                  <a:pt x="5943600" y="1587500"/>
                </a:lnTo>
                <a:lnTo>
                  <a:pt x="5956300" y="1625600"/>
                </a:lnTo>
                <a:cubicBezTo>
                  <a:pt x="5960533" y="1638300"/>
                  <a:pt x="5965753" y="1650713"/>
                  <a:pt x="5969000" y="1663700"/>
                </a:cubicBezTo>
                <a:cubicBezTo>
                  <a:pt x="5973233" y="1680633"/>
                  <a:pt x="5977914" y="1697461"/>
                  <a:pt x="5981700" y="1714500"/>
                </a:cubicBezTo>
                <a:cubicBezTo>
                  <a:pt x="6007596" y="1831034"/>
                  <a:pt x="5981441" y="1725644"/>
                  <a:pt x="6007100" y="1879600"/>
                </a:cubicBezTo>
                <a:cubicBezTo>
                  <a:pt x="6011103" y="1903619"/>
                  <a:pt x="6023441" y="1944342"/>
                  <a:pt x="6032500" y="1968500"/>
                </a:cubicBezTo>
                <a:cubicBezTo>
                  <a:pt x="6040505" y="1989846"/>
                  <a:pt x="6050109" y="2010575"/>
                  <a:pt x="6057900" y="2032000"/>
                </a:cubicBezTo>
                <a:cubicBezTo>
                  <a:pt x="6086059" y="2109438"/>
                  <a:pt x="6077145" y="2100702"/>
                  <a:pt x="6108700" y="2171700"/>
                </a:cubicBezTo>
                <a:cubicBezTo>
                  <a:pt x="6116389" y="2189000"/>
                  <a:pt x="6126642" y="2205099"/>
                  <a:pt x="6134100" y="2222500"/>
                </a:cubicBezTo>
                <a:cubicBezTo>
                  <a:pt x="6143891" y="2245346"/>
                  <a:pt x="6154543" y="2289092"/>
                  <a:pt x="6159500" y="2311400"/>
                </a:cubicBezTo>
                <a:cubicBezTo>
                  <a:pt x="6164183" y="2332472"/>
                  <a:pt x="6166965" y="2353959"/>
                  <a:pt x="6172200" y="2374900"/>
                </a:cubicBezTo>
                <a:cubicBezTo>
                  <a:pt x="6175447" y="2387887"/>
                  <a:pt x="6173761" y="2405574"/>
                  <a:pt x="6184900" y="2413000"/>
                </a:cubicBezTo>
                <a:cubicBezTo>
                  <a:pt x="6202861" y="2424974"/>
                  <a:pt x="6227233" y="2421467"/>
                  <a:pt x="6248400" y="2425700"/>
                </a:cubicBezTo>
                <a:cubicBezTo>
                  <a:pt x="6227233" y="2489200"/>
                  <a:pt x="6231467" y="2451100"/>
                  <a:pt x="6261100" y="2540000"/>
                </a:cubicBezTo>
                <a:lnTo>
                  <a:pt x="6273800" y="2578100"/>
                </a:lnTo>
                <a:cubicBezTo>
                  <a:pt x="6277016" y="2616690"/>
                  <a:pt x="6260582" y="2745735"/>
                  <a:pt x="6324600" y="2781300"/>
                </a:cubicBezTo>
                <a:cubicBezTo>
                  <a:pt x="6347110" y="2793805"/>
                  <a:pt x="6375400" y="2789767"/>
                  <a:pt x="6400800" y="2794000"/>
                </a:cubicBezTo>
                <a:cubicBezTo>
                  <a:pt x="6409267" y="2819400"/>
                  <a:pt x="6422879" y="2843633"/>
                  <a:pt x="6426200" y="2870200"/>
                </a:cubicBezTo>
                <a:cubicBezTo>
                  <a:pt x="6435952" y="2948214"/>
                  <a:pt x="6439916" y="2984751"/>
                  <a:pt x="6451600" y="3060700"/>
                </a:cubicBezTo>
                <a:cubicBezTo>
                  <a:pt x="6455516" y="3086151"/>
                  <a:pt x="6460067" y="3111500"/>
                  <a:pt x="6464300" y="3136900"/>
                </a:cubicBezTo>
                <a:cubicBezTo>
                  <a:pt x="6468677" y="3224432"/>
                  <a:pt x="6462769" y="3355652"/>
                  <a:pt x="6489700" y="3454400"/>
                </a:cubicBezTo>
                <a:cubicBezTo>
                  <a:pt x="6496745" y="3480231"/>
                  <a:pt x="6506633" y="3505200"/>
                  <a:pt x="6515100" y="3530600"/>
                </a:cubicBezTo>
                <a:cubicBezTo>
                  <a:pt x="6519333" y="3543300"/>
                  <a:pt x="6514413" y="3568700"/>
                  <a:pt x="6527800" y="3568700"/>
                </a:cubicBezTo>
                <a:lnTo>
                  <a:pt x="6540500" y="35687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TW" altLang="en-US" sz="1662"/>
          </a:p>
        </p:txBody>
      </p:sp>
      <p:cxnSp>
        <p:nvCxnSpPr>
          <p:cNvPr id="41" name="直線接點 40"/>
          <p:cNvCxnSpPr>
            <a:stCxn id="19" idx="0"/>
          </p:cNvCxnSpPr>
          <p:nvPr/>
        </p:nvCxnSpPr>
        <p:spPr>
          <a:xfrm flipV="1">
            <a:off x="3176152" y="1700808"/>
            <a:ext cx="1" cy="3671388"/>
          </a:xfrm>
          <a:prstGeom prst="line">
            <a:avLst/>
          </a:prstGeom>
          <a:ln>
            <a:solidFill>
              <a:srgbClr val="008000"/>
            </a:solidFill>
            <a:prstDash val="dash"/>
          </a:ln>
          <a:effectLst>
            <a:glow rad="508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7" name="手繪多邊形 46"/>
          <p:cNvSpPr/>
          <p:nvPr/>
        </p:nvSpPr>
        <p:spPr>
          <a:xfrm>
            <a:off x="2977662" y="1758463"/>
            <a:ext cx="445477" cy="2942913"/>
          </a:xfrm>
          <a:custGeom>
            <a:avLst/>
            <a:gdLst>
              <a:gd name="connsiteX0" fmla="*/ 0 w 482600"/>
              <a:gd name="connsiteY0" fmla="*/ 0 h 3188156"/>
              <a:gd name="connsiteX1" fmla="*/ 127000 w 482600"/>
              <a:gd name="connsiteY1" fmla="*/ 25400 h 3188156"/>
              <a:gd name="connsiteX2" fmla="*/ 165100 w 482600"/>
              <a:gd name="connsiteY2" fmla="*/ 38100 h 3188156"/>
              <a:gd name="connsiteX3" fmla="*/ 203200 w 482600"/>
              <a:gd name="connsiteY3" fmla="*/ 63500 h 3188156"/>
              <a:gd name="connsiteX4" fmla="*/ 241300 w 482600"/>
              <a:gd name="connsiteY4" fmla="*/ 215900 h 3188156"/>
              <a:gd name="connsiteX5" fmla="*/ 254000 w 482600"/>
              <a:gd name="connsiteY5" fmla="*/ 254000 h 3188156"/>
              <a:gd name="connsiteX6" fmla="*/ 279400 w 482600"/>
              <a:gd name="connsiteY6" fmla="*/ 444500 h 3188156"/>
              <a:gd name="connsiteX7" fmla="*/ 292100 w 482600"/>
              <a:gd name="connsiteY7" fmla="*/ 533400 h 3188156"/>
              <a:gd name="connsiteX8" fmla="*/ 317500 w 482600"/>
              <a:gd name="connsiteY8" fmla="*/ 1054100 h 3188156"/>
              <a:gd name="connsiteX9" fmla="*/ 330200 w 482600"/>
              <a:gd name="connsiteY9" fmla="*/ 1231900 h 3188156"/>
              <a:gd name="connsiteX10" fmla="*/ 342900 w 482600"/>
              <a:gd name="connsiteY10" fmla="*/ 1498600 h 3188156"/>
              <a:gd name="connsiteX11" fmla="*/ 368300 w 482600"/>
              <a:gd name="connsiteY11" fmla="*/ 1701800 h 3188156"/>
              <a:gd name="connsiteX12" fmla="*/ 355600 w 482600"/>
              <a:gd name="connsiteY12" fmla="*/ 2108200 h 3188156"/>
              <a:gd name="connsiteX13" fmla="*/ 342900 w 482600"/>
              <a:gd name="connsiteY13" fmla="*/ 2146300 h 3188156"/>
              <a:gd name="connsiteX14" fmla="*/ 355600 w 482600"/>
              <a:gd name="connsiteY14" fmla="*/ 2679700 h 3188156"/>
              <a:gd name="connsiteX15" fmla="*/ 368300 w 482600"/>
              <a:gd name="connsiteY15" fmla="*/ 2743200 h 3188156"/>
              <a:gd name="connsiteX16" fmla="*/ 381000 w 482600"/>
              <a:gd name="connsiteY16" fmla="*/ 2857500 h 3188156"/>
              <a:gd name="connsiteX17" fmla="*/ 393700 w 482600"/>
              <a:gd name="connsiteY17" fmla="*/ 2933700 h 3188156"/>
              <a:gd name="connsiteX18" fmla="*/ 419100 w 482600"/>
              <a:gd name="connsiteY18" fmla="*/ 3136900 h 3188156"/>
              <a:gd name="connsiteX19" fmla="*/ 469900 w 482600"/>
              <a:gd name="connsiteY19" fmla="*/ 3187700 h 3188156"/>
              <a:gd name="connsiteX20" fmla="*/ 482600 w 482600"/>
              <a:gd name="connsiteY20" fmla="*/ 3187700 h 31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2600" h="3188156">
                <a:moveTo>
                  <a:pt x="0" y="0"/>
                </a:moveTo>
                <a:cubicBezTo>
                  <a:pt x="59877" y="9980"/>
                  <a:pt x="73953" y="10244"/>
                  <a:pt x="127000" y="25400"/>
                </a:cubicBezTo>
                <a:cubicBezTo>
                  <a:pt x="139872" y="29078"/>
                  <a:pt x="153126" y="32113"/>
                  <a:pt x="165100" y="38100"/>
                </a:cubicBezTo>
                <a:cubicBezTo>
                  <a:pt x="178752" y="44926"/>
                  <a:pt x="190500" y="55033"/>
                  <a:pt x="203200" y="63500"/>
                </a:cubicBezTo>
                <a:cubicBezTo>
                  <a:pt x="254524" y="217473"/>
                  <a:pt x="207097" y="61986"/>
                  <a:pt x="241300" y="215900"/>
                </a:cubicBezTo>
                <a:cubicBezTo>
                  <a:pt x="244204" y="228968"/>
                  <a:pt x="251096" y="240932"/>
                  <a:pt x="254000" y="254000"/>
                </a:cubicBezTo>
                <a:cubicBezTo>
                  <a:pt x="267842" y="316287"/>
                  <a:pt x="271539" y="381611"/>
                  <a:pt x="279400" y="444500"/>
                </a:cubicBezTo>
                <a:cubicBezTo>
                  <a:pt x="283113" y="474203"/>
                  <a:pt x="287867" y="503767"/>
                  <a:pt x="292100" y="533400"/>
                </a:cubicBezTo>
                <a:cubicBezTo>
                  <a:pt x="326925" y="1090605"/>
                  <a:pt x="277868" y="281276"/>
                  <a:pt x="317500" y="1054100"/>
                </a:cubicBezTo>
                <a:cubicBezTo>
                  <a:pt x="320543" y="1113440"/>
                  <a:pt x="326810" y="1172579"/>
                  <a:pt x="330200" y="1231900"/>
                </a:cubicBezTo>
                <a:cubicBezTo>
                  <a:pt x="335277" y="1320756"/>
                  <a:pt x="337170" y="1409784"/>
                  <a:pt x="342900" y="1498600"/>
                </a:cubicBezTo>
                <a:cubicBezTo>
                  <a:pt x="349326" y="1598206"/>
                  <a:pt x="353954" y="1615723"/>
                  <a:pt x="368300" y="1701800"/>
                </a:cubicBezTo>
                <a:cubicBezTo>
                  <a:pt x="364067" y="1837267"/>
                  <a:pt x="363332" y="1972888"/>
                  <a:pt x="355600" y="2108200"/>
                </a:cubicBezTo>
                <a:cubicBezTo>
                  <a:pt x="354836" y="2121565"/>
                  <a:pt x="342900" y="2132913"/>
                  <a:pt x="342900" y="2146300"/>
                </a:cubicBezTo>
                <a:cubicBezTo>
                  <a:pt x="342900" y="2324150"/>
                  <a:pt x="348039" y="2502010"/>
                  <a:pt x="355600" y="2679700"/>
                </a:cubicBezTo>
                <a:cubicBezTo>
                  <a:pt x="356518" y="2701266"/>
                  <a:pt x="365247" y="2721831"/>
                  <a:pt x="368300" y="2743200"/>
                </a:cubicBezTo>
                <a:cubicBezTo>
                  <a:pt x="373721" y="2781149"/>
                  <a:pt x="375934" y="2819502"/>
                  <a:pt x="381000" y="2857500"/>
                </a:cubicBezTo>
                <a:cubicBezTo>
                  <a:pt x="384403" y="2883024"/>
                  <a:pt x="390221" y="2908186"/>
                  <a:pt x="393700" y="2933700"/>
                </a:cubicBezTo>
                <a:cubicBezTo>
                  <a:pt x="402923" y="3001335"/>
                  <a:pt x="397514" y="3072142"/>
                  <a:pt x="419100" y="3136900"/>
                </a:cubicBezTo>
                <a:cubicBezTo>
                  <a:pt x="434494" y="3183082"/>
                  <a:pt x="420639" y="3175385"/>
                  <a:pt x="469900" y="3187700"/>
                </a:cubicBezTo>
                <a:cubicBezTo>
                  <a:pt x="474007" y="3188727"/>
                  <a:pt x="478367" y="3187700"/>
                  <a:pt x="482600" y="318770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TW" altLang="en-US" sz="1662"/>
          </a:p>
        </p:txBody>
      </p:sp>
      <p:sp>
        <p:nvSpPr>
          <p:cNvPr id="49" name="手繪多邊形 48"/>
          <p:cNvSpPr/>
          <p:nvPr/>
        </p:nvSpPr>
        <p:spPr>
          <a:xfrm>
            <a:off x="3423139" y="4712676"/>
            <a:ext cx="4314092" cy="282553"/>
          </a:xfrm>
          <a:custGeom>
            <a:avLst/>
            <a:gdLst>
              <a:gd name="connsiteX0" fmla="*/ 0 w 4673600"/>
              <a:gd name="connsiteY0" fmla="*/ 0 h 306098"/>
              <a:gd name="connsiteX1" fmla="*/ 76200 w 4673600"/>
              <a:gd name="connsiteY1" fmla="*/ 12700 h 306098"/>
              <a:gd name="connsiteX2" fmla="*/ 114300 w 4673600"/>
              <a:gd name="connsiteY2" fmla="*/ 25400 h 306098"/>
              <a:gd name="connsiteX3" fmla="*/ 482600 w 4673600"/>
              <a:gd name="connsiteY3" fmla="*/ 38100 h 306098"/>
              <a:gd name="connsiteX4" fmla="*/ 698500 w 4673600"/>
              <a:gd name="connsiteY4" fmla="*/ 63500 h 306098"/>
              <a:gd name="connsiteX5" fmla="*/ 1028700 w 4673600"/>
              <a:gd name="connsiteY5" fmla="*/ 88900 h 306098"/>
              <a:gd name="connsiteX6" fmla="*/ 1117600 w 4673600"/>
              <a:gd name="connsiteY6" fmla="*/ 101600 h 306098"/>
              <a:gd name="connsiteX7" fmla="*/ 1866900 w 4673600"/>
              <a:gd name="connsiteY7" fmla="*/ 88900 h 306098"/>
              <a:gd name="connsiteX8" fmla="*/ 1993900 w 4673600"/>
              <a:gd name="connsiteY8" fmla="*/ 63500 h 306098"/>
              <a:gd name="connsiteX9" fmla="*/ 2400300 w 4673600"/>
              <a:gd name="connsiteY9" fmla="*/ 50800 h 306098"/>
              <a:gd name="connsiteX10" fmla="*/ 2819400 w 4673600"/>
              <a:gd name="connsiteY10" fmla="*/ 38100 h 306098"/>
              <a:gd name="connsiteX11" fmla="*/ 3238500 w 4673600"/>
              <a:gd name="connsiteY11" fmla="*/ 63500 h 306098"/>
              <a:gd name="connsiteX12" fmla="*/ 3340100 w 4673600"/>
              <a:gd name="connsiteY12" fmla="*/ 76200 h 306098"/>
              <a:gd name="connsiteX13" fmla="*/ 3454400 w 4673600"/>
              <a:gd name="connsiteY13" fmla="*/ 101600 h 306098"/>
              <a:gd name="connsiteX14" fmla="*/ 3530600 w 4673600"/>
              <a:gd name="connsiteY14" fmla="*/ 127000 h 306098"/>
              <a:gd name="connsiteX15" fmla="*/ 3759200 w 4673600"/>
              <a:gd name="connsiteY15" fmla="*/ 152400 h 306098"/>
              <a:gd name="connsiteX16" fmla="*/ 3835400 w 4673600"/>
              <a:gd name="connsiteY16" fmla="*/ 177800 h 306098"/>
              <a:gd name="connsiteX17" fmla="*/ 3937000 w 4673600"/>
              <a:gd name="connsiteY17" fmla="*/ 203200 h 306098"/>
              <a:gd name="connsiteX18" fmla="*/ 4127500 w 4673600"/>
              <a:gd name="connsiteY18" fmla="*/ 215900 h 306098"/>
              <a:gd name="connsiteX19" fmla="*/ 4318000 w 4673600"/>
              <a:gd name="connsiteY19" fmla="*/ 241300 h 306098"/>
              <a:gd name="connsiteX20" fmla="*/ 4394200 w 4673600"/>
              <a:gd name="connsiteY20" fmla="*/ 266700 h 306098"/>
              <a:gd name="connsiteX21" fmla="*/ 4508500 w 4673600"/>
              <a:gd name="connsiteY21" fmla="*/ 292100 h 306098"/>
              <a:gd name="connsiteX22" fmla="*/ 4559300 w 4673600"/>
              <a:gd name="connsiteY22" fmla="*/ 304800 h 306098"/>
              <a:gd name="connsiteX23" fmla="*/ 4673600 w 4673600"/>
              <a:gd name="connsiteY23" fmla="*/ 304800 h 3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73600" h="306098">
                <a:moveTo>
                  <a:pt x="0" y="0"/>
                </a:moveTo>
                <a:cubicBezTo>
                  <a:pt x="25400" y="4233"/>
                  <a:pt x="51063" y="7114"/>
                  <a:pt x="76200" y="12700"/>
                </a:cubicBezTo>
                <a:cubicBezTo>
                  <a:pt x="89268" y="15604"/>
                  <a:pt x="100939" y="24565"/>
                  <a:pt x="114300" y="25400"/>
                </a:cubicBezTo>
                <a:cubicBezTo>
                  <a:pt x="236900" y="33063"/>
                  <a:pt x="359833" y="33867"/>
                  <a:pt x="482600" y="38100"/>
                </a:cubicBezTo>
                <a:cubicBezTo>
                  <a:pt x="578517" y="51802"/>
                  <a:pt x="591601" y="54948"/>
                  <a:pt x="698500" y="63500"/>
                </a:cubicBezTo>
                <a:cubicBezTo>
                  <a:pt x="857811" y="76245"/>
                  <a:pt x="882814" y="72690"/>
                  <a:pt x="1028700" y="88900"/>
                </a:cubicBezTo>
                <a:cubicBezTo>
                  <a:pt x="1058451" y="92206"/>
                  <a:pt x="1087967" y="97367"/>
                  <a:pt x="1117600" y="101600"/>
                </a:cubicBezTo>
                <a:cubicBezTo>
                  <a:pt x="1367367" y="97367"/>
                  <a:pt x="1617333" y="99751"/>
                  <a:pt x="1866900" y="88900"/>
                </a:cubicBezTo>
                <a:cubicBezTo>
                  <a:pt x="1910031" y="87025"/>
                  <a:pt x="1950749" y="64848"/>
                  <a:pt x="1993900" y="63500"/>
                </a:cubicBezTo>
                <a:lnTo>
                  <a:pt x="2400300" y="50800"/>
                </a:lnTo>
                <a:cubicBezTo>
                  <a:pt x="2640490" y="10768"/>
                  <a:pt x="2501258" y="22950"/>
                  <a:pt x="2819400" y="38100"/>
                </a:cubicBezTo>
                <a:cubicBezTo>
                  <a:pt x="3008634" y="75947"/>
                  <a:pt x="2809519" y="39668"/>
                  <a:pt x="3238500" y="63500"/>
                </a:cubicBezTo>
                <a:cubicBezTo>
                  <a:pt x="3272578" y="65393"/>
                  <a:pt x="3306233" y="71967"/>
                  <a:pt x="3340100" y="76200"/>
                </a:cubicBezTo>
                <a:cubicBezTo>
                  <a:pt x="3449108" y="112536"/>
                  <a:pt x="3275590" y="56898"/>
                  <a:pt x="3454400" y="101600"/>
                </a:cubicBezTo>
                <a:cubicBezTo>
                  <a:pt x="3480375" y="108094"/>
                  <a:pt x="3505200" y="118533"/>
                  <a:pt x="3530600" y="127000"/>
                </a:cubicBezTo>
                <a:cubicBezTo>
                  <a:pt x="3629075" y="159825"/>
                  <a:pt x="3555343" y="138810"/>
                  <a:pt x="3759200" y="152400"/>
                </a:cubicBezTo>
                <a:lnTo>
                  <a:pt x="3835400" y="177800"/>
                </a:lnTo>
                <a:cubicBezTo>
                  <a:pt x="3873612" y="190537"/>
                  <a:pt x="3893213" y="198821"/>
                  <a:pt x="3937000" y="203200"/>
                </a:cubicBezTo>
                <a:cubicBezTo>
                  <a:pt x="4000325" y="209533"/>
                  <a:pt x="4064000" y="211667"/>
                  <a:pt x="4127500" y="215900"/>
                </a:cubicBezTo>
                <a:cubicBezTo>
                  <a:pt x="4235723" y="251974"/>
                  <a:pt x="4069389" y="199865"/>
                  <a:pt x="4318000" y="241300"/>
                </a:cubicBezTo>
                <a:cubicBezTo>
                  <a:pt x="4344410" y="245702"/>
                  <a:pt x="4368225" y="260206"/>
                  <a:pt x="4394200" y="266700"/>
                </a:cubicBezTo>
                <a:cubicBezTo>
                  <a:pt x="4518090" y="297673"/>
                  <a:pt x="4363392" y="259854"/>
                  <a:pt x="4508500" y="292100"/>
                </a:cubicBezTo>
                <a:cubicBezTo>
                  <a:pt x="4525539" y="295886"/>
                  <a:pt x="4541897" y="303461"/>
                  <a:pt x="4559300" y="304800"/>
                </a:cubicBezTo>
                <a:cubicBezTo>
                  <a:pt x="4597288" y="307722"/>
                  <a:pt x="4635500" y="304800"/>
                  <a:pt x="4673600" y="30480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TW" altLang="en-US" sz="1662"/>
          </a:p>
        </p:txBody>
      </p:sp>
      <p:grpSp>
        <p:nvGrpSpPr>
          <p:cNvPr id="55" name="群組 54"/>
          <p:cNvGrpSpPr/>
          <p:nvPr/>
        </p:nvGrpSpPr>
        <p:grpSpPr>
          <a:xfrm>
            <a:off x="3610708" y="4226628"/>
            <a:ext cx="4085332" cy="769968"/>
            <a:chOff x="3530600" y="3435846"/>
            <a:chExt cx="4425776" cy="834132"/>
          </a:xfrm>
        </p:grpSpPr>
        <p:sp>
          <p:nvSpPr>
            <p:cNvPr id="51" name="手繪多邊形 50"/>
            <p:cNvSpPr/>
            <p:nvPr/>
          </p:nvSpPr>
          <p:spPr>
            <a:xfrm>
              <a:off x="3851920" y="3435846"/>
              <a:ext cx="3168352" cy="216024"/>
            </a:xfrm>
            <a:custGeom>
              <a:avLst/>
              <a:gdLst>
                <a:gd name="connsiteX0" fmla="*/ 0 w 4673600"/>
                <a:gd name="connsiteY0" fmla="*/ 0 h 306098"/>
                <a:gd name="connsiteX1" fmla="*/ 76200 w 4673600"/>
                <a:gd name="connsiteY1" fmla="*/ 12700 h 306098"/>
                <a:gd name="connsiteX2" fmla="*/ 114300 w 4673600"/>
                <a:gd name="connsiteY2" fmla="*/ 25400 h 306098"/>
                <a:gd name="connsiteX3" fmla="*/ 482600 w 4673600"/>
                <a:gd name="connsiteY3" fmla="*/ 38100 h 306098"/>
                <a:gd name="connsiteX4" fmla="*/ 698500 w 4673600"/>
                <a:gd name="connsiteY4" fmla="*/ 63500 h 306098"/>
                <a:gd name="connsiteX5" fmla="*/ 1028700 w 4673600"/>
                <a:gd name="connsiteY5" fmla="*/ 88900 h 306098"/>
                <a:gd name="connsiteX6" fmla="*/ 1117600 w 4673600"/>
                <a:gd name="connsiteY6" fmla="*/ 101600 h 306098"/>
                <a:gd name="connsiteX7" fmla="*/ 1866900 w 4673600"/>
                <a:gd name="connsiteY7" fmla="*/ 88900 h 306098"/>
                <a:gd name="connsiteX8" fmla="*/ 1993900 w 4673600"/>
                <a:gd name="connsiteY8" fmla="*/ 63500 h 306098"/>
                <a:gd name="connsiteX9" fmla="*/ 2400300 w 4673600"/>
                <a:gd name="connsiteY9" fmla="*/ 50800 h 306098"/>
                <a:gd name="connsiteX10" fmla="*/ 2819400 w 4673600"/>
                <a:gd name="connsiteY10" fmla="*/ 38100 h 306098"/>
                <a:gd name="connsiteX11" fmla="*/ 3238500 w 4673600"/>
                <a:gd name="connsiteY11" fmla="*/ 63500 h 306098"/>
                <a:gd name="connsiteX12" fmla="*/ 3340100 w 4673600"/>
                <a:gd name="connsiteY12" fmla="*/ 76200 h 306098"/>
                <a:gd name="connsiteX13" fmla="*/ 3454400 w 4673600"/>
                <a:gd name="connsiteY13" fmla="*/ 101600 h 306098"/>
                <a:gd name="connsiteX14" fmla="*/ 3530600 w 4673600"/>
                <a:gd name="connsiteY14" fmla="*/ 127000 h 306098"/>
                <a:gd name="connsiteX15" fmla="*/ 3759200 w 4673600"/>
                <a:gd name="connsiteY15" fmla="*/ 152400 h 306098"/>
                <a:gd name="connsiteX16" fmla="*/ 3835400 w 4673600"/>
                <a:gd name="connsiteY16" fmla="*/ 177800 h 306098"/>
                <a:gd name="connsiteX17" fmla="*/ 3937000 w 4673600"/>
                <a:gd name="connsiteY17" fmla="*/ 203200 h 306098"/>
                <a:gd name="connsiteX18" fmla="*/ 4127500 w 4673600"/>
                <a:gd name="connsiteY18" fmla="*/ 215900 h 306098"/>
                <a:gd name="connsiteX19" fmla="*/ 4318000 w 4673600"/>
                <a:gd name="connsiteY19" fmla="*/ 241300 h 306098"/>
                <a:gd name="connsiteX20" fmla="*/ 4394200 w 4673600"/>
                <a:gd name="connsiteY20" fmla="*/ 266700 h 306098"/>
                <a:gd name="connsiteX21" fmla="*/ 4508500 w 4673600"/>
                <a:gd name="connsiteY21" fmla="*/ 292100 h 306098"/>
                <a:gd name="connsiteX22" fmla="*/ 4559300 w 4673600"/>
                <a:gd name="connsiteY22" fmla="*/ 304800 h 306098"/>
                <a:gd name="connsiteX23" fmla="*/ 4673600 w 4673600"/>
                <a:gd name="connsiteY23" fmla="*/ 304800 h 3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73600" h="306098">
                  <a:moveTo>
                    <a:pt x="0" y="0"/>
                  </a:moveTo>
                  <a:cubicBezTo>
                    <a:pt x="25400" y="4233"/>
                    <a:pt x="51063" y="7114"/>
                    <a:pt x="76200" y="12700"/>
                  </a:cubicBezTo>
                  <a:cubicBezTo>
                    <a:pt x="89268" y="15604"/>
                    <a:pt x="100939" y="24565"/>
                    <a:pt x="114300" y="25400"/>
                  </a:cubicBezTo>
                  <a:cubicBezTo>
                    <a:pt x="236900" y="33063"/>
                    <a:pt x="359833" y="33867"/>
                    <a:pt x="482600" y="38100"/>
                  </a:cubicBezTo>
                  <a:cubicBezTo>
                    <a:pt x="578517" y="51802"/>
                    <a:pt x="591601" y="54948"/>
                    <a:pt x="698500" y="63500"/>
                  </a:cubicBezTo>
                  <a:cubicBezTo>
                    <a:pt x="857811" y="76245"/>
                    <a:pt x="882814" y="72690"/>
                    <a:pt x="1028700" y="88900"/>
                  </a:cubicBezTo>
                  <a:cubicBezTo>
                    <a:pt x="1058451" y="92206"/>
                    <a:pt x="1087967" y="97367"/>
                    <a:pt x="1117600" y="101600"/>
                  </a:cubicBezTo>
                  <a:cubicBezTo>
                    <a:pt x="1367367" y="97367"/>
                    <a:pt x="1617333" y="99751"/>
                    <a:pt x="1866900" y="88900"/>
                  </a:cubicBezTo>
                  <a:cubicBezTo>
                    <a:pt x="1910031" y="87025"/>
                    <a:pt x="1950749" y="64848"/>
                    <a:pt x="1993900" y="63500"/>
                  </a:cubicBezTo>
                  <a:lnTo>
                    <a:pt x="2400300" y="50800"/>
                  </a:lnTo>
                  <a:cubicBezTo>
                    <a:pt x="2640490" y="10768"/>
                    <a:pt x="2501258" y="22950"/>
                    <a:pt x="2819400" y="38100"/>
                  </a:cubicBezTo>
                  <a:cubicBezTo>
                    <a:pt x="3008634" y="75947"/>
                    <a:pt x="2809519" y="39668"/>
                    <a:pt x="3238500" y="63500"/>
                  </a:cubicBezTo>
                  <a:cubicBezTo>
                    <a:pt x="3272578" y="65393"/>
                    <a:pt x="3306233" y="71967"/>
                    <a:pt x="3340100" y="76200"/>
                  </a:cubicBezTo>
                  <a:cubicBezTo>
                    <a:pt x="3449108" y="112536"/>
                    <a:pt x="3275590" y="56898"/>
                    <a:pt x="3454400" y="101600"/>
                  </a:cubicBezTo>
                  <a:cubicBezTo>
                    <a:pt x="3480375" y="108094"/>
                    <a:pt x="3505200" y="118533"/>
                    <a:pt x="3530600" y="127000"/>
                  </a:cubicBezTo>
                  <a:cubicBezTo>
                    <a:pt x="3629075" y="159825"/>
                    <a:pt x="3555343" y="138810"/>
                    <a:pt x="3759200" y="152400"/>
                  </a:cubicBezTo>
                  <a:lnTo>
                    <a:pt x="3835400" y="177800"/>
                  </a:lnTo>
                  <a:cubicBezTo>
                    <a:pt x="3873612" y="190537"/>
                    <a:pt x="3893213" y="198821"/>
                    <a:pt x="3937000" y="203200"/>
                  </a:cubicBezTo>
                  <a:cubicBezTo>
                    <a:pt x="4000325" y="209533"/>
                    <a:pt x="4064000" y="211667"/>
                    <a:pt x="4127500" y="215900"/>
                  </a:cubicBezTo>
                  <a:cubicBezTo>
                    <a:pt x="4235723" y="251974"/>
                    <a:pt x="4069389" y="199865"/>
                    <a:pt x="4318000" y="241300"/>
                  </a:cubicBezTo>
                  <a:cubicBezTo>
                    <a:pt x="4344410" y="245702"/>
                    <a:pt x="4368225" y="260206"/>
                    <a:pt x="4394200" y="266700"/>
                  </a:cubicBezTo>
                  <a:cubicBezTo>
                    <a:pt x="4518090" y="297673"/>
                    <a:pt x="4363392" y="259854"/>
                    <a:pt x="4508500" y="292100"/>
                  </a:cubicBezTo>
                  <a:cubicBezTo>
                    <a:pt x="4525539" y="295886"/>
                    <a:pt x="4541897" y="303461"/>
                    <a:pt x="4559300" y="304800"/>
                  </a:cubicBezTo>
                  <a:cubicBezTo>
                    <a:pt x="4597288" y="307722"/>
                    <a:pt x="4635500" y="304800"/>
                    <a:pt x="4673600" y="304800"/>
                  </a:cubicBezTo>
                </a:path>
              </a:pathLst>
            </a:custGeom>
            <a:ln>
              <a:solidFill>
                <a:srgbClr val="A4B4E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TW" altLang="en-US" sz="1662"/>
            </a:p>
          </p:txBody>
        </p:sp>
        <p:sp>
          <p:nvSpPr>
            <p:cNvPr id="53" name="手繪多邊形 52"/>
            <p:cNvSpPr/>
            <p:nvPr/>
          </p:nvSpPr>
          <p:spPr>
            <a:xfrm>
              <a:off x="3530600" y="3441700"/>
              <a:ext cx="342900" cy="546100"/>
            </a:xfrm>
            <a:custGeom>
              <a:avLst/>
              <a:gdLst>
                <a:gd name="connsiteX0" fmla="*/ 342900 w 342900"/>
                <a:gd name="connsiteY0" fmla="*/ 0 h 546100"/>
                <a:gd name="connsiteX1" fmla="*/ 203200 w 342900"/>
                <a:gd name="connsiteY1" fmla="*/ 12700 h 546100"/>
                <a:gd name="connsiteX2" fmla="*/ 177800 w 342900"/>
                <a:gd name="connsiteY2" fmla="*/ 50800 h 546100"/>
                <a:gd name="connsiteX3" fmla="*/ 139700 w 342900"/>
                <a:gd name="connsiteY3" fmla="*/ 203200 h 546100"/>
                <a:gd name="connsiteX4" fmla="*/ 127000 w 342900"/>
                <a:gd name="connsiteY4" fmla="*/ 355600 h 546100"/>
                <a:gd name="connsiteX5" fmla="*/ 114300 w 342900"/>
                <a:gd name="connsiteY5" fmla="*/ 406400 h 546100"/>
                <a:gd name="connsiteX6" fmla="*/ 76200 w 342900"/>
                <a:gd name="connsiteY6" fmla="*/ 508000 h 546100"/>
                <a:gd name="connsiteX7" fmla="*/ 38100 w 342900"/>
                <a:gd name="connsiteY7" fmla="*/ 533400 h 546100"/>
                <a:gd name="connsiteX8" fmla="*/ 0 w 342900"/>
                <a:gd name="connsiteY8" fmla="*/ 54610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00" h="546100">
                  <a:moveTo>
                    <a:pt x="342900" y="0"/>
                  </a:moveTo>
                  <a:cubicBezTo>
                    <a:pt x="296333" y="4233"/>
                    <a:pt x="247891" y="-1051"/>
                    <a:pt x="203200" y="12700"/>
                  </a:cubicBezTo>
                  <a:cubicBezTo>
                    <a:pt x="188611" y="17189"/>
                    <a:pt x="183999" y="36852"/>
                    <a:pt x="177800" y="50800"/>
                  </a:cubicBezTo>
                  <a:cubicBezTo>
                    <a:pt x="155887" y="100105"/>
                    <a:pt x="145616" y="149953"/>
                    <a:pt x="139700" y="203200"/>
                  </a:cubicBezTo>
                  <a:cubicBezTo>
                    <a:pt x="134071" y="253864"/>
                    <a:pt x="133323" y="305018"/>
                    <a:pt x="127000" y="355600"/>
                  </a:cubicBezTo>
                  <a:cubicBezTo>
                    <a:pt x="124835" y="372920"/>
                    <a:pt x="118086" y="389361"/>
                    <a:pt x="114300" y="406400"/>
                  </a:cubicBezTo>
                  <a:cubicBezTo>
                    <a:pt x="103915" y="453131"/>
                    <a:pt x="109820" y="474380"/>
                    <a:pt x="76200" y="508000"/>
                  </a:cubicBezTo>
                  <a:cubicBezTo>
                    <a:pt x="65407" y="518793"/>
                    <a:pt x="51752" y="526574"/>
                    <a:pt x="38100" y="533400"/>
                  </a:cubicBezTo>
                  <a:cubicBezTo>
                    <a:pt x="26126" y="539387"/>
                    <a:pt x="0" y="546100"/>
                    <a:pt x="0" y="546100"/>
                  </a:cubicBezTo>
                </a:path>
              </a:pathLst>
            </a:custGeom>
            <a:ln>
              <a:solidFill>
                <a:srgbClr val="A4B4E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TW" altLang="en-US" sz="1662"/>
            </a:p>
          </p:txBody>
        </p:sp>
        <p:sp>
          <p:nvSpPr>
            <p:cNvPr id="54" name="手繪多邊形 53"/>
            <p:cNvSpPr/>
            <p:nvPr/>
          </p:nvSpPr>
          <p:spPr>
            <a:xfrm flipH="1">
              <a:off x="7020272" y="3651870"/>
              <a:ext cx="936104" cy="618108"/>
            </a:xfrm>
            <a:custGeom>
              <a:avLst/>
              <a:gdLst>
                <a:gd name="connsiteX0" fmla="*/ 342900 w 342900"/>
                <a:gd name="connsiteY0" fmla="*/ 0 h 546100"/>
                <a:gd name="connsiteX1" fmla="*/ 203200 w 342900"/>
                <a:gd name="connsiteY1" fmla="*/ 12700 h 546100"/>
                <a:gd name="connsiteX2" fmla="*/ 177800 w 342900"/>
                <a:gd name="connsiteY2" fmla="*/ 50800 h 546100"/>
                <a:gd name="connsiteX3" fmla="*/ 139700 w 342900"/>
                <a:gd name="connsiteY3" fmla="*/ 203200 h 546100"/>
                <a:gd name="connsiteX4" fmla="*/ 127000 w 342900"/>
                <a:gd name="connsiteY4" fmla="*/ 355600 h 546100"/>
                <a:gd name="connsiteX5" fmla="*/ 114300 w 342900"/>
                <a:gd name="connsiteY5" fmla="*/ 406400 h 546100"/>
                <a:gd name="connsiteX6" fmla="*/ 76200 w 342900"/>
                <a:gd name="connsiteY6" fmla="*/ 508000 h 546100"/>
                <a:gd name="connsiteX7" fmla="*/ 38100 w 342900"/>
                <a:gd name="connsiteY7" fmla="*/ 533400 h 546100"/>
                <a:gd name="connsiteX8" fmla="*/ 0 w 342900"/>
                <a:gd name="connsiteY8" fmla="*/ 54610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00" h="546100">
                  <a:moveTo>
                    <a:pt x="342900" y="0"/>
                  </a:moveTo>
                  <a:cubicBezTo>
                    <a:pt x="296333" y="4233"/>
                    <a:pt x="247891" y="-1051"/>
                    <a:pt x="203200" y="12700"/>
                  </a:cubicBezTo>
                  <a:cubicBezTo>
                    <a:pt x="188611" y="17189"/>
                    <a:pt x="183999" y="36852"/>
                    <a:pt x="177800" y="50800"/>
                  </a:cubicBezTo>
                  <a:cubicBezTo>
                    <a:pt x="155887" y="100105"/>
                    <a:pt x="145616" y="149953"/>
                    <a:pt x="139700" y="203200"/>
                  </a:cubicBezTo>
                  <a:cubicBezTo>
                    <a:pt x="134071" y="253864"/>
                    <a:pt x="133323" y="305018"/>
                    <a:pt x="127000" y="355600"/>
                  </a:cubicBezTo>
                  <a:cubicBezTo>
                    <a:pt x="124835" y="372920"/>
                    <a:pt x="118086" y="389361"/>
                    <a:pt x="114300" y="406400"/>
                  </a:cubicBezTo>
                  <a:cubicBezTo>
                    <a:pt x="103915" y="453131"/>
                    <a:pt x="109820" y="474380"/>
                    <a:pt x="76200" y="508000"/>
                  </a:cubicBezTo>
                  <a:cubicBezTo>
                    <a:pt x="65407" y="518793"/>
                    <a:pt x="51752" y="526574"/>
                    <a:pt x="38100" y="533400"/>
                  </a:cubicBezTo>
                  <a:cubicBezTo>
                    <a:pt x="26126" y="539387"/>
                    <a:pt x="0" y="546100"/>
                    <a:pt x="0" y="546100"/>
                  </a:cubicBezTo>
                </a:path>
              </a:pathLst>
            </a:custGeom>
            <a:ln>
              <a:solidFill>
                <a:srgbClr val="A4B4E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TW" altLang="en-US" sz="1662"/>
            </a:p>
          </p:txBody>
        </p:sp>
      </p:grpSp>
      <p:sp>
        <p:nvSpPr>
          <p:cNvPr id="56" name="文字方塊 55"/>
          <p:cNvSpPr txBox="1"/>
          <p:nvPr/>
        </p:nvSpPr>
        <p:spPr>
          <a:xfrm>
            <a:off x="4173186" y="1567871"/>
            <a:ext cx="1861130" cy="369332"/>
          </a:xfrm>
          <a:prstGeom prst="rect">
            <a:avLst/>
          </a:prstGeom>
          <a:noFill/>
        </p:spPr>
        <p:txBody>
          <a:bodyPr wrap="square" lIns="0" tIns="0" rIns="0" bIns="0" rtlCol="0">
            <a:spAutoFit/>
          </a:bodyPr>
          <a:lstStyle/>
          <a:p>
            <a:pPr algn="ctr"/>
            <a:r>
              <a:rPr kumimoji="1" lang="zh-TW" altLang="en-US" sz="2400" b="1" dirty="0">
                <a:effectLst>
                  <a:outerShdw blurRad="38100" dist="38100" dir="2700000" algn="tl">
                    <a:srgbClr val="000000">
                      <a:alpha val="43137"/>
                    </a:srgbClr>
                  </a:outerShdw>
                </a:effectLst>
                <a:latin typeface="微軟正黑體"/>
                <a:ea typeface="微軟正黑體"/>
                <a:cs typeface="微軟正黑體"/>
              </a:rPr>
              <a:t>癌症</a:t>
            </a:r>
          </a:p>
        </p:txBody>
      </p:sp>
      <p:sp>
        <p:nvSpPr>
          <p:cNvPr id="57" name="文字方塊 56"/>
          <p:cNvSpPr txBox="1"/>
          <p:nvPr/>
        </p:nvSpPr>
        <p:spPr>
          <a:xfrm>
            <a:off x="3973780" y="4492503"/>
            <a:ext cx="1661723" cy="369332"/>
          </a:xfrm>
          <a:prstGeom prst="rect">
            <a:avLst/>
          </a:prstGeom>
          <a:noFill/>
        </p:spPr>
        <p:txBody>
          <a:bodyPr wrap="square" lIns="0" tIns="0" rIns="0" bIns="0" rtlCol="0">
            <a:spAutoFit/>
          </a:bodyPr>
          <a:lstStyle/>
          <a:p>
            <a:pPr algn="ctr"/>
            <a:r>
              <a:rPr kumimoji="1" lang="zh-TW" altLang="en-US" sz="2400" b="1" dirty="0">
                <a:effectLst>
                  <a:glow rad="50800">
                    <a:schemeClr val="bg1">
                      <a:lumMod val="95000"/>
                      <a:alpha val="75000"/>
                    </a:schemeClr>
                  </a:glow>
                  <a:outerShdw blurRad="38100" dist="38100" dir="2700000" algn="tl">
                    <a:srgbClr val="000000">
                      <a:alpha val="43137"/>
                    </a:srgbClr>
                  </a:outerShdw>
                </a:effectLst>
                <a:latin typeface="微軟正黑體"/>
                <a:ea typeface="微軟正黑體"/>
                <a:cs typeface="微軟正黑體"/>
              </a:rPr>
              <a:t>持續昏迷</a:t>
            </a:r>
          </a:p>
        </p:txBody>
      </p:sp>
      <p:sp>
        <p:nvSpPr>
          <p:cNvPr id="58" name="文字方塊 57"/>
          <p:cNvSpPr txBox="1"/>
          <p:nvPr/>
        </p:nvSpPr>
        <p:spPr>
          <a:xfrm>
            <a:off x="3973780" y="4027221"/>
            <a:ext cx="1661723" cy="369332"/>
          </a:xfrm>
          <a:prstGeom prst="rect">
            <a:avLst/>
          </a:prstGeom>
          <a:noFill/>
        </p:spPr>
        <p:txBody>
          <a:bodyPr wrap="square" lIns="0" tIns="0" rIns="0" bIns="0" rtlCol="0">
            <a:spAutoFit/>
          </a:bodyPr>
          <a:lstStyle/>
          <a:p>
            <a:pPr algn="ctr"/>
            <a:r>
              <a:rPr kumimoji="1" lang="zh-TW" altLang="en-US" sz="2400" b="1" dirty="0">
                <a:effectLst>
                  <a:glow rad="50800">
                    <a:schemeClr val="bg1">
                      <a:lumMod val="95000"/>
                      <a:alpha val="75000"/>
                    </a:schemeClr>
                  </a:glow>
                  <a:outerShdw blurRad="38100" dist="38100" dir="2700000" algn="tl">
                    <a:srgbClr val="000000">
                      <a:alpha val="43137"/>
                    </a:srgbClr>
                  </a:outerShdw>
                </a:effectLst>
                <a:latin typeface="微軟正黑體"/>
                <a:ea typeface="微軟正黑體"/>
                <a:cs typeface="微軟正黑體"/>
              </a:rPr>
              <a:t>植物人</a:t>
            </a:r>
          </a:p>
        </p:txBody>
      </p:sp>
      <p:sp>
        <p:nvSpPr>
          <p:cNvPr id="62" name="手繪多邊形 61"/>
          <p:cNvSpPr/>
          <p:nvPr/>
        </p:nvSpPr>
        <p:spPr>
          <a:xfrm>
            <a:off x="3083169" y="1758463"/>
            <a:ext cx="4572000" cy="3235569"/>
          </a:xfrm>
          <a:custGeom>
            <a:avLst/>
            <a:gdLst>
              <a:gd name="connsiteX0" fmla="*/ 0 w 4953000"/>
              <a:gd name="connsiteY0" fmla="*/ 0 h 3505200"/>
              <a:gd name="connsiteX1" fmla="*/ 76200 w 4953000"/>
              <a:gd name="connsiteY1" fmla="*/ 12700 h 3505200"/>
              <a:gd name="connsiteX2" fmla="*/ 152400 w 4953000"/>
              <a:gd name="connsiteY2" fmla="*/ 38100 h 3505200"/>
              <a:gd name="connsiteX3" fmla="*/ 266700 w 4953000"/>
              <a:gd name="connsiteY3" fmla="*/ 76200 h 3505200"/>
              <a:gd name="connsiteX4" fmla="*/ 342900 w 4953000"/>
              <a:gd name="connsiteY4" fmla="*/ 101600 h 3505200"/>
              <a:gd name="connsiteX5" fmla="*/ 381000 w 4953000"/>
              <a:gd name="connsiteY5" fmla="*/ 114300 h 3505200"/>
              <a:gd name="connsiteX6" fmla="*/ 457200 w 4953000"/>
              <a:gd name="connsiteY6" fmla="*/ 152400 h 3505200"/>
              <a:gd name="connsiteX7" fmla="*/ 495300 w 4953000"/>
              <a:gd name="connsiteY7" fmla="*/ 177800 h 3505200"/>
              <a:gd name="connsiteX8" fmla="*/ 533400 w 4953000"/>
              <a:gd name="connsiteY8" fmla="*/ 190500 h 3505200"/>
              <a:gd name="connsiteX9" fmla="*/ 609600 w 4953000"/>
              <a:gd name="connsiteY9" fmla="*/ 241300 h 3505200"/>
              <a:gd name="connsiteX10" fmla="*/ 647700 w 4953000"/>
              <a:gd name="connsiteY10" fmla="*/ 254000 h 3505200"/>
              <a:gd name="connsiteX11" fmla="*/ 685800 w 4953000"/>
              <a:gd name="connsiteY11" fmla="*/ 279400 h 3505200"/>
              <a:gd name="connsiteX12" fmla="*/ 774700 w 4953000"/>
              <a:gd name="connsiteY12" fmla="*/ 304800 h 3505200"/>
              <a:gd name="connsiteX13" fmla="*/ 889000 w 4953000"/>
              <a:gd name="connsiteY13" fmla="*/ 381000 h 3505200"/>
              <a:gd name="connsiteX14" fmla="*/ 927100 w 4953000"/>
              <a:gd name="connsiteY14" fmla="*/ 406400 h 3505200"/>
              <a:gd name="connsiteX15" fmla="*/ 965200 w 4953000"/>
              <a:gd name="connsiteY15" fmla="*/ 419100 h 3505200"/>
              <a:gd name="connsiteX16" fmla="*/ 1041400 w 4953000"/>
              <a:gd name="connsiteY16" fmla="*/ 469900 h 3505200"/>
              <a:gd name="connsiteX17" fmla="*/ 1117600 w 4953000"/>
              <a:gd name="connsiteY17" fmla="*/ 520700 h 3505200"/>
              <a:gd name="connsiteX18" fmla="*/ 1155700 w 4953000"/>
              <a:gd name="connsiteY18" fmla="*/ 533400 h 3505200"/>
              <a:gd name="connsiteX19" fmla="*/ 1231900 w 4953000"/>
              <a:gd name="connsiteY19" fmla="*/ 584200 h 3505200"/>
              <a:gd name="connsiteX20" fmla="*/ 1270000 w 4953000"/>
              <a:gd name="connsiteY20" fmla="*/ 609600 h 3505200"/>
              <a:gd name="connsiteX21" fmla="*/ 1320800 w 4953000"/>
              <a:gd name="connsiteY21" fmla="*/ 635000 h 3505200"/>
              <a:gd name="connsiteX22" fmla="*/ 1397000 w 4953000"/>
              <a:gd name="connsiteY22" fmla="*/ 685800 h 3505200"/>
              <a:gd name="connsiteX23" fmla="*/ 1435100 w 4953000"/>
              <a:gd name="connsiteY23" fmla="*/ 698500 h 3505200"/>
              <a:gd name="connsiteX24" fmla="*/ 1473200 w 4953000"/>
              <a:gd name="connsiteY24" fmla="*/ 723900 h 3505200"/>
              <a:gd name="connsiteX25" fmla="*/ 1511300 w 4953000"/>
              <a:gd name="connsiteY25" fmla="*/ 736600 h 3505200"/>
              <a:gd name="connsiteX26" fmla="*/ 1587500 w 4953000"/>
              <a:gd name="connsiteY26" fmla="*/ 787400 h 3505200"/>
              <a:gd name="connsiteX27" fmla="*/ 1663700 w 4953000"/>
              <a:gd name="connsiteY27" fmla="*/ 812800 h 3505200"/>
              <a:gd name="connsiteX28" fmla="*/ 1739900 w 4953000"/>
              <a:gd name="connsiteY28" fmla="*/ 863600 h 3505200"/>
              <a:gd name="connsiteX29" fmla="*/ 1765300 w 4953000"/>
              <a:gd name="connsiteY29" fmla="*/ 901700 h 3505200"/>
              <a:gd name="connsiteX30" fmla="*/ 1841500 w 4953000"/>
              <a:gd name="connsiteY30" fmla="*/ 927100 h 3505200"/>
              <a:gd name="connsiteX31" fmla="*/ 1879600 w 4953000"/>
              <a:gd name="connsiteY31" fmla="*/ 952500 h 3505200"/>
              <a:gd name="connsiteX32" fmla="*/ 1981200 w 4953000"/>
              <a:gd name="connsiteY32" fmla="*/ 1041400 h 3505200"/>
              <a:gd name="connsiteX33" fmla="*/ 2019300 w 4953000"/>
              <a:gd name="connsiteY33" fmla="*/ 1066800 h 3505200"/>
              <a:gd name="connsiteX34" fmla="*/ 2057400 w 4953000"/>
              <a:gd name="connsiteY34" fmla="*/ 1092200 h 3505200"/>
              <a:gd name="connsiteX35" fmla="*/ 2286000 w 4953000"/>
              <a:gd name="connsiteY35" fmla="*/ 1168400 h 3505200"/>
              <a:gd name="connsiteX36" fmla="*/ 2438400 w 4953000"/>
              <a:gd name="connsiteY36" fmla="*/ 1219200 h 3505200"/>
              <a:gd name="connsiteX37" fmla="*/ 2476500 w 4953000"/>
              <a:gd name="connsiteY37" fmla="*/ 1231900 h 3505200"/>
              <a:gd name="connsiteX38" fmla="*/ 2514600 w 4953000"/>
              <a:gd name="connsiteY38" fmla="*/ 1244600 h 3505200"/>
              <a:gd name="connsiteX39" fmla="*/ 2590800 w 4953000"/>
              <a:gd name="connsiteY39" fmla="*/ 1308100 h 3505200"/>
              <a:gd name="connsiteX40" fmla="*/ 2717800 w 4953000"/>
              <a:gd name="connsiteY40" fmla="*/ 1371600 h 3505200"/>
              <a:gd name="connsiteX41" fmla="*/ 2832100 w 4953000"/>
              <a:gd name="connsiteY41" fmla="*/ 1447800 h 3505200"/>
              <a:gd name="connsiteX42" fmla="*/ 2870200 w 4953000"/>
              <a:gd name="connsiteY42" fmla="*/ 1473200 h 3505200"/>
              <a:gd name="connsiteX43" fmla="*/ 2921000 w 4953000"/>
              <a:gd name="connsiteY43" fmla="*/ 1536700 h 3505200"/>
              <a:gd name="connsiteX44" fmla="*/ 2971800 w 4953000"/>
              <a:gd name="connsiteY44" fmla="*/ 1600200 h 3505200"/>
              <a:gd name="connsiteX45" fmla="*/ 3022600 w 4953000"/>
              <a:gd name="connsiteY45" fmla="*/ 1663700 h 3505200"/>
              <a:gd name="connsiteX46" fmla="*/ 3048000 w 4953000"/>
              <a:gd name="connsiteY46" fmla="*/ 1701800 h 3505200"/>
              <a:gd name="connsiteX47" fmla="*/ 3136900 w 4953000"/>
              <a:gd name="connsiteY47" fmla="*/ 1816100 h 3505200"/>
              <a:gd name="connsiteX48" fmla="*/ 3175000 w 4953000"/>
              <a:gd name="connsiteY48" fmla="*/ 1892300 h 3505200"/>
              <a:gd name="connsiteX49" fmla="*/ 3187700 w 4953000"/>
              <a:gd name="connsiteY49" fmla="*/ 1930400 h 3505200"/>
              <a:gd name="connsiteX50" fmla="*/ 3213100 w 4953000"/>
              <a:gd name="connsiteY50" fmla="*/ 1968500 h 3505200"/>
              <a:gd name="connsiteX51" fmla="*/ 3289300 w 4953000"/>
              <a:gd name="connsiteY51" fmla="*/ 2095500 h 3505200"/>
              <a:gd name="connsiteX52" fmla="*/ 3340100 w 4953000"/>
              <a:gd name="connsiteY52" fmla="*/ 2171700 h 3505200"/>
              <a:gd name="connsiteX53" fmla="*/ 3365500 w 4953000"/>
              <a:gd name="connsiteY53" fmla="*/ 2209800 h 3505200"/>
              <a:gd name="connsiteX54" fmla="*/ 3403600 w 4953000"/>
              <a:gd name="connsiteY54" fmla="*/ 2222500 h 3505200"/>
              <a:gd name="connsiteX55" fmla="*/ 3441700 w 4953000"/>
              <a:gd name="connsiteY55" fmla="*/ 2298700 h 3505200"/>
              <a:gd name="connsiteX56" fmla="*/ 3454400 w 4953000"/>
              <a:gd name="connsiteY56" fmla="*/ 2336800 h 3505200"/>
              <a:gd name="connsiteX57" fmla="*/ 3479800 w 4953000"/>
              <a:gd name="connsiteY57" fmla="*/ 2374900 h 3505200"/>
              <a:gd name="connsiteX58" fmla="*/ 3492500 w 4953000"/>
              <a:gd name="connsiteY58" fmla="*/ 2413000 h 3505200"/>
              <a:gd name="connsiteX59" fmla="*/ 3517900 w 4953000"/>
              <a:gd name="connsiteY59" fmla="*/ 2451100 h 3505200"/>
              <a:gd name="connsiteX60" fmla="*/ 3543300 w 4953000"/>
              <a:gd name="connsiteY60" fmla="*/ 2527300 h 3505200"/>
              <a:gd name="connsiteX61" fmla="*/ 3581400 w 4953000"/>
              <a:gd name="connsiteY61" fmla="*/ 2565400 h 3505200"/>
              <a:gd name="connsiteX62" fmla="*/ 3632200 w 4953000"/>
              <a:gd name="connsiteY62" fmla="*/ 2641600 h 3505200"/>
              <a:gd name="connsiteX63" fmla="*/ 3708400 w 4953000"/>
              <a:gd name="connsiteY63" fmla="*/ 2705100 h 3505200"/>
              <a:gd name="connsiteX64" fmla="*/ 3733800 w 4953000"/>
              <a:gd name="connsiteY64" fmla="*/ 2743200 h 3505200"/>
              <a:gd name="connsiteX65" fmla="*/ 3810000 w 4953000"/>
              <a:gd name="connsiteY65" fmla="*/ 2794000 h 3505200"/>
              <a:gd name="connsiteX66" fmla="*/ 3873500 w 4953000"/>
              <a:gd name="connsiteY66" fmla="*/ 2857500 h 3505200"/>
              <a:gd name="connsiteX67" fmla="*/ 3937000 w 4953000"/>
              <a:gd name="connsiteY67" fmla="*/ 2908300 h 3505200"/>
              <a:gd name="connsiteX68" fmla="*/ 4051300 w 4953000"/>
              <a:gd name="connsiteY68" fmla="*/ 2997200 h 3505200"/>
              <a:gd name="connsiteX69" fmla="*/ 4089400 w 4953000"/>
              <a:gd name="connsiteY69" fmla="*/ 3022600 h 3505200"/>
              <a:gd name="connsiteX70" fmla="*/ 4140200 w 4953000"/>
              <a:gd name="connsiteY70" fmla="*/ 3048000 h 3505200"/>
              <a:gd name="connsiteX71" fmla="*/ 4229100 w 4953000"/>
              <a:gd name="connsiteY71" fmla="*/ 3086100 h 3505200"/>
              <a:gd name="connsiteX72" fmla="*/ 4305300 w 4953000"/>
              <a:gd name="connsiteY72" fmla="*/ 3136900 h 3505200"/>
              <a:gd name="connsiteX73" fmla="*/ 4343400 w 4953000"/>
              <a:gd name="connsiteY73" fmla="*/ 3162300 h 3505200"/>
              <a:gd name="connsiteX74" fmla="*/ 4419600 w 4953000"/>
              <a:gd name="connsiteY74" fmla="*/ 3187700 h 3505200"/>
              <a:gd name="connsiteX75" fmla="*/ 4457700 w 4953000"/>
              <a:gd name="connsiteY75" fmla="*/ 3213100 h 3505200"/>
              <a:gd name="connsiteX76" fmla="*/ 4495800 w 4953000"/>
              <a:gd name="connsiteY76" fmla="*/ 3225800 h 3505200"/>
              <a:gd name="connsiteX77" fmla="*/ 4572000 w 4953000"/>
              <a:gd name="connsiteY77" fmla="*/ 3276600 h 3505200"/>
              <a:gd name="connsiteX78" fmla="*/ 4610100 w 4953000"/>
              <a:gd name="connsiteY78" fmla="*/ 3302000 h 3505200"/>
              <a:gd name="connsiteX79" fmla="*/ 4686300 w 4953000"/>
              <a:gd name="connsiteY79" fmla="*/ 3340100 h 3505200"/>
              <a:gd name="connsiteX80" fmla="*/ 4724400 w 4953000"/>
              <a:gd name="connsiteY80" fmla="*/ 3352800 h 3505200"/>
              <a:gd name="connsiteX81" fmla="*/ 4800600 w 4953000"/>
              <a:gd name="connsiteY81" fmla="*/ 3403600 h 3505200"/>
              <a:gd name="connsiteX82" fmla="*/ 4876800 w 4953000"/>
              <a:gd name="connsiteY82" fmla="*/ 3454400 h 3505200"/>
              <a:gd name="connsiteX83" fmla="*/ 4914900 w 4953000"/>
              <a:gd name="connsiteY83" fmla="*/ 3479800 h 3505200"/>
              <a:gd name="connsiteX84" fmla="*/ 4953000 w 4953000"/>
              <a:gd name="connsiteY84" fmla="*/ 350520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953000" h="3505200">
                <a:moveTo>
                  <a:pt x="0" y="0"/>
                </a:moveTo>
                <a:cubicBezTo>
                  <a:pt x="25400" y="4233"/>
                  <a:pt x="51218" y="6455"/>
                  <a:pt x="76200" y="12700"/>
                </a:cubicBezTo>
                <a:cubicBezTo>
                  <a:pt x="102175" y="19194"/>
                  <a:pt x="127000" y="29633"/>
                  <a:pt x="152400" y="38100"/>
                </a:cubicBezTo>
                <a:lnTo>
                  <a:pt x="266700" y="76200"/>
                </a:lnTo>
                <a:lnTo>
                  <a:pt x="342900" y="101600"/>
                </a:lnTo>
                <a:cubicBezTo>
                  <a:pt x="355600" y="105833"/>
                  <a:pt x="369861" y="106874"/>
                  <a:pt x="381000" y="114300"/>
                </a:cubicBezTo>
                <a:cubicBezTo>
                  <a:pt x="490189" y="187093"/>
                  <a:pt x="352040" y="99820"/>
                  <a:pt x="457200" y="152400"/>
                </a:cubicBezTo>
                <a:cubicBezTo>
                  <a:pt x="470852" y="159226"/>
                  <a:pt x="481648" y="170974"/>
                  <a:pt x="495300" y="177800"/>
                </a:cubicBezTo>
                <a:cubicBezTo>
                  <a:pt x="507274" y="183787"/>
                  <a:pt x="521698" y="183999"/>
                  <a:pt x="533400" y="190500"/>
                </a:cubicBezTo>
                <a:cubicBezTo>
                  <a:pt x="560085" y="205325"/>
                  <a:pt x="580640" y="231647"/>
                  <a:pt x="609600" y="241300"/>
                </a:cubicBezTo>
                <a:cubicBezTo>
                  <a:pt x="622300" y="245533"/>
                  <a:pt x="635726" y="248013"/>
                  <a:pt x="647700" y="254000"/>
                </a:cubicBezTo>
                <a:cubicBezTo>
                  <a:pt x="661352" y="260826"/>
                  <a:pt x="671771" y="273387"/>
                  <a:pt x="685800" y="279400"/>
                </a:cubicBezTo>
                <a:cubicBezTo>
                  <a:pt x="714572" y="291731"/>
                  <a:pt x="746897" y="289354"/>
                  <a:pt x="774700" y="304800"/>
                </a:cubicBezTo>
                <a:lnTo>
                  <a:pt x="889000" y="381000"/>
                </a:lnTo>
                <a:cubicBezTo>
                  <a:pt x="901700" y="389467"/>
                  <a:pt x="912620" y="401573"/>
                  <a:pt x="927100" y="406400"/>
                </a:cubicBezTo>
                <a:lnTo>
                  <a:pt x="965200" y="419100"/>
                </a:lnTo>
                <a:cubicBezTo>
                  <a:pt x="1049754" y="503654"/>
                  <a:pt x="958692" y="423951"/>
                  <a:pt x="1041400" y="469900"/>
                </a:cubicBezTo>
                <a:cubicBezTo>
                  <a:pt x="1068085" y="484725"/>
                  <a:pt x="1088640" y="511047"/>
                  <a:pt x="1117600" y="520700"/>
                </a:cubicBezTo>
                <a:cubicBezTo>
                  <a:pt x="1130300" y="524933"/>
                  <a:pt x="1143998" y="526899"/>
                  <a:pt x="1155700" y="533400"/>
                </a:cubicBezTo>
                <a:cubicBezTo>
                  <a:pt x="1182385" y="548225"/>
                  <a:pt x="1206500" y="567267"/>
                  <a:pt x="1231900" y="584200"/>
                </a:cubicBezTo>
                <a:cubicBezTo>
                  <a:pt x="1244600" y="592667"/>
                  <a:pt x="1256348" y="602774"/>
                  <a:pt x="1270000" y="609600"/>
                </a:cubicBezTo>
                <a:cubicBezTo>
                  <a:pt x="1286933" y="618067"/>
                  <a:pt x="1304566" y="625260"/>
                  <a:pt x="1320800" y="635000"/>
                </a:cubicBezTo>
                <a:cubicBezTo>
                  <a:pt x="1346977" y="650706"/>
                  <a:pt x="1368040" y="676147"/>
                  <a:pt x="1397000" y="685800"/>
                </a:cubicBezTo>
                <a:cubicBezTo>
                  <a:pt x="1409700" y="690033"/>
                  <a:pt x="1423126" y="692513"/>
                  <a:pt x="1435100" y="698500"/>
                </a:cubicBezTo>
                <a:cubicBezTo>
                  <a:pt x="1448752" y="705326"/>
                  <a:pt x="1459548" y="717074"/>
                  <a:pt x="1473200" y="723900"/>
                </a:cubicBezTo>
                <a:cubicBezTo>
                  <a:pt x="1485174" y="729887"/>
                  <a:pt x="1499598" y="730099"/>
                  <a:pt x="1511300" y="736600"/>
                </a:cubicBezTo>
                <a:cubicBezTo>
                  <a:pt x="1537985" y="751425"/>
                  <a:pt x="1558540" y="777747"/>
                  <a:pt x="1587500" y="787400"/>
                </a:cubicBezTo>
                <a:cubicBezTo>
                  <a:pt x="1612900" y="795867"/>
                  <a:pt x="1641423" y="797948"/>
                  <a:pt x="1663700" y="812800"/>
                </a:cubicBezTo>
                <a:lnTo>
                  <a:pt x="1739900" y="863600"/>
                </a:lnTo>
                <a:cubicBezTo>
                  <a:pt x="1748367" y="876300"/>
                  <a:pt x="1752357" y="893610"/>
                  <a:pt x="1765300" y="901700"/>
                </a:cubicBezTo>
                <a:cubicBezTo>
                  <a:pt x="1788004" y="915890"/>
                  <a:pt x="1819223" y="912248"/>
                  <a:pt x="1841500" y="927100"/>
                </a:cubicBezTo>
                <a:lnTo>
                  <a:pt x="1879600" y="952500"/>
                </a:lnTo>
                <a:cubicBezTo>
                  <a:pt x="1921933" y="1016000"/>
                  <a:pt x="1892300" y="982133"/>
                  <a:pt x="1981200" y="1041400"/>
                </a:cubicBezTo>
                <a:lnTo>
                  <a:pt x="2019300" y="1066800"/>
                </a:lnTo>
                <a:cubicBezTo>
                  <a:pt x="2032000" y="1075267"/>
                  <a:pt x="2042920" y="1087373"/>
                  <a:pt x="2057400" y="1092200"/>
                </a:cubicBezTo>
                <a:lnTo>
                  <a:pt x="2286000" y="1168400"/>
                </a:lnTo>
                <a:lnTo>
                  <a:pt x="2438400" y="1219200"/>
                </a:lnTo>
                <a:lnTo>
                  <a:pt x="2476500" y="1231900"/>
                </a:lnTo>
                <a:lnTo>
                  <a:pt x="2514600" y="1244600"/>
                </a:lnTo>
                <a:cubicBezTo>
                  <a:pt x="2556275" y="1307113"/>
                  <a:pt x="2519187" y="1265132"/>
                  <a:pt x="2590800" y="1308100"/>
                </a:cubicBezTo>
                <a:cubicBezTo>
                  <a:pt x="2698804" y="1372902"/>
                  <a:pt x="2627504" y="1349026"/>
                  <a:pt x="2717800" y="1371600"/>
                </a:cubicBezTo>
                <a:lnTo>
                  <a:pt x="2832100" y="1447800"/>
                </a:lnTo>
                <a:lnTo>
                  <a:pt x="2870200" y="1473200"/>
                </a:lnTo>
                <a:cubicBezTo>
                  <a:pt x="2902122" y="1568965"/>
                  <a:pt x="2855348" y="1454636"/>
                  <a:pt x="2921000" y="1536700"/>
                </a:cubicBezTo>
                <a:cubicBezTo>
                  <a:pt x="2991107" y="1624334"/>
                  <a:pt x="2862611" y="1527407"/>
                  <a:pt x="2971800" y="1600200"/>
                </a:cubicBezTo>
                <a:cubicBezTo>
                  <a:pt x="2996524" y="1674373"/>
                  <a:pt x="2965155" y="1606255"/>
                  <a:pt x="3022600" y="1663700"/>
                </a:cubicBezTo>
                <a:cubicBezTo>
                  <a:pt x="3033393" y="1674493"/>
                  <a:pt x="3038842" y="1689589"/>
                  <a:pt x="3048000" y="1701800"/>
                </a:cubicBezTo>
                <a:cubicBezTo>
                  <a:pt x="3076960" y="1740414"/>
                  <a:pt x="3136900" y="1816100"/>
                  <a:pt x="3136900" y="1816100"/>
                </a:cubicBezTo>
                <a:cubicBezTo>
                  <a:pt x="3168822" y="1911865"/>
                  <a:pt x="3125761" y="1793823"/>
                  <a:pt x="3175000" y="1892300"/>
                </a:cubicBezTo>
                <a:cubicBezTo>
                  <a:pt x="3180987" y="1904274"/>
                  <a:pt x="3181713" y="1918426"/>
                  <a:pt x="3187700" y="1930400"/>
                </a:cubicBezTo>
                <a:cubicBezTo>
                  <a:pt x="3194526" y="1944052"/>
                  <a:pt x="3205527" y="1955248"/>
                  <a:pt x="3213100" y="1968500"/>
                </a:cubicBezTo>
                <a:cubicBezTo>
                  <a:pt x="3291204" y="2105182"/>
                  <a:pt x="3165029" y="1909093"/>
                  <a:pt x="3289300" y="2095500"/>
                </a:cubicBezTo>
                <a:lnTo>
                  <a:pt x="3340100" y="2171700"/>
                </a:lnTo>
                <a:cubicBezTo>
                  <a:pt x="3348567" y="2184400"/>
                  <a:pt x="3351020" y="2204973"/>
                  <a:pt x="3365500" y="2209800"/>
                </a:cubicBezTo>
                <a:lnTo>
                  <a:pt x="3403600" y="2222500"/>
                </a:lnTo>
                <a:cubicBezTo>
                  <a:pt x="3435522" y="2318265"/>
                  <a:pt x="3392461" y="2200223"/>
                  <a:pt x="3441700" y="2298700"/>
                </a:cubicBezTo>
                <a:cubicBezTo>
                  <a:pt x="3447687" y="2310674"/>
                  <a:pt x="3448413" y="2324826"/>
                  <a:pt x="3454400" y="2336800"/>
                </a:cubicBezTo>
                <a:cubicBezTo>
                  <a:pt x="3461226" y="2350452"/>
                  <a:pt x="3472974" y="2361248"/>
                  <a:pt x="3479800" y="2374900"/>
                </a:cubicBezTo>
                <a:cubicBezTo>
                  <a:pt x="3485787" y="2386874"/>
                  <a:pt x="3486513" y="2401026"/>
                  <a:pt x="3492500" y="2413000"/>
                </a:cubicBezTo>
                <a:cubicBezTo>
                  <a:pt x="3499326" y="2426652"/>
                  <a:pt x="3511701" y="2437152"/>
                  <a:pt x="3517900" y="2451100"/>
                </a:cubicBezTo>
                <a:cubicBezTo>
                  <a:pt x="3528774" y="2475566"/>
                  <a:pt x="3524368" y="2508368"/>
                  <a:pt x="3543300" y="2527300"/>
                </a:cubicBezTo>
                <a:cubicBezTo>
                  <a:pt x="3556000" y="2540000"/>
                  <a:pt x="3570373" y="2551223"/>
                  <a:pt x="3581400" y="2565400"/>
                </a:cubicBezTo>
                <a:cubicBezTo>
                  <a:pt x="3600142" y="2589497"/>
                  <a:pt x="3606800" y="2624667"/>
                  <a:pt x="3632200" y="2641600"/>
                </a:cubicBezTo>
                <a:cubicBezTo>
                  <a:pt x="3669662" y="2666575"/>
                  <a:pt x="3677842" y="2668430"/>
                  <a:pt x="3708400" y="2705100"/>
                </a:cubicBezTo>
                <a:cubicBezTo>
                  <a:pt x="3718171" y="2716826"/>
                  <a:pt x="3722313" y="2733149"/>
                  <a:pt x="3733800" y="2743200"/>
                </a:cubicBezTo>
                <a:cubicBezTo>
                  <a:pt x="3756774" y="2763302"/>
                  <a:pt x="3810000" y="2794000"/>
                  <a:pt x="3810000" y="2794000"/>
                </a:cubicBezTo>
                <a:cubicBezTo>
                  <a:pt x="3877733" y="2895600"/>
                  <a:pt x="3788833" y="2772833"/>
                  <a:pt x="3873500" y="2857500"/>
                </a:cubicBezTo>
                <a:cubicBezTo>
                  <a:pt x="3930945" y="2914945"/>
                  <a:pt x="3862827" y="2883576"/>
                  <a:pt x="3937000" y="2908300"/>
                </a:cubicBezTo>
                <a:cubicBezTo>
                  <a:pt x="3996686" y="2967986"/>
                  <a:pt x="3960156" y="2936437"/>
                  <a:pt x="4051300" y="2997200"/>
                </a:cubicBezTo>
                <a:cubicBezTo>
                  <a:pt x="4064000" y="3005667"/>
                  <a:pt x="4075748" y="3015774"/>
                  <a:pt x="4089400" y="3022600"/>
                </a:cubicBezTo>
                <a:cubicBezTo>
                  <a:pt x="4106333" y="3031067"/>
                  <a:pt x="4123762" y="3038607"/>
                  <a:pt x="4140200" y="3048000"/>
                </a:cubicBezTo>
                <a:cubicBezTo>
                  <a:pt x="4208415" y="3086980"/>
                  <a:pt x="4145662" y="3065241"/>
                  <a:pt x="4229100" y="3086100"/>
                </a:cubicBezTo>
                <a:lnTo>
                  <a:pt x="4305300" y="3136900"/>
                </a:lnTo>
                <a:cubicBezTo>
                  <a:pt x="4318000" y="3145367"/>
                  <a:pt x="4328920" y="3157473"/>
                  <a:pt x="4343400" y="3162300"/>
                </a:cubicBezTo>
                <a:cubicBezTo>
                  <a:pt x="4368800" y="3170767"/>
                  <a:pt x="4397323" y="3172848"/>
                  <a:pt x="4419600" y="3187700"/>
                </a:cubicBezTo>
                <a:cubicBezTo>
                  <a:pt x="4432300" y="3196167"/>
                  <a:pt x="4444048" y="3206274"/>
                  <a:pt x="4457700" y="3213100"/>
                </a:cubicBezTo>
                <a:cubicBezTo>
                  <a:pt x="4469674" y="3219087"/>
                  <a:pt x="4484098" y="3219299"/>
                  <a:pt x="4495800" y="3225800"/>
                </a:cubicBezTo>
                <a:cubicBezTo>
                  <a:pt x="4522485" y="3240625"/>
                  <a:pt x="4546600" y="3259667"/>
                  <a:pt x="4572000" y="3276600"/>
                </a:cubicBezTo>
                <a:cubicBezTo>
                  <a:pt x="4584700" y="3285067"/>
                  <a:pt x="4595620" y="3297173"/>
                  <a:pt x="4610100" y="3302000"/>
                </a:cubicBezTo>
                <a:cubicBezTo>
                  <a:pt x="4705865" y="3333922"/>
                  <a:pt x="4587823" y="3290861"/>
                  <a:pt x="4686300" y="3340100"/>
                </a:cubicBezTo>
                <a:cubicBezTo>
                  <a:pt x="4698274" y="3346087"/>
                  <a:pt x="4712698" y="3346299"/>
                  <a:pt x="4724400" y="3352800"/>
                </a:cubicBezTo>
                <a:cubicBezTo>
                  <a:pt x="4751085" y="3367625"/>
                  <a:pt x="4775200" y="3386667"/>
                  <a:pt x="4800600" y="3403600"/>
                </a:cubicBezTo>
                <a:lnTo>
                  <a:pt x="4876800" y="3454400"/>
                </a:lnTo>
                <a:lnTo>
                  <a:pt x="4914900" y="3479800"/>
                </a:lnTo>
                <a:lnTo>
                  <a:pt x="4953000" y="3505200"/>
                </a:lnTo>
              </a:path>
            </a:pathLst>
          </a:custGeom>
          <a:ln>
            <a:solidFill>
              <a:srgbClr val="CCFF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TW" altLang="en-US" sz="1662"/>
          </a:p>
        </p:txBody>
      </p:sp>
      <p:sp>
        <p:nvSpPr>
          <p:cNvPr id="63" name="文字方塊 62"/>
          <p:cNvSpPr txBox="1"/>
          <p:nvPr/>
        </p:nvSpPr>
        <p:spPr>
          <a:xfrm>
            <a:off x="3574966" y="2299029"/>
            <a:ext cx="1462316" cy="369332"/>
          </a:xfrm>
          <a:prstGeom prst="rect">
            <a:avLst/>
          </a:prstGeom>
          <a:noFill/>
        </p:spPr>
        <p:txBody>
          <a:bodyPr wrap="square" lIns="0" tIns="0" rIns="0" bIns="0" rtlCol="0">
            <a:spAutoFit/>
          </a:bodyPr>
          <a:lstStyle/>
          <a:p>
            <a:pPr algn="ctr"/>
            <a:r>
              <a:rPr kumimoji="1" lang="zh-TW" altLang="en-US" sz="2400" b="1" dirty="0">
                <a:effectLst>
                  <a:outerShdw blurRad="38100" dist="38100" dir="2700000" algn="tl">
                    <a:srgbClr val="000000">
                      <a:alpha val="43137"/>
                    </a:srgbClr>
                  </a:outerShdw>
                </a:effectLst>
                <a:latin typeface="微軟正黑體"/>
                <a:ea typeface="微軟正黑體"/>
                <a:cs typeface="微軟正黑體"/>
              </a:rPr>
              <a:t>失智症</a:t>
            </a:r>
          </a:p>
        </p:txBody>
      </p:sp>
      <p:sp>
        <p:nvSpPr>
          <p:cNvPr id="65" name="文字方塊 64"/>
          <p:cNvSpPr txBox="1"/>
          <p:nvPr/>
        </p:nvSpPr>
        <p:spPr>
          <a:xfrm>
            <a:off x="982680" y="4359566"/>
            <a:ext cx="184731" cy="348109"/>
          </a:xfrm>
          <a:prstGeom prst="rect">
            <a:avLst/>
          </a:prstGeom>
          <a:noFill/>
        </p:spPr>
        <p:txBody>
          <a:bodyPr wrap="none" rtlCol="0">
            <a:spAutoFit/>
          </a:bodyPr>
          <a:lstStyle/>
          <a:p>
            <a:endParaRPr kumimoji="1" lang="zh-TW" altLang="en-US" sz="1662" dirty="0"/>
          </a:p>
        </p:txBody>
      </p:sp>
      <p:sp>
        <p:nvSpPr>
          <p:cNvPr id="69" name="文字方塊 68"/>
          <p:cNvSpPr txBox="1"/>
          <p:nvPr/>
        </p:nvSpPr>
        <p:spPr>
          <a:xfrm>
            <a:off x="1713836" y="1196752"/>
            <a:ext cx="1462316" cy="400110"/>
          </a:xfrm>
          <a:prstGeom prst="rect">
            <a:avLst/>
          </a:prstGeom>
          <a:noFill/>
        </p:spPr>
        <p:txBody>
          <a:bodyPr wrap="square" rtlCol="0">
            <a:spAutoFit/>
          </a:bodyPr>
          <a:lstStyle/>
          <a:p>
            <a:pPr algn="ctr"/>
            <a:r>
              <a:rPr kumimoji="1" lang="en-US" altLang="zh-TW" sz="2000" dirty="0">
                <a:latin typeface="微軟正黑體"/>
                <a:ea typeface="微軟正黑體"/>
                <a:cs typeface="微軟正黑體"/>
              </a:rPr>
              <a:t>ACP+AD</a:t>
            </a:r>
            <a:endParaRPr kumimoji="1" lang="zh-TW" altLang="en-US" sz="2000" dirty="0">
              <a:latin typeface="微軟正黑體"/>
              <a:ea typeface="微軟正黑體"/>
              <a:cs typeface="微軟正黑體"/>
            </a:endParaRPr>
          </a:p>
        </p:txBody>
      </p:sp>
      <p:sp>
        <p:nvSpPr>
          <p:cNvPr id="70" name="手繪多邊形 69"/>
          <p:cNvSpPr/>
          <p:nvPr/>
        </p:nvSpPr>
        <p:spPr>
          <a:xfrm>
            <a:off x="3235569" y="1770184"/>
            <a:ext cx="4394001" cy="3187602"/>
          </a:xfrm>
          <a:custGeom>
            <a:avLst/>
            <a:gdLst>
              <a:gd name="connsiteX0" fmla="*/ 0 w 4673600"/>
              <a:gd name="connsiteY0" fmla="*/ 0 h 3251200"/>
              <a:gd name="connsiteX1" fmla="*/ 165100 w 4673600"/>
              <a:gd name="connsiteY1" fmla="*/ 12700 h 3251200"/>
              <a:gd name="connsiteX2" fmla="*/ 279400 w 4673600"/>
              <a:gd name="connsiteY2" fmla="*/ 25400 h 3251200"/>
              <a:gd name="connsiteX3" fmla="*/ 571500 w 4673600"/>
              <a:gd name="connsiteY3" fmla="*/ 38100 h 3251200"/>
              <a:gd name="connsiteX4" fmla="*/ 647700 w 4673600"/>
              <a:gd name="connsiteY4" fmla="*/ 76200 h 3251200"/>
              <a:gd name="connsiteX5" fmla="*/ 685800 w 4673600"/>
              <a:gd name="connsiteY5" fmla="*/ 88900 h 3251200"/>
              <a:gd name="connsiteX6" fmla="*/ 723900 w 4673600"/>
              <a:gd name="connsiteY6" fmla="*/ 114300 h 3251200"/>
              <a:gd name="connsiteX7" fmla="*/ 838200 w 4673600"/>
              <a:gd name="connsiteY7" fmla="*/ 127000 h 3251200"/>
              <a:gd name="connsiteX8" fmla="*/ 952500 w 4673600"/>
              <a:gd name="connsiteY8" fmla="*/ 165100 h 3251200"/>
              <a:gd name="connsiteX9" fmla="*/ 990600 w 4673600"/>
              <a:gd name="connsiteY9" fmla="*/ 177800 h 3251200"/>
              <a:gd name="connsiteX10" fmla="*/ 1066800 w 4673600"/>
              <a:gd name="connsiteY10" fmla="*/ 190500 h 3251200"/>
              <a:gd name="connsiteX11" fmla="*/ 1143000 w 4673600"/>
              <a:gd name="connsiteY11" fmla="*/ 215900 h 3251200"/>
              <a:gd name="connsiteX12" fmla="*/ 1219200 w 4673600"/>
              <a:gd name="connsiteY12" fmla="*/ 241300 h 3251200"/>
              <a:gd name="connsiteX13" fmla="*/ 1257300 w 4673600"/>
              <a:gd name="connsiteY13" fmla="*/ 254000 h 3251200"/>
              <a:gd name="connsiteX14" fmla="*/ 1384300 w 4673600"/>
              <a:gd name="connsiteY14" fmla="*/ 279400 h 3251200"/>
              <a:gd name="connsiteX15" fmla="*/ 1574800 w 4673600"/>
              <a:gd name="connsiteY15" fmla="*/ 342900 h 3251200"/>
              <a:gd name="connsiteX16" fmla="*/ 1612900 w 4673600"/>
              <a:gd name="connsiteY16" fmla="*/ 355600 h 3251200"/>
              <a:gd name="connsiteX17" fmla="*/ 1739900 w 4673600"/>
              <a:gd name="connsiteY17" fmla="*/ 381000 h 3251200"/>
              <a:gd name="connsiteX18" fmla="*/ 1778000 w 4673600"/>
              <a:gd name="connsiteY18" fmla="*/ 393700 h 3251200"/>
              <a:gd name="connsiteX19" fmla="*/ 1816100 w 4673600"/>
              <a:gd name="connsiteY19" fmla="*/ 419100 h 3251200"/>
              <a:gd name="connsiteX20" fmla="*/ 1892300 w 4673600"/>
              <a:gd name="connsiteY20" fmla="*/ 444500 h 3251200"/>
              <a:gd name="connsiteX21" fmla="*/ 1968500 w 4673600"/>
              <a:gd name="connsiteY21" fmla="*/ 495300 h 3251200"/>
              <a:gd name="connsiteX22" fmla="*/ 2006600 w 4673600"/>
              <a:gd name="connsiteY22" fmla="*/ 520700 h 3251200"/>
              <a:gd name="connsiteX23" fmla="*/ 2044700 w 4673600"/>
              <a:gd name="connsiteY23" fmla="*/ 533400 h 3251200"/>
              <a:gd name="connsiteX24" fmla="*/ 2082800 w 4673600"/>
              <a:gd name="connsiteY24" fmla="*/ 558800 h 3251200"/>
              <a:gd name="connsiteX25" fmla="*/ 2171700 w 4673600"/>
              <a:gd name="connsiteY25" fmla="*/ 584200 h 3251200"/>
              <a:gd name="connsiteX26" fmla="*/ 2209800 w 4673600"/>
              <a:gd name="connsiteY26" fmla="*/ 609600 h 3251200"/>
              <a:gd name="connsiteX27" fmla="*/ 2286000 w 4673600"/>
              <a:gd name="connsiteY27" fmla="*/ 635000 h 3251200"/>
              <a:gd name="connsiteX28" fmla="*/ 2362200 w 4673600"/>
              <a:gd name="connsiteY28" fmla="*/ 660400 h 3251200"/>
              <a:gd name="connsiteX29" fmla="*/ 2400300 w 4673600"/>
              <a:gd name="connsiteY29" fmla="*/ 673100 h 3251200"/>
              <a:gd name="connsiteX30" fmla="*/ 2451100 w 4673600"/>
              <a:gd name="connsiteY30" fmla="*/ 698500 h 3251200"/>
              <a:gd name="connsiteX31" fmla="*/ 2552700 w 4673600"/>
              <a:gd name="connsiteY31" fmla="*/ 723900 h 3251200"/>
              <a:gd name="connsiteX32" fmla="*/ 2590800 w 4673600"/>
              <a:gd name="connsiteY32" fmla="*/ 749300 h 3251200"/>
              <a:gd name="connsiteX33" fmla="*/ 2667000 w 4673600"/>
              <a:gd name="connsiteY33" fmla="*/ 774700 h 3251200"/>
              <a:gd name="connsiteX34" fmla="*/ 2705100 w 4673600"/>
              <a:gd name="connsiteY34" fmla="*/ 800100 h 3251200"/>
              <a:gd name="connsiteX35" fmla="*/ 2819400 w 4673600"/>
              <a:gd name="connsiteY35" fmla="*/ 825500 h 3251200"/>
              <a:gd name="connsiteX36" fmla="*/ 2895600 w 4673600"/>
              <a:gd name="connsiteY36" fmla="*/ 850900 h 3251200"/>
              <a:gd name="connsiteX37" fmla="*/ 2933700 w 4673600"/>
              <a:gd name="connsiteY37" fmla="*/ 863600 h 3251200"/>
              <a:gd name="connsiteX38" fmla="*/ 2984500 w 4673600"/>
              <a:gd name="connsiteY38" fmla="*/ 876300 h 3251200"/>
              <a:gd name="connsiteX39" fmla="*/ 3022600 w 4673600"/>
              <a:gd name="connsiteY39" fmla="*/ 889000 h 3251200"/>
              <a:gd name="connsiteX40" fmla="*/ 3111500 w 4673600"/>
              <a:gd name="connsiteY40" fmla="*/ 901700 h 3251200"/>
              <a:gd name="connsiteX41" fmla="*/ 3200400 w 4673600"/>
              <a:gd name="connsiteY41" fmla="*/ 927100 h 3251200"/>
              <a:gd name="connsiteX42" fmla="*/ 3251200 w 4673600"/>
              <a:gd name="connsiteY42" fmla="*/ 939800 h 3251200"/>
              <a:gd name="connsiteX43" fmla="*/ 3314700 w 4673600"/>
              <a:gd name="connsiteY43" fmla="*/ 952500 h 3251200"/>
              <a:gd name="connsiteX44" fmla="*/ 3352800 w 4673600"/>
              <a:gd name="connsiteY44" fmla="*/ 965200 h 3251200"/>
              <a:gd name="connsiteX45" fmla="*/ 3441700 w 4673600"/>
              <a:gd name="connsiteY45" fmla="*/ 977900 h 3251200"/>
              <a:gd name="connsiteX46" fmla="*/ 3505200 w 4673600"/>
              <a:gd name="connsiteY46" fmla="*/ 990600 h 3251200"/>
              <a:gd name="connsiteX47" fmla="*/ 3632200 w 4673600"/>
              <a:gd name="connsiteY47" fmla="*/ 1028700 h 3251200"/>
              <a:gd name="connsiteX48" fmla="*/ 3708400 w 4673600"/>
              <a:gd name="connsiteY48" fmla="*/ 1092200 h 3251200"/>
              <a:gd name="connsiteX49" fmla="*/ 3835400 w 4673600"/>
              <a:gd name="connsiteY49" fmla="*/ 1206500 h 3251200"/>
              <a:gd name="connsiteX50" fmla="*/ 3873500 w 4673600"/>
              <a:gd name="connsiteY50" fmla="*/ 1244600 h 3251200"/>
              <a:gd name="connsiteX51" fmla="*/ 3911600 w 4673600"/>
              <a:gd name="connsiteY51" fmla="*/ 1320800 h 3251200"/>
              <a:gd name="connsiteX52" fmla="*/ 3937000 w 4673600"/>
              <a:gd name="connsiteY52" fmla="*/ 1358900 h 3251200"/>
              <a:gd name="connsiteX53" fmla="*/ 3962400 w 4673600"/>
              <a:gd name="connsiteY53" fmla="*/ 1409700 h 3251200"/>
              <a:gd name="connsiteX54" fmla="*/ 4013200 w 4673600"/>
              <a:gd name="connsiteY54" fmla="*/ 1485900 h 3251200"/>
              <a:gd name="connsiteX55" fmla="*/ 4051300 w 4673600"/>
              <a:gd name="connsiteY55" fmla="*/ 1536700 h 3251200"/>
              <a:gd name="connsiteX56" fmla="*/ 4076700 w 4673600"/>
              <a:gd name="connsiteY56" fmla="*/ 1587500 h 3251200"/>
              <a:gd name="connsiteX57" fmla="*/ 4102100 w 4673600"/>
              <a:gd name="connsiteY57" fmla="*/ 1676400 h 3251200"/>
              <a:gd name="connsiteX58" fmla="*/ 4178300 w 4673600"/>
              <a:gd name="connsiteY58" fmla="*/ 1790700 h 3251200"/>
              <a:gd name="connsiteX59" fmla="*/ 4203700 w 4673600"/>
              <a:gd name="connsiteY59" fmla="*/ 1828800 h 3251200"/>
              <a:gd name="connsiteX60" fmla="*/ 4229100 w 4673600"/>
              <a:gd name="connsiteY60" fmla="*/ 1879600 h 3251200"/>
              <a:gd name="connsiteX61" fmla="*/ 4279900 w 4673600"/>
              <a:gd name="connsiteY61" fmla="*/ 1955800 h 3251200"/>
              <a:gd name="connsiteX62" fmla="*/ 4305300 w 4673600"/>
              <a:gd name="connsiteY62" fmla="*/ 1993900 h 3251200"/>
              <a:gd name="connsiteX63" fmla="*/ 4330700 w 4673600"/>
              <a:gd name="connsiteY63" fmla="*/ 2082800 h 3251200"/>
              <a:gd name="connsiteX64" fmla="*/ 4343400 w 4673600"/>
              <a:gd name="connsiteY64" fmla="*/ 2120900 h 3251200"/>
              <a:gd name="connsiteX65" fmla="*/ 4368800 w 4673600"/>
              <a:gd name="connsiteY65" fmla="*/ 2247900 h 3251200"/>
              <a:gd name="connsiteX66" fmla="*/ 4381500 w 4673600"/>
              <a:gd name="connsiteY66" fmla="*/ 2311400 h 3251200"/>
              <a:gd name="connsiteX67" fmla="*/ 4406900 w 4673600"/>
              <a:gd name="connsiteY67" fmla="*/ 2387600 h 3251200"/>
              <a:gd name="connsiteX68" fmla="*/ 4445000 w 4673600"/>
              <a:gd name="connsiteY68" fmla="*/ 2463800 h 3251200"/>
              <a:gd name="connsiteX69" fmla="*/ 4483100 w 4673600"/>
              <a:gd name="connsiteY69" fmla="*/ 2679700 h 3251200"/>
              <a:gd name="connsiteX70" fmla="*/ 4546600 w 4673600"/>
              <a:gd name="connsiteY70" fmla="*/ 2870200 h 3251200"/>
              <a:gd name="connsiteX71" fmla="*/ 4559300 w 4673600"/>
              <a:gd name="connsiteY71" fmla="*/ 2908300 h 3251200"/>
              <a:gd name="connsiteX72" fmla="*/ 4572000 w 4673600"/>
              <a:gd name="connsiteY72" fmla="*/ 2946400 h 3251200"/>
              <a:gd name="connsiteX73" fmla="*/ 4597400 w 4673600"/>
              <a:gd name="connsiteY73" fmla="*/ 3073400 h 3251200"/>
              <a:gd name="connsiteX74" fmla="*/ 4622800 w 4673600"/>
              <a:gd name="connsiteY74" fmla="*/ 3187700 h 3251200"/>
              <a:gd name="connsiteX75" fmla="*/ 4635500 w 4673600"/>
              <a:gd name="connsiteY75" fmla="*/ 3238500 h 3251200"/>
              <a:gd name="connsiteX76" fmla="*/ 4673600 w 4673600"/>
              <a:gd name="connsiteY76" fmla="*/ 3251200 h 3251200"/>
              <a:gd name="connsiteX77" fmla="*/ 4660900 w 4673600"/>
              <a:gd name="connsiteY77" fmla="*/ 3175000 h 32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673600" h="3251200">
                <a:moveTo>
                  <a:pt x="0" y="0"/>
                </a:moveTo>
                <a:lnTo>
                  <a:pt x="165100" y="12700"/>
                </a:lnTo>
                <a:cubicBezTo>
                  <a:pt x="203277" y="16171"/>
                  <a:pt x="241140" y="23009"/>
                  <a:pt x="279400" y="25400"/>
                </a:cubicBezTo>
                <a:cubicBezTo>
                  <a:pt x="376669" y="31479"/>
                  <a:pt x="474133" y="33867"/>
                  <a:pt x="571500" y="38100"/>
                </a:cubicBezTo>
                <a:cubicBezTo>
                  <a:pt x="667265" y="70022"/>
                  <a:pt x="549223" y="26961"/>
                  <a:pt x="647700" y="76200"/>
                </a:cubicBezTo>
                <a:cubicBezTo>
                  <a:pt x="659674" y="82187"/>
                  <a:pt x="673826" y="82913"/>
                  <a:pt x="685800" y="88900"/>
                </a:cubicBezTo>
                <a:cubicBezTo>
                  <a:pt x="699452" y="95726"/>
                  <a:pt x="709092" y="110598"/>
                  <a:pt x="723900" y="114300"/>
                </a:cubicBezTo>
                <a:cubicBezTo>
                  <a:pt x="761090" y="123597"/>
                  <a:pt x="800100" y="122767"/>
                  <a:pt x="838200" y="127000"/>
                </a:cubicBezTo>
                <a:lnTo>
                  <a:pt x="952500" y="165100"/>
                </a:lnTo>
                <a:cubicBezTo>
                  <a:pt x="965200" y="169333"/>
                  <a:pt x="977395" y="175599"/>
                  <a:pt x="990600" y="177800"/>
                </a:cubicBezTo>
                <a:cubicBezTo>
                  <a:pt x="1016000" y="182033"/>
                  <a:pt x="1041818" y="184255"/>
                  <a:pt x="1066800" y="190500"/>
                </a:cubicBezTo>
                <a:cubicBezTo>
                  <a:pt x="1092775" y="196994"/>
                  <a:pt x="1117600" y="207433"/>
                  <a:pt x="1143000" y="215900"/>
                </a:cubicBezTo>
                <a:lnTo>
                  <a:pt x="1219200" y="241300"/>
                </a:lnTo>
                <a:cubicBezTo>
                  <a:pt x="1231900" y="245533"/>
                  <a:pt x="1244173" y="251375"/>
                  <a:pt x="1257300" y="254000"/>
                </a:cubicBezTo>
                <a:cubicBezTo>
                  <a:pt x="1299633" y="262467"/>
                  <a:pt x="1343344" y="265748"/>
                  <a:pt x="1384300" y="279400"/>
                </a:cubicBezTo>
                <a:lnTo>
                  <a:pt x="1574800" y="342900"/>
                </a:lnTo>
                <a:cubicBezTo>
                  <a:pt x="1587500" y="347133"/>
                  <a:pt x="1599695" y="353399"/>
                  <a:pt x="1612900" y="355600"/>
                </a:cubicBezTo>
                <a:cubicBezTo>
                  <a:pt x="1672777" y="365580"/>
                  <a:pt x="1686853" y="365844"/>
                  <a:pt x="1739900" y="381000"/>
                </a:cubicBezTo>
                <a:cubicBezTo>
                  <a:pt x="1752772" y="384678"/>
                  <a:pt x="1766026" y="387713"/>
                  <a:pt x="1778000" y="393700"/>
                </a:cubicBezTo>
                <a:cubicBezTo>
                  <a:pt x="1791652" y="400526"/>
                  <a:pt x="1802152" y="412901"/>
                  <a:pt x="1816100" y="419100"/>
                </a:cubicBezTo>
                <a:cubicBezTo>
                  <a:pt x="1840566" y="429974"/>
                  <a:pt x="1870023" y="429648"/>
                  <a:pt x="1892300" y="444500"/>
                </a:cubicBezTo>
                <a:lnTo>
                  <a:pt x="1968500" y="495300"/>
                </a:lnTo>
                <a:cubicBezTo>
                  <a:pt x="1981200" y="503767"/>
                  <a:pt x="1992120" y="515873"/>
                  <a:pt x="2006600" y="520700"/>
                </a:cubicBezTo>
                <a:cubicBezTo>
                  <a:pt x="2019300" y="524933"/>
                  <a:pt x="2032726" y="527413"/>
                  <a:pt x="2044700" y="533400"/>
                </a:cubicBezTo>
                <a:cubicBezTo>
                  <a:pt x="2058352" y="540226"/>
                  <a:pt x="2069148" y="551974"/>
                  <a:pt x="2082800" y="558800"/>
                </a:cubicBezTo>
                <a:cubicBezTo>
                  <a:pt x="2101020" y="567910"/>
                  <a:pt x="2155424" y="580131"/>
                  <a:pt x="2171700" y="584200"/>
                </a:cubicBezTo>
                <a:cubicBezTo>
                  <a:pt x="2184400" y="592667"/>
                  <a:pt x="2195852" y="603401"/>
                  <a:pt x="2209800" y="609600"/>
                </a:cubicBezTo>
                <a:cubicBezTo>
                  <a:pt x="2234266" y="620474"/>
                  <a:pt x="2260600" y="626533"/>
                  <a:pt x="2286000" y="635000"/>
                </a:cubicBezTo>
                <a:lnTo>
                  <a:pt x="2362200" y="660400"/>
                </a:lnTo>
                <a:cubicBezTo>
                  <a:pt x="2374900" y="664633"/>
                  <a:pt x="2388326" y="667113"/>
                  <a:pt x="2400300" y="673100"/>
                </a:cubicBezTo>
                <a:cubicBezTo>
                  <a:pt x="2417233" y="681567"/>
                  <a:pt x="2433139" y="692513"/>
                  <a:pt x="2451100" y="698500"/>
                </a:cubicBezTo>
                <a:cubicBezTo>
                  <a:pt x="2494574" y="712991"/>
                  <a:pt x="2514682" y="704891"/>
                  <a:pt x="2552700" y="723900"/>
                </a:cubicBezTo>
                <a:cubicBezTo>
                  <a:pt x="2566352" y="730726"/>
                  <a:pt x="2576852" y="743101"/>
                  <a:pt x="2590800" y="749300"/>
                </a:cubicBezTo>
                <a:cubicBezTo>
                  <a:pt x="2615266" y="760174"/>
                  <a:pt x="2644723" y="759848"/>
                  <a:pt x="2667000" y="774700"/>
                </a:cubicBezTo>
                <a:cubicBezTo>
                  <a:pt x="2679700" y="783167"/>
                  <a:pt x="2691071" y="794087"/>
                  <a:pt x="2705100" y="800100"/>
                </a:cubicBezTo>
                <a:cubicBezTo>
                  <a:pt x="2725058" y="808653"/>
                  <a:pt x="2802825" y="820979"/>
                  <a:pt x="2819400" y="825500"/>
                </a:cubicBezTo>
                <a:cubicBezTo>
                  <a:pt x="2845231" y="832545"/>
                  <a:pt x="2870200" y="842433"/>
                  <a:pt x="2895600" y="850900"/>
                </a:cubicBezTo>
                <a:cubicBezTo>
                  <a:pt x="2908300" y="855133"/>
                  <a:pt x="2920713" y="860353"/>
                  <a:pt x="2933700" y="863600"/>
                </a:cubicBezTo>
                <a:cubicBezTo>
                  <a:pt x="2950633" y="867833"/>
                  <a:pt x="2967717" y="871505"/>
                  <a:pt x="2984500" y="876300"/>
                </a:cubicBezTo>
                <a:cubicBezTo>
                  <a:pt x="2997372" y="879978"/>
                  <a:pt x="3009473" y="886375"/>
                  <a:pt x="3022600" y="889000"/>
                </a:cubicBezTo>
                <a:cubicBezTo>
                  <a:pt x="3051953" y="894871"/>
                  <a:pt x="3082049" y="896345"/>
                  <a:pt x="3111500" y="901700"/>
                </a:cubicBezTo>
                <a:cubicBezTo>
                  <a:pt x="3166091" y="911626"/>
                  <a:pt x="3152795" y="913498"/>
                  <a:pt x="3200400" y="927100"/>
                </a:cubicBezTo>
                <a:cubicBezTo>
                  <a:pt x="3217183" y="931895"/>
                  <a:pt x="3234161" y="936014"/>
                  <a:pt x="3251200" y="939800"/>
                </a:cubicBezTo>
                <a:cubicBezTo>
                  <a:pt x="3272272" y="944483"/>
                  <a:pt x="3293759" y="947265"/>
                  <a:pt x="3314700" y="952500"/>
                </a:cubicBezTo>
                <a:cubicBezTo>
                  <a:pt x="3327687" y="955747"/>
                  <a:pt x="3339673" y="962575"/>
                  <a:pt x="3352800" y="965200"/>
                </a:cubicBezTo>
                <a:cubicBezTo>
                  <a:pt x="3382153" y="971071"/>
                  <a:pt x="3412173" y="972979"/>
                  <a:pt x="3441700" y="977900"/>
                </a:cubicBezTo>
                <a:cubicBezTo>
                  <a:pt x="3462992" y="981449"/>
                  <a:pt x="3484128" y="985917"/>
                  <a:pt x="3505200" y="990600"/>
                </a:cubicBezTo>
                <a:cubicBezTo>
                  <a:pt x="3531823" y="996516"/>
                  <a:pt x="3616371" y="1018147"/>
                  <a:pt x="3632200" y="1028700"/>
                </a:cubicBezTo>
                <a:cubicBezTo>
                  <a:pt x="3716407" y="1084838"/>
                  <a:pt x="3622837" y="1018861"/>
                  <a:pt x="3708400" y="1092200"/>
                </a:cubicBezTo>
                <a:cubicBezTo>
                  <a:pt x="3847589" y="1211505"/>
                  <a:pt x="3642999" y="1014099"/>
                  <a:pt x="3835400" y="1206500"/>
                </a:cubicBezTo>
                <a:cubicBezTo>
                  <a:pt x="3848100" y="1219200"/>
                  <a:pt x="3863537" y="1229656"/>
                  <a:pt x="3873500" y="1244600"/>
                </a:cubicBezTo>
                <a:cubicBezTo>
                  <a:pt x="3946293" y="1353789"/>
                  <a:pt x="3859020" y="1215640"/>
                  <a:pt x="3911600" y="1320800"/>
                </a:cubicBezTo>
                <a:cubicBezTo>
                  <a:pt x="3918426" y="1334452"/>
                  <a:pt x="3929427" y="1345648"/>
                  <a:pt x="3937000" y="1358900"/>
                </a:cubicBezTo>
                <a:cubicBezTo>
                  <a:pt x="3946393" y="1375338"/>
                  <a:pt x="3952660" y="1393466"/>
                  <a:pt x="3962400" y="1409700"/>
                </a:cubicBezTo>
                <a:cubicBezTo>
                  <a:pt x="3978106" y="1435877"/>
                  <a:pt x="3994884" y="1461478"/>
                  <a:pt x="4013200" y="1485900"/>
                </a:cubicBezTo>
                <a:cubicBezTo>
                  <a:pt x="4025900" y="1502833"/>
                  <a:pt x="4040082" y="1518751"/>
                  <a:pt x="4051300" y="1536700"/>
                </a:cubicBezTo>
                <a:cubicBezTo>
                  <a:pt x="4061334" y="1552754"/>
                  <a:pt x="4070053" y="1569773"/>
                  <a:pt x="4076700" y="1587500"/>
                </a:cubicBezTo>
                <a:cubicBezTo>
                  <a:pt x="4084288" y="1607735"/>
                  <a:pt x="4090291" y="1655144"/>
                  <a:pt x="4102100" y="1676400"/>
                </a:cubicBezTo>
                <a:lnTo>
                  <a:pt x="4178300" y="1790700"/>
                </a:lnTo>
                <a:cubicBezTo>
                  <a:pt x="4186767" y="1803400"/>
                  <a:pt x="4196874" y="1815148"/>
                  <a:pt x="4203700" y="1828800"/>
                </a:cubicBezTo>
                <a:cubicBezTo>
                  <a:pt x="4212167" y="1845733"/>
                  <a:pt x="4219360" y="1863366"/>
                  <a:pt x="4229100" y="1879600"/>
                </a:cubicBezTo>
                <a:cubicBezTo>
                  <a:pt x="4244806" y="1905777"/>
                  <a:pt x="4262967" y="1930400"/>
                  <a:pt x="4279900" y="1955800"/>
                </a:cubicBezTo>
                <a:cubicBezTo>
                  <a:pt x="4288367" y="1968500"/>
                  <a:pt x="4300473" y="1979420"/>
                  <a:pt x="4305300" y="1993900"/>
                </a:cubicBezTo>
                <a:cubicBezTo>
                  <a:pt x="4335750" y="2085251"/>
                  <a:pt x="4298806" y="1971172"/>
                  <a:pt x="4330700" y="2082800"/>
                </a:cubicBezTo>
                <a:cubicBezTo>
                  <a:pt x="4334378" y="2095672"/>
                  <a:pt x="4340390" y="2107856"/>
                  <a:pt x="4343400" y="2120900"/>
                </a:cubicBezTo>
                <a:cubicBezTo>
                  <a:pt x="4353108" y="2162966"/>
                  <a:pt x="4360333" y="2205567"/>
                  <a:pt x="4368800" y="2247900"/>
                </a:cubicBezTo>
                <a:cubicBezTo>
                  <a:pt x="4373033" y="2269067"/>
                  <a:pt x="4374674" y="2290922"/>
                  <a:pt x="4381500" y="2311400"/>
                </a:cubicBezTo>
                <a:cubicBezTo>
                  <a:pt x="4389967" y="2336800"/>
                  <a:pt x="4392048" y="2365323"/>
                  <a:pt x="4406900" y="2387600"/>
                </a:cubicBezTo>
                <a:cubicBezTo>
                  <a:pt x="4439726" y="2436839"/>
                  <a:pt x="4427473" y="2411220"/>
                  <a:pt x="4445000" y="2463800"/>
                </a:cubicBezTo>
                <a:cubicBezTo>
                  <a:pt x="4455205" y="2555642"/>
                  <a:pt x="4454185" y="2592956"/>
                  <a:pt x="4483100" y="2679700"/>
                </a:cubicBezTo>
                <a:lnTo>
                  <a:pt x="4546600" y="2870200"/>
                </a:lnTo>
                <a:lnTo>
                  <a:pt x="4559300" y="2908300"/>
                </a:lnTo>
                <a:cubicBezTo>
                  <a:pt x="4563533" y="2921000"/>
                  <a:pt x="4569375" y="2933273"/>
                  <a:pt x="4572000" y="2946400"/>
                </a:cubicBezTo>
                <a:cubicBezTo>
                  <a:pt x="4580467" y="2988733"/>
                  <a:pt x="4586929" y="3031517"/>
                  <a:pt x="4597400" y="3073400"/>
                </a:cubicBezTo>
                <a:cubicBezTo>
                  <a:pt x="4628373" y="3197290"/>
                  <a:pt x="4590554" y="3042592"/>
                  <a:pt x="4622800" y="3187700"/>
                </a:cubicBezTo>
                <a:cubicBezTo>
                  <a:pt x="4626586" y="3204739"/>
                  <a:pt x="4624596" y="3224870"/>
                  <a:pt x="4635500" y="3238500"/>
                </a:cubicBezTo>
                <a:cubicBezTo>
                  <a:pt x="4643863" y="3248953"/>
                  <a:pt x="4660900" y="3246967"/>
                  <a:pt x="4673600" y="3251200"/>
                </a:cubicBezTo>
                <a:cubicBezTo>
                  <a:pt x="4656884" y="3201052"/>
                  <a:pt x="4660900" y="3226487"/>
                  <a:pt x="4660900" y="3175000"/>
                </a:cubicBezTo>
              </a:path>
            </a:pathLst>
          </a:custGeom>
          <a:ln>
            <a:solidFill>
              <a:srgbClr val="FBFD8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TW" altLang="en-US" sz="1662"/>
          </a:p>
        </p:txBody>
      </p:sp>
      <p:sp>
        <p:nvSpPr>
          <p:cNvPr id="71" name="矩形 70"/>
          <p:cNvSpPr/>
          <p:nvPr/>
        </p:nvSpPr>
        <p:spPr>
          <a:xfrm>
            <a:off x="4404396" y="1970822"/>
            <a:ext cx="1231106" cy="369332"/>
          </a:xfrm>
          <a:prstGeom prst="rect">
            <a:avLst/>
          </a:prstGeom>
        </p:spPr>
        <p:txBody>
          <a:bodyPr wrap="none" lIns="0" tIns="0" rIns="0" bIns="0">
            <a:spAutoFit/>
          </a:bodyPr>
          <a:lstStyle/>
          <a:p>
            <a:pPr algn="ctr"/>
            <a:r>
              <a:rPr kumimoji="1" lang="zh-TW" altLang="en-US" sz="2400" b="1" dirty="0">
                <a:effectLst>
                  <a:outerShdw blurRad="38100" dist="38100" dir="2700000" algn="tl">
                    <a:srgbClr val="000000">
                      <a:alpha val="43137"/>
                    </a:srgbClr>
                  </a:outerShdw>
                </a:effectLst>
                <a:latin typeface="微軟正黑體"/>
                <a:ea typeface="微軟正黑體"/>
                <a:cs typeface="微軟正黑體"/>
              </a:rPr>
              <a:t>其他重病</a:t>
            </a:r>
          </a:p>
        </p:txBody>
      </p:sp>
      <p:grpSp>
        <p:nvGrpSpPr>
          <p:cNvPr id="22" name="群組 21"/>
          <p:cNvGrpSpPr/>
          <p:nvPr/>
        </p:nvGrpSpPr>
        <p:grpSpPr>
          <a:xfrm>
            <a:off x="2945675" y="2631375"/>
            <a:ext cx="6054321" cy="1692771"/>
            <a:chOff x="2945675" y="2631375"/>
            <a:chExt cx="6054321" cy="1692771"/>
          </a:xfrm>
        </p:grpSpPr>
        <p:sp>
          <p:nvSpPr>
            <p:cNvPr id="64" name="文字方塊 63"/>
            <p:cNvSpPr txBox="1"/>
            <p:nvPr/>
          </p:nvSpPr>
          <p:spPr>
            <a:xfrm>
              <a:off x="7731438" y="2631375"/>
              <a:ext cx="1268558" cy="1692771"/>
            </a:xfrm>
            <a:prstGeom prst="rect">
              <a:avLst/>
            </a:prstGeom>
            <a:noFill/>
          </p:spPr>
          <p:txBody>
            <a:bodyPr wrap="square" rtlCol="0">
              <a:spAutoFit/>
            </a:bodyPr>
            <a:lstStyle/>
            <a:p>
              <a:pPr algn="ctr"/>
              <a:r>
                <a:rPr kumimoji="1" lang="zh-TW" altLang="en-US" sz="3200" dirty="0">
                  <a:solidFill>
                    <a:srgbClr val="FF0000"/>
                  </a:solidFill>
                  <a:effectLst>
                    <a:glow rad="101600">
                      <a:srgbClr val="FFFF00">
                        <a:alpha val="75000"/>
                      </a:srgbClr>
                    </a:glow>
                  </a:effectLst>
                  <a:latin typeface="微軟正黑體"/>
                  <a:ea typeface="微軟正黑體"/>
                  <a:cs typeface="微軟正黑體"/>
                </a:rPr>
                <a:t>＊</a:t>
              </a:r>
              <a:r>
                <a:rPr kumimoji="1" lang="zh-TW" altLang="en-US" sz="2400" dirty="0">
                  <a:solidFill>
                    <a:srgbClr val="FF0000"/>
                  </a:solidFill>
                  <a:latin typeface="微軟正黑體"/>
                  <a:ea typeface="微軟正黑體"/>
                  <a:cs typeface="微軟正黑體"/>
                </a:rPr>
                <a:t>需要人工營養及流體餵養</a:t>
              </a:r>
            </a:p>
          </p:txBody>
        </p:sp>
        <p:sp>
          <p:nvSpPr>
            <p:cNvPr id="66" name="文字方塊 65"/>
            <p:cNvSpPr txBox="1"/>
            <p:nvPr/>
          </p:nvSpPr>
          <p:spPr>
            <a:xfrm>
              <a:off x="5338556" y="2908504"/>
              <a:ext cx="598220" cy="660502"/>
            </a:xfrm>
            <a:prstGeom prst="rect">
              <a:avLst/>
            </a:prstGeom>
            <a:noFill/>
          </p:spPr>
          <p:txBody>
            <a:bodyPr wrap="square" rtlCol="0">
              <a:spAutoFit/>
            </a:bodyPr>
            <a:lstStyle/>
            <a:p>
              <a:pPr algn="ctr"/>
              <a:r>
                <a:rPr kumimoji="1" lang="zh-TW" altLang="en-US" sz="3692" b="1" dirty="0">
                  <a:solidFill>
                    <a:srgbClr val="FF0000"/>
                  </a:solidFill>
                  <a:effectLst>
                    <a:glow rad="101600">
                      <a:srgbClr val="FFFF00">
                        <a:alpha val="75000"/>
                      </a:srgbClr>
                    </a:glow>
                  </a:effectLst>
                  <a:latin typeface="微軟正黑體"/>
                  <a:ea typeface="微軟正黑體"/>
                  <a:cs typeface="微軟正黑體"/>
                </a:rPr>
                <a:t>＊</a:t>
              </a:r>
            </a:p>
          </p:txBody>
        </p:sp>
        <p:sp>
          <p:nvSpPr>
            <p:cNvPr id="67" name="文字方塊 66"/>
            <p:cNvSpPr txBox="1"/>
            <p:nvPr/>
          </p:nvSpPr>
          <p:spPr>
            <a:xfrm>
              <a:off x="2945675" y="2963718"/>
              <a:ext cx="598220" cy="660502"/>
            </a:xfrm>
            <a:prstGeom prst="rect">
              <a:avLst/>
            </a:prstGeom>
            <a:noFill/>
          </p:spPr>
          <p:txBody>
            <a:bodyPr wrap="square" rtlCol="0">
              <a:spAutoFit/>
            </a:bodyPr>
            <a:lstStyle/>
            <a:p>
              <a:pPr algn="ctr"/>
              <a:r>
                <a:rPr kumimoji="1" lang="zh-TW" altLang="en-US" sz="3692" b="1" dirty="0">
                  <a:solidFill>
                    <a:srgbClr val="FF0000"/>
                  </a:solidFill>
                  <a:effectLst>
                    <a:glow rad="101600">
                      <a:srgbClr val="FFFF00">
                        <a:alpha val="75000"/>
                      </a:srgbClr>
                    </a:glow>
                  </a:effectLst>
                  <a:latin typeface="微軟正黑體"/>
                  <a:ea typeface="微軟正黑體"/>
                  <a:cs typeface="微軟正黑體"/>
                </a:rPr>
                <a:t>＊</a:t>
              </a:r>
            </a:p>
          </p:txBody>
        </p:sp>
        <p:sp>
          <p:nvSpPr>
            <p:cNvPr id="68" name="文字方塊 67"/>
            <p:cNvSpPr txBox="1"/>
            <p:nvPr/>
          </p:nvSpPr>
          <p:spPr>
            <a:xfrm>
              <a:off x="6898412" y="2697842"/>
              <a:ext cx="598220" cy="660502"/>
            </a:xfrm>
            <a:prstGeom prst="rect">
              <a:avLst/>
            </a:prstGeom>
            <a:noFill/>
          </p:spPr>
          <p:txBody>
            <a:bodyPr wrap="square" rtlCol="0">
              <a:spAutoFit/>
            </a:bodyPr>
            <a:lstStyle/>
            <a:p>
              <a:pPr algn="ctr"/>
              <a:r>
                <a:rPr kumimoji="1" lang="zh-TW" altLang="en-US" sz="3692" b="1" dirty="0">
                  <a:solidFill>
                    <a:srgbClr val="FF0000"/>
                  </a:solidFill>
                  <a:effectLst>
                    <a:glow rad="101600">
                      <a:srgbClr val="FFFF00">
                        <a:alpha val="75000"/>
                      </a:srgbClr>
                    </a:glow>
                  </a:effectLst>
                  <a:latin typeface="微軟正黑體"/>
                  <a:ea typeface="微軟正黑體"/>
                  <a:cs typeface="微軟正黑體"/>
                </a:rPr>
                <a:t>＊</a:t>
              </a:r>
            </a:p>
          </p:txBody>
        </p:sp>
        <p:sp>
          <p:nvSpPr>
            <p:cNvPr id="72" name="文字方塊 71"/>
            <p:cNvSpPr txBox="1"/>
            <p:nvPr/>
          </p:nvSpPr>
          <p:spPr>
            <a:xfrm>
              <a:off x="6566068" y="2830780"/>
              <a:ext cx="598220" cy="660502"/>
            </a:xfrm>
            <a:prstGeom prst="rect">
              <a:avLst/>
            </a:prstGeom>
            <a:noFill/>
          </p:spPr>
          <p:txBody>
            <a:bodyPr wrap="square" rtlCol="0">
              <a:spAutoFit/>
            </a:bodyPr>
            <a:lstStyle/>
            <a:p>
              <a:pPr algn="ctr"/>
              <a:r>
                <a:rPr kumimoji="1" lang="zh-TW" altLang="en-US" sz="3692" b="1" dirty="0">
                  <a:solidFill>
                    <a:srgbClr val="FF0000"/>
                  </a:solidFill>
                  <a:effectLst>
                    <a:glow rad="101600">
                      <a:srgbClr val="FFFF00">
                        <a:alpha val="75000"/>
                      </a:srgbClr>
                    </a:glow>
                  </a:effectLst>
                  <a:latin typeface="微軟正黑體"/>
                  <a:ea typeface="微軟正黑體"/>
                  <a:cs typeface="微軟正黑體"/>
                </a:rPr>
                <a:t>＊</a:t>
              </a:r>
            </a:p>
          </p:txBody>
        </p:sp>
      </p:grpSp>
      <p:sp>
        <p:nvSpPr>
          <p:cNvPr id="73" name="文字方塊 72"/>
          <p:cNvSpPr txBox="1"/>
          <p:nvPr/>
        </p:nvSpPr>
        <p:spPr>
          <a:xfrm>
            <a:off x="3574966" y="1196752"/>
            <a:ext cx="1462316" cy="400110"/>
          </a:xfrm>
          <a:prstGeom prst="rect">
            <a:avLst/>
          </a:prstGeom>
          <a:noFill/>
        </p:spPr>
        <p:txBody>
          <a:bodyPr wrap="square" rtlCol="0">
            <a:spAutoFit/>
          </a:bodyPr>
          <a:lstStyle/>
          <a:p>
            <a:pPr algn="ctr"/>
            <a:r>
              <a:rPr kumimoji="1" lang="en-US" altLang="zh-TW" sz="2000" dirty="0">
                <a:latin typeface="微軟正黑體"/>
                <a:ea typeface="微軟正黑體"/>
                <a:cs typeface="微軟正黑體"/>
              </a:rPr>
              <a:t>ACP+AD</a:t>
            </a:r>
            <a:endParaRPr kumimoji="1" lang="zh-TW" altLang="en-US" sz="2000" dirty="0">
              <a:latin typeface="微軟正黑體"/>
              <a:ea typeface="微軟正黑體"/>
              <a:cs typeface="微軟正黑體"/>
            </a:endParaRPr>
          </a:p>
        </p:txBody>
      </p:sp>
      <p:grpSp>
        <p:nvGrpSpPr>
          <p:cNvPr id="25" name="群組 24"/>
          <p:cNvGrpSpPr/>
          <p:nvPr/>
        </p:nvGrpSpPr>
        <p:grpSpPr>
          <a:xfrm>
            <a:off x="3043215" y="1700808"/>
            <a:ext cx="4799967" cy="5040560"/>
            <a:chOff x="3043215" y="1700808"/>
            <a:chExt cx="4799967" cy="5040560"/>
          </a:xfrm>
        </p:grpSpPr>
        <p:grpSp>
          <p:nvGrpSpPr>
            <p:cNvPr id="16" name="群組 15"/>
            <p:cNvGrpSpPr/>
            <p:nvPr/>
          </p:nvGrpSpPr>
          <p:grpSpPr>
            <a:xfrm>
              <a:off x="6491044" y="1700808"/>
              <a:ext cx="1352138" cy="5040560"/>
              <a:chOff x="6491044" y="1700808"/>
              <a:chExt cx="1352138" cy="5040560"/>
            </a:xfrm>
          </p:grpSpPr>
          <p:cxnSp>
            <p:nvCxnSpPr>
              <p:cNvPr id="60" name="直線接點 59"/>
              <p:cNvCxnSpPr>
                <a:stCxn id="61" idx="0"/>
              </p:cNvCxnSpPr>
              <p:nvPr/>
            </p:nvCxnSpPr>
            <p:spPr>
              <a:xfrm flipH="1" flipV="1">
                <a:off x="7164288" y="1700808"/>
                <a:ext cx="2825" cy="3655565"/>
              </a:xfrm>
              <a:prstGeom prst="line">
                <a:avLst/>
              </a:prstGeom>
              <a:ln>
                <a:solidFill>
                  <a:srgbClr val="FF0000"/>
                </a:solidFill>
                <a:prstDash val="dash"/>
              </a:ln>
              <a:effectLst>
                <a:glow rad="508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61" name="文字方塊 60"/>
              <p:cNvSpPr txBox="1"/>
              <p:nvPr/>
            </p:nvSpPr>
            <p:spPr>
              <a:xfrm>
                <a:off x="6491044" y="5356373"/>
                <a:ext cx="1352138" cy="1384995"/>
              </a:xfrm>
              <a:prstGeom prst="rect">
                <a:avLst/>
              </a:prstGeom>
              <a:noFill/>
            </p:spPr>
            <p:txBody>
              <a:bodyPr wrap="square" rtlCol="0">
                <a:spAutoFit/>
              </a:bodyPr>
              <a:lstStyle/>
              <a:p>
                <a:pPr algn="ctr"/>
                <a:r>
                  <a:rPr kumimoji="1" lang="zh-TW" altLang="en-US" sz="2800" dirty="0" smtClean="0">
                    <a:solidFill>
                      <a:srgbClr val="FF0000"/>
                    </a:solidFill>
                    <a:latin typeface="微軟正黑體"/>
                    <a:ea typeface="微軟正黑體"/>
                    <a:cs typeface="微軟正黑體"/>
                  </a:rPr>
                  <a:t>需要</a:t>
                </a:r>
                <a:endParaRPr kumimoji="1" lang="en-US" altLang="zh-TW" sz="2800" dirty="0" smtClean="0">
                  <a:solidFill>
                    <a:srgbClr val="FF0000"/>
                  </a:solidFill>
                  <a:latin typeface="微軟正黑體"/>
                  <a:ea typeface="微軟正黑體"/>
                  <a:cs typeface="微軟正黑體"/>
                </a:endParaRPr>
              </a:p>
              <a:p>
                <a:pPr algn="ctr"/>
                <a:r>
                  <a:rPr kumimoji="1" lang="zh-TW" altLang="en-US" sz="2800" dirty="0" smtClean="0">
                    <a:solidFill>
                      <a:srgbClr val="FF0000"/>
                    </a:solidFill>
                    <a:latin typeface="微軟正黑體"/>
                    <a:ea typeface="微軟正黑體"/>
                    <a:cs typeface="微軟正黑體"/>
                  </a:rPr>
                  <a:t>維持</a:t>
                </a:r>
                <a:r>
                  <a:rPr kumimoji="1" lang="zh-TW" altLang="en-US" sz="2800" dirty="0">
                    <a:solidFill>
                      <a:srgbClr val="FF0000"/>
                    </a:solidFill>
                    <a:latin typeface="微軟正黑體"/>
                    <a:ea typeface="微軟正黑體"/>
                    <a:cs typeface="微軟正黑體"/>
                  </a:rPr>
                  <a:t>生命治療</a:t>
                </a:r>
              </a:p>
            </p:txBody>
          </p:sp>
        </p:grpSp>
        <p:cxnSp>
          <p:nvCxnSpPr>
            <p:cNvPr id="78" name="直線接點 77"/>
            <p:cNvCxnSpPr/>
            <p:nvPr/>
          </p:nvCxnSpPr>
          <p:spPr>
            <a:xfrm flipV="1">
              <a:off x="3043215" y="2897248"/>
              <a:ext cx="398814" cy="332345"/>
            </a:xfrm>
            <a:prstGeom prst="line">
              <a:avLst/>
            </a:prstGeom>
            <a:ln>
              <a:solidFill>
                <a:srgbClr val="FF0000"/>
              </a:solidFill>
              <a:prstDash val="dash"/>
            </a:ln>
            <a:effectLst>
              <a:glow rad="508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81" name="直線接點 80"/>
            <p:cNvCxnSpPr/>
            <p:nvPr/>
          </p:nvCxnSpPr>
          <p:spPr>
            <a:xfrm flipV="1">
              <a:off x="6433130" y="2498435"/>
              <a:ext cx="132938" cy="465282"/>
            </a:xfrm>
            <a:prstGeom prst="line">
              <a:avLst/>
            </a:prstGeom>
            <a:ln>
              <a:solidFill>
                <a:srgbClr val="FF0000"/>
              </a:solidFill>
              <a:prstDash val="dash"/>
            </a:ln>
            <a:effectLst>
              <a:glow rad="508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cxnSp>
        <p:nvCxnSpPr>
          <p:cNvPr id="83" name="直線接點 82"/>
          <p:cNvCxnSpPr>
            <a:endCxn id="40" idx="1"/>
          </p:cNvCxnSpPr>
          <p:nvPr/>
        </p:nvCxnSpPr>
        <p:spPr>
          <a:xfrm>
            <a:off x="1713838" y="1700809"/>
            <a:ext cx="1402295"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8" name="文字方塊 87"/>
          <p:cNvSpPr txBox="1"/>
          <p:nvPr/>
        </p:nvSpPr>
        <p:spPr>
          <a:xfrm>
            <a:off x="5874154" y="1622964"/>
            <a:ext cx="930565" cy="738664"/>
          </a:xfrm>
          <a:prstGeom prst="rect">
            <a:avLst/>
          </a:prstGeom>
          <a:noFill/>
        </p:spPr>
        <p:txBody>
          <a:bodyPr wrap="square" lIns="0" tIns="0" rIns="0" bIns="0" rtlCol="0">
            <a:spAutoFit/>
          </a:bodyPr>
          <a:lstStyle/>
          <a:p>
            <a:pPr algn="ctr"/>
            <a:r>
              <a:rPr kumimoji="1" lang="zh-TW" altLang="en-US" sz="2400" b="1" dirty="0">
                <a:effectLst>
                  <a:outerShdw blurRad="38100" dist="38100" dir="2700000" algn="tl">
                    <a:srgbClr val="000000">
                      <a:alpha val="43137"/>
                    </a:srgbClr>
                  </a:outerShdw>
                </a:effectLst>
                <a:latin typeface="微軟正黑體"/>
                <a:ea typeface="微軟正黑體"/>
                <a:cs typeface="微軟正黑體"/>
              </a:rPr>
              <a:t>癌症</a:t>
            </a:r>
            <a:endParaRPr kumimoji="1" lang="en-US" altLang="zh-TW" sz="2400" b="1" dirty="0">
              <a:effectLst>
                <a:outerShdw blurRad="38100" dist="38100" dir="2700000" algn="tl">
                  <a:srgbClr val="000000">
                    <a:alpha val="43137"/>
                  </a:srgbClr>
                </a:outerShdw>
              </a:effectLst>
              <a:latin typeface="微軟正黑體"/>
              <a:ea typeface="微軟正黑體"/>
              <a:cs typeface="微軟正黑體"/>
            </a:endParaRPr>
          </a:p>
          <a:p>
            <a:pPr algn="ctr"/>
            <a:r>
              <a:rPr kumimoji="1" lang="zh-TW" altLang="en-US" sz="2400" b="1" dirty="0">
                <a:effectLst>
                  <a:outerShdw blurRad="38100" dist="38100" dir="2700000" algn="tl">
                    <a:srgbClr val="000000">
                      <a:alpha val="43137"/>
                    </a:srgbClr>
                  </a:outerShdw>
                </a:effectLst>
                <a:latin typeface="微軟正黑體"/>
                <a:ea typeface="微軟正黑體"/>
                <a:cs typeface="微軟正黑體"/>
              </a:rPr>
              <a:t>末期</a:t>
            </a:r>
          </a:p>
        </p:txBody>
      </p:sp>
      <p:sp>
        <p:nvSpPr>
          <p:cNvPr id="89" name="文字方塊 88"/>
          <p:cNvSpPr txBox="1"/>
          <p:nvPr/>
        </p:nvSpPr>
        <p:spPr>
          <a:xfrm>
            <a:off x="6024516" y="3354814"/>
            <a:ext cx="930565" cy="738664"/>
          </a:xfrm>
          <a:prstGeom prst="rect">
            <a:avLst/>
          </a:prstGeom>
          <a:noFill/>
        </p:spPr>
        <p:txBody>
          <a:bodyPr wrap="square" lIns="0" tIns="0" rIns="0" bIns="0" rtlCol="0">
            <a:spAutoFit/>
          </a:bodyPr>
          <a:lstStyle/>
          <a:p>
            <a:pPr algn="ctr"/>
            <a:r>
              <a:rPr kumimoji="1" lang="zh-TW" altLang="en-US" sz="2400" b="1" dirty="0">
                <a:effectLst>
                  <a:outerShdw blurRad="38100" dist="38100" dir="2700000" algn="tl">
                    <a:srgbClr val="000000">
                      <a:alpha val="43137"/>
                    </a:srgbClr>
                  </a:outerShdw>
                </a:effectLst>
                <a:latin typeface="微軟正黑體"/>
                <a:ea typeface="微軟正黑體"/>
                <a:cs typeface="微軟正黑體"/>
              </a:rPr>
              <a:t>極重度</a:t>
            </a:r>
            <a:endParaRPr kumimoji="1" lang="en-US" altLang="zh-TW" sz="2400" b="1" dirty="0">
              <a:effectLst>
                <a:outerShdw blurRad="38100" dist="38100" dir="2700000" algn="tl">
                  <a:srgbClr val="000000">
                    <a:alpha val="43137"/>
                  </a:srgbClr>
                </a:outerShdw>
              </a:effectLst>
              <a:latin typeface="微軟正黑體"/>
              <a:ea typeface="微軟正黑體"/>
              <a:cs typeface="微軟正黑體"/>
            </a:endParaRPr>
          </a:p>
          <a:p>
            <a:pPr algn="ctr"/>
            <a:r>
              <a:rPr kumimoji="1" lang="zh-TW" altLang="en-US" sz="2400" b="1" dirty="0">
                <a:effectLst>
                  <a:outerShdw blurRad="38100" dist="38100" dir="2700000" algn="tl">
                    <a:srgbClr val="000000">
                      <a:alpha val="43137"/>
                    </a:srgbClr>
                  </a:outerShdw>
                </a:effectLst>
                <a:latin typeface="微軟正黑體"/>
                <a:ea typeface="微軟正黑體"/>
                <a:cs typeface="微軟正黑體"/>
              </a:rPr>
              <a:t>失智症</a:t>
            </a:r>
          </a:p>
        </p:txBody>
      </p:sp>
      <p:sp>
        <p:nvSpPr>
          <p:cNvPr id="90" name="文字方塊 89"/>
          <p:cNvSpPr txBox="1"/>
          <p:nvPr/>
        </p:nvSpPr>
        <p:spPr>
          <a:xfrm>
            <a:off x="5609167" y="4026542"/>
            <a:ext cx="1861129" cy="369332"/>
          </a:xfrm>
          <a:prstGeom prst="rect">
            <a:avLst/>
          </a:prstGeom>
          <a:noFill/>
        </p:spPr>
        <p:txBody>
          <a:bodyPr wrap="square" lIns="0" tIns="0" rIns="0" bIns="0" rtlCol="0">
            <a:spAutoFit/>
          </a:bodyPr>
          <a:lstStyle/>
          <a:p>
            <a:pPr algn="ctr"/>
            <a:r>
              <a:rPr kumimoji="1" lang="zh-TW" altLang="en-US" sz="2400" b="1" dirty="0" smtClean="0">
                <a:effectLst>
                  <a:glow rad="50800">
                    <a:schemeClr val="bg1">
                      <a:lumMod val="95000"/>
                      <a:alpha val="75000"/>
                    </a:schemeClr>
                  </a:glow>
                  <a:outerShdw blurRad="38100" dist="38100" dir="2700000" algn="tl">
                    <a:srgbClr val="000000">
                      <a:alpha val="43137"/>
                    </a:srgbClr>
                  </a:outerShdw>
                </a:effectLst>
                <a:latin typeface="微軟正黑體"/>
                <a:ea typeface="微軟正黑體"/>
                <a:cs typeface="微軟正黑體"/>
              </a:rPr>
              <a:t>永久植物人</a:t>
            </a:r>
            <a:endParaRPr kumimoji="1" lang="zh-TW" altLang="en-US" sz="2400" b="1" dirty="0">
              <a:effectLst>
                <a:glow rad="50800">
                  <a:schemeClr val="bg1">
                    <a:lumMod val="95000"/>
                    <a:alpha val="75000"/>
                  </a:schemeClr>
                </a:glow>
                <a:outerShdw blurRad="38100" dist="38100" dir="2700000" algn="tl">
                  <a:srgbClr val="000000">
                    <a:alpha val="43137"/>
                  </a:srgbClr>
                </a:outerShdw>
              </a:effectLst>
              <a:latin typeface="微軟正黑體"/>
              <a:ea typeface="微軟正黑體"/>
              <a:cs typeface="微軟正黑體"/>
            </a:endParaRPr>
          </a:p>
        </p:txBody>
      </p:sp>
      <p:sp>
        <p:nvSpPr>
          <p:cNvPr id="91" name="文字方塊 90"/>
          <p:cNvSpPr txBox="1"/>
          <p:nvPr/>
        </p:nvSpPr>
        <p:spPr>
          <a:xfrm>
            <a:off x="5811377" y="4529412"/>
            <a:ext cx="1340456" cy="738664"/>
          </a:xfrm>
          <a:prstGeom prst="rect">
            <a:avLst/>
          </a:prstGeom>
          <a:noFill/>
        </p:spPr>
        <p:txBody>
          <a:bodyPr wrap="square" lIns="0" tIns="0" rIns="0" bIns="0" rtlCol="0">
            <a:spAutoFit/>
          </a:bodyPr>
          <a:lstStyle/>
          <a:p>
            <a:pPr algn="ctr"/>
            <a:r>
              <a:rPr kumimoji="1" lang="zh-TW" altLang="en-US" sz="2400" b="1" dirty="0">
                <a:effectLst>
                  <a:glow rad="50800">
                    <a:schemeClr val="bg1">
                      <a:lumMod val="95000"/>
                      <a:alpha val="75000"/>
                    </a:schemeClr>
                  </a:glow>
                  <a:outerShdw blurRad="38100" dist="38100" dir="2700000" algn="tl">
                    <a:srgbClr val="000000">
                      <a:alpha val="43137"/>
                    </a:srgbClr>
                  </a:outerShdw>
                </a:effectLst>
                <a:latin typeface="微軟正黑體"/>
                <a:ea typeface="微軟正黑體"/>
                <a:cs typeface="微軟正黑體"/>
              </a:rPr>
              <a:t>不可</a:t>
            </a:r>
            <a:r>
              <a:rPr kumimoji="1" lang="zh-TW" altLang="en-US" sz="2400" b="1" dirty="0" smtClean="0">
                <a:effectLst>
                  <a:glow rad="50800">
                    <a:schemeClr val="bg1">
                      <a:lumMod val="95000"/>
                      <a:alpha val="75000"/>
                    </a:schemeClr>
                  </a:glow>
                  <a:outerShdw blurRad="38100" dist="38100" dir="2700000" algn="tl">
                    <a:srgbClr val="000000">
                      <a:alpha val="43137"/>
                    </a:srgbClr>
                  </a:outerShdw>
                </a:effectLst>
                <a:latin typeface="微軟正黑體"/>
                <a:ea typeface="微軟正黑體"/>
                <a:cs typeface="微軟正黑體"/>
              </a:rPr>
              <a:t>逆轉</a:t>
            </a:r>
            <a:endParaRPr kumimoji="1" lang="en-US" altLang="zh-TW" sz="2400" b="1" dirty="0" smtClean="0">
              <a:effectLst>
                <a:glow rad="50800">
                  <a:schemeClr val="bg1">
                    <a:lumMod val="95000"/>
                    <a:alpha val="75000"/>
                  </a:schemeClr>
                </a:glow>
                <a:outerShdw blurRad="38100" dist="38100" dir="2700000" algn="tl">
                  <a:srgbClr val="000000">
                    <a:alpha val="43137"/>
                  </a:srgbClr>
                </a:outerShdw>
              </a:effectLst>
              <a:latin typeface="微軟正黑體"/>
              <a:ea typeface="微軟正黑體"/>
              <a:cs typeface="微軟正黑體"/>
            </a:endParaRPr>
          </a:p>
          <a:p>
            <a:pPr algn="ctr"/>
            <a:r>
              <a:rPr kumimoji="1" lang="zh-TW" altLang="en-US" sz="2400" b="1" dirty="0" smtClean="0">
                <a:effectLst>
                  <a:glow rad="50800">
                    <a:schemeClr val="bg1">
                      <a:lumMod val="95000"/>
                      <a:alpha val="75000"/>
                    </a:schemeClr>
                  </a:glow>
                  <a:outerShdw blurRad="38100" dist="38100" dir="2700000" algn="tl">
                    <a:srgbClr val="000000">
                      <a:alpha val="43137"/>
                    </a:srgbClr>
                  </a:outerShdw>
                </a:effectLst>
                <a:latin typeface="微軟正黑體"/>
                <a:ea typeface="微軟正黑體"/>
                <a:cs typeface="微軟正黑體"/>
              </a:rPr>
              <a:t>之</a:t>
            </a:r>
            <a:r>
              <a:rPr kumimoji="1" lang="zh-TW" altLang="en-US" sz="2400" b="1" dirty="0">
                <a:effectLst>
                  <a:glow rad="50800">
                    <a:schemeClr val="bg1">
                      <a:lumMod val="95000"/>
                      <a:alpha val="75000"/>
                    </a:schemeClr>
                  </a:glow>
                  <a:outerShdw blurRad="38100" dist="38100" dir="2700000" algn="tl">
                    <a:srgbClr val="000000">
                      <a:alpha val="43137"/>
                    </a:srgbClr>
                  </a:outerShdw>
                </a:effectLst>
                <a:latin typeface="微軟正黑體"/>
                <a:ea typeface="微軟正黑體"/>
                <a:cs typeface="微軟正黑體"/>
              </a:rPr>
              <a:t>昏迷</a:t>
            </a:r>
          </a:p>
        </p:txBody>
      </p:sp>
      <p:sp>
        <p:nvSpPr>
          <p:cNvPr id="92" name="文字方塊 91"/>
          <p:cNvSpPr txBox="1"/>
          <p:nvPr/>
        </p:nvSpPr>
        <p:spPr>
          <a:xfrm>
            <a:off x="251519" y="6237312"/>
            <a:ext cx="2193475" cy="461665"/>
          </a:xfrm>
          <a:prstGeom prst="rect">
            <a:avLst/>
          </a:prstGeom>
          <a:noFill/>
        </p:spPr>
        <p:txBody>
          <a:bodyPr wrap="square" rtlCol="0">
            <a:spAutoFit/>
          </a:bodyPr>
          <a:lstStyle/>
          <a:p>
            <a:r>
              <a:rPr kumimoji="1" lang="zh-TW" altLang="en-US" sz="2400" b="1" dirty="0">
                <a:latin typeface="微軟正黑體"/>
                <a:ea typeface="微軟正黑體"/>
                <a:cs typeface="微軟正黑體"/>
              </a:rPr>
              <a:t>繪圖：黃曉峰</a:t>
            </a:r>
          </a:p>
        </p:txBody>
      </p:sp>
      <p:sp>
        <p:nvSpPr>
          <p:cNvPr id="10" name="標題 9"/>
          <p:cNvSpPr>
            <a:spLocks noGrp="1"/>
          </p:cNvSpPr>
          <p:nvPr>
            <p:ph type="title"/>
          </p:nvPr>
        </p:nvSpPr>
        <p:spPr/>
        <p:txBody>
          <a:bodyPr/>
          <a:lstStyle/>
          <a:p>
            <a:r>
              <a:rPr lang="zh-TW" altLang="en-US" b="1" dirty="0" smtClean="0">
                <a:solidFill>
                  <a:srgbClr val="800000"/>
                </a:solidFill>
                <a:latin typeface="微軟正黑體" panose="020B0604030504040204" pitchFamily="34" charset="-120"/>
                <a:ea typeface="微軟正黑體" panose="020B0604030504040204" pitchFamily="34" charset="-120"/>
              </a:rPr>
              <a:t>臨床情境</a:t>
            </a:r>
            <a:endParaRPr lang="zh-TW" altLang="en-US" dirty="0"/>
          </a:p>
        </p:txBody>
      </p:sp>
    </p:spTree>
    <p:extLst>
      <p:ext uri="{BB962C8B-B14F-4D97-AF65-F5344CB8AC3E}">
        <p14:creationId xmlns:p14="http://schemas.microsoft.com/office/powerpoint/2010/main" val="94987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7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blinds(horizontal)">
                                      <p:cBhvr>
                                        <p:cTn id="60" dur="500"/>
                                        <p:tgtEl>
                                          <p:spTgt spid="88"/>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blinds(horizontal)">
                                      <p:cBhvr>
                                        <p:cTn id="63" dur="500"/>
                                        <p:tgtEl>
                                          <p:spTgt spid="8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blinds(horizontal)">
                                      <p:cBhvr>
                                        <p:cTn id="66" dur="500"/>
                                        <p:tgtEl>
                                          <p:spTgt spid="90"/>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animEffect transition="in" filter="blinds(horizontal)">
                                      <p:cBhvr>
                                        <p:cTn id="6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7" grpId="0" animBg="1"/>
      <p:bldP spid="49" grpId="0" animBg="1"/>
      <p:bldP spid="56" grpId="0"/>
      <p:bldP spid="57" grpId="0"/>
      <p:bldP spid="58" grpId="0"/>
      <p:bldP spid="62" grpId="0" animBg="1"/>
      <p:bldP spid="63" grpId="0"/>
      <p:bldP spid="70" grpId="0" animBg="1"/>
      <p:bldP spid="71" grpId="0"/>
      <p:bldP spid="73" grpId="0"/>
      <p:bldP spid="88" grpId="0"/>
      <p:bldP spid="89" grpId="0"/>
      <p:bldP spid="90" grpId="0"/>
      <p:bldP spid="9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文字方塊 63"/>
          <p:cNvSpPr txBox="1"/>
          <p:nvPr/>
        </p:nvSpPr>
        <p:spPr>
          <a:xfrm>
            <a:off x="2885773" y="5805264"/>
            <a:ext cx="2190283" cy="830997"/>
          </a:xfrm>
          <a:prstGeom prst="rect">
            <a:avLst/>
          </a:prstGeom>
          <a:noFill/>
        </p:spPr>
        <p:txBody>
          <a:bodyPr wrap="square" rtlCol="0">
            <a:spAutoFit/>
          </a:bodyPr>
          <a:lstStyle/>
          <a:p>
            <a:pPr algn="ctr"/>
            <a:r>
              <a:rPr kumimoji="1" lang="zh-TW" altLang="en-US" sz="2800" dirty="0">
                <a:solidFill>
                  <a:srgbClr val="FF0000"/>
                </a:solidFill>
                <a:effectLst>
                  <a:glow rad="101600">
                    <a:srgbClr val="FFFF00">
                      <a:alpha val="75000"/>
                    </a:srgbClr>
                  </a:glow>
                </a:effectLst>
                <a:latin typeface="微軟正黑體"/>
                <a:ea typeface="微軟正黑體"/>
                <a:cs typeface="微軟正黑體"/>
              </a:rPr>
              <a:t>＊</a:t>
            </a:r>
            <a:r>
              <a:rPr kumimoji="1" lang="zh-TW" altLang="en-US" sz="2000" dirty="0">
                <a:solidFill>
                  <a:srgbClr val="FF0000"/>
                </a:solidFill>
                <a:latin typeface="微軟正黑體"/>
                <a:ea typeface="微軟正黑體"/>
                <a:cs typeface="微軟正黑體"/>
              </a:rPr>
              <a:t>需要人工營養及流體餵養</a:t>
            </a:r>
          </a:p>
        </p:txBody>
      </p:sp>
      <p:grpSp>
        <p:nvGrpSpPr>
          <p:cNvPr id="3" name="群組 2"/>
          <p:cNvGrpSpPr/>
          <p:nvPr/>
        </p:nvGrpSpPr>
        <p:grpSpPr>
          <a:xfrm>
            <a:off x="179512" y="1200951"/>
            <a:ext cx="8300447" cy="5572274"/>
            <a:chOff x="179512" y="1196752"/>
            <a:chExt cx="8300447" cy="5572274"/>
          </a:xfrm>
        </p:grpSpPr>
        <p:grpSp>
          <p:nvGrpSpPr>
            <p:cNvPr id="17" name="群組 16"/>
            <p:cNvGrpSpPr/>
            <p:nvPr/>
          </p:nvGrpSpPr>
          <p:grpSpPr>
            <a:xfrm>
              <a:off x="1713837" y="1501401"/>
              <a:ext cx="6513954" cy="3522853"/>
              <a:chOff x="899592" y="483518"/>
              <a:chExt cx="7632848" cy="4176464"/>
            </a:xfrm>
          </p:grpSpPr>
          <p:sp>
            <p:nvSpPr>
              <p:cNvPr id="2" name="矩形 1"/>
              <p:cNvSpPr/>
              <p:nvPr/>
            </p:nvSpPr>
            <p:spPr>
              <a:xfrm>
                <a:off x="899592" y="699542"/>
                <a:ext cx="7056784" cy="3960440"/>
              </a:xfrm>
              <a:prstGeom prst="rect">
                <a:avLst/>
              </a:prstGeom>
              <a:gradFill flip="none" rotWithShape="1">
                <a:gsLst>
                  <a:gs pos="0">
                    <a:schemeClr val="accent3">
                      <a:lumMod val="50000"/>
                    </a:schemeClr>
                  </a:gs>
                  <a:gs pos="69000">
                    <a:srgbClr val="FFFFFF"/>
                  </a:gs>
                  <a:gs pos="36000">
                    <a:srgbClr val="9AD3E9"/>
                  </a:gs>
                </a:gsLst>
                <a:lin ang="16200000" scaled="0"/>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662"/>
              </a:p>
            </p:txBody>
          </p:sp>
          <p:cxnSp>
            <p:nvCxnSpPr>
              <p:cNvPr id="12" name="直線箭頭接點 11"/>
              <p:cNvCxnSpPr/>
              <p:nvPr/>
            </p:nvCxnSpPr>
            <p:spPr>
              <a:xfrm>
                <a:off x="899592" y="4659982"/>
                <a:ext cx="7632848" cy="0"/>
              </a:xfrm>
              <a:prstGeom prst="straightConnector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13" name="直線箭頭接點 12"/>
              <p:cNvCxnSpPr/>
              <p:nvPr/>
            </p:nvCxnSpPr>
            <p:spPr>
              <a:xfrm flipV="1">
                <a:off x="899592" y="483518"/>
                <a:ext cx="0" cy="4176464"/>
              </a:xfrm>
              <a:prstGeom prst="straightConnector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grpSp>
        <p:sp>
          <p:nvSpPr>
            <p:cNvPr id="18" name="文字方塊 17"/>
            <p:cNvSpPr txBox="1"/>
            <p:nvPr/>
          </p:nvSpPr>
          <p:spPr>
            <a:xfrm>
              <a:off x="874229" y="5157193"/>
              <a:ext cx="1770172" cy="584775"/>
            </a:xfrm>
            <a:prstGeom prst="rect">
              <a:avLst/>
            </a:prstGeom>
            <a:noFill/>
          </p:spPr>
          <p:txBody>
            <a:bodyPr wrap="square" rtlCol="0">
              <a:spAutoFit/>
            </a:bodyPr>
            <a:lstStyle/>
            <a:p>
              <a:pPr algn="ctr"/>
              <a:r>
                <a:rPr kumimoji="1" lang="zh-TW" altLang="en-US" sz="3200" dirty="0">
                  <a:latin typeface="微軟正黑體"/>
                  <a:ea typeface="微軟正黑體"/>
                  <a:cs typeface="微軟正黑體"/>
                </a:rPr>
                <a:t>健康</a:t>
              </a:r>
            </a:p>
          </p:txBody>
        </p:sp>
        <p:sp>
          <p:nvSpPr>
            <p:cNvPr id="19" name="文字方塊 18"/>
            <p:cNvSpPr txBox="1"/>
            <p:nvPr/>
          </p:nvSpPr>
          <p:spPr>
            <a:xfrm>
              <a:off x="2599188" y="5372196"/>
              <a:ext cx="1153927" cy="584775"/>
            </a:xfrm>
            <a:prstGeom prst="rect">
              <a:avLst/>
            </a:prstGeom>
            <a:noFill/>
          </p:spPr>
          <p:txBody>
            <a:bodyPr wrap="square" rtlCol="0">
              <a:spAutoFit/>
            </a:bodyPr>
            <a:lstStyle/>
            <a:p>
              <a:pPr algn="ctr"/>
              <a:r>
                <a:rPr kumimoji="1" lang="zh-TW" altLang="en-US" sz="3200" dirty="0">
                  <a:latin typeface="微軟正黑體"/>
                  <a:ea typeface="微軟正黑體"/>
                  <a:cs typeface="微軟正黑體"/>
                </a:rPr>
                <a:t>生病</a:t>
              </a:r>
            </a:p>
          </p:txBody>
        </p:sp>
        <p:sp>
          <p:nvSpPr>
            <p:cNvPr id="21" name="文字方塊 20"/>
            <p:cNvSpPr txBox="1"/>
            <p:nvPr/>
          </p:nvSpPr>
          <p:spPr>
            <a:xfrm>
              <a:off x="7443452" y="5134441"/>
              <a:ext cx="1036507" cy="584775"/>
            </a:xfrm>
            <a:prstGeom prst="rect">
              <a:avLst/>
            </a:prstGeom>
            <a:noFill/>
          </p:spPr>
          <p:txBody>
            <a:bodyPr wrap="square" rtlCol="0">
              <a:spAutoFit/>
            </a:bodyPr>
            <a:lstStyle/>
            <a:p>
              <a:pPr algn="ctr"/>
              <a:r>
                <a:rPr kumimoji="1" lang="zh-TW" altLang="en-US" sz="3200" dirty="0">
                  <a:latin typeface="微軟正黑體"/>
                  <a:ea typeface="微軟正黑體"/>
                  <a:cs typeface="微軟正黑體"/>
                </a:rPr>
                <a:t>死亡</a:t>
              </a:r>
            </a:p>
          </p:txBody>
        </p:sp>
        <p:cxnSp>
          <p:nvCxnSpPr>
            <p:cNvPr id="23" name="直線接點 22"/>
            <p:cNvCxnSpPr>
              <a:endCxn id="2" idx="3"/>
            </p:cNvCxnSpPr>
            <p:nvPr/>
          </p:nvCxnSpPr>
          <p:spPr>
            <a:xfrm flipV="1">
              <a:off x="251519" y="3353936"/>
              <a:ext cx="7484653" cy="4408"/>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26" name="文字方塊 25"/>
            <p:cNvSpPr txBox="1"/>
            <p:nvPr/>
          </p:nvSpPr>
          <p:spPr>
            <a:xfrm>
              <a:off x="179512" y="1700810"/>
              <a:ext cx="1528786" cy="1077218"/>
            </a:xfrm>
            <a:prstGeom prst="rect">
              <a:avLst/>
            </a:prstGeom>
            <a:noFill/>
          </p:spPr>
          <p:txBody>
            <a:bodyPr wrap="square" rtlCol="0">
              <a:spAutoFit/>
            </a:bodyPr>
            <a:lstStyle/>
            <a:p>
              <a:pPr algn="ctr"/>
              <a:r>
                <a:rPr kumimoji="1" lang="zh-TW" altLang="en-US" sz="3200" dirty="0">
                  <a:latin typeface="微軟正黑體"/>
                  <a:ea typeface="微軟正黑體"/>
                  <a:cs typeface="微軟正黑體"/>
                </a:rPr>
                <a:t>有意思能力</a:t>
              </a:r>
            </a:p>
          </p:txBody>
        </p:sp>
        <p:sp>
          <p:nvSpPr>
            <p:cNvPr id="27" name="文字方塊 26"/>
            <p:cNvSpPr txBox="1"/>
            <p:nvPr/>
          </p:nvSpPr>
          <p:spPr>
            <a:xfrm>
              <a:off x="185051" y="3429002"/>
              <a:ext cx="1528786" cy="1077218"/>
            </a:xfrm>
            <a:prstGeom prst="rect">
              <a:avLst/>
            </a:prstGeom>
            <a:noFill/>
          </p:spPr>
          <p:txBody>
            <a:bodyPr wrap="square" rtlCol="0">
              <a:spAutoFit/>
            </a:bodyPr>
            <a:lstStyle/>
            <a:p>
              <a:pPr algn="ctr"/>
              <a:r>
                <a:rPr kumimoji="1" lang="zh-TW" altLang="en-US" sz="3200" dirty="0">
                  <a:latin typeface="微軟正黑體"/>
                  <a:ea typeface="微軟正黑體"/>
                  <a:cs typeface="微軟正黑體"/>
                </a:rPr>
                <a:t>無意思能力</a:t>
              </a:r>
            </a:p>
          </p:txBody>
        </p:sp>
        <p:grpSp>
          <p:nvGrpSpPr>
            <p:cNvPr id="15" name="群組 14"/>
            <p:cNvGrpSpPr/>
            <p:nvPr/>
          </p:nvGrpSpPr>
          <p:grpSpPr>
            <a:xfrm>
              <a:off x="5145294" y="1700808"/>
              <a:ext cx="1512168" cy="5068218"/>
              <a:chOff x="5145294" y="1700808"/>
              <a:chExt cx="1512168" cy="5068218"/>
            </a:xfrm>
          </p:grpSpPr>
          <p:sp>
            <p:nvSpPr>
              <p:cNvPr id="20" name="文字方塊 19"/>
              <p:cNvSpPr txBox="1"/>
              <p:nvPr/>
            </p:nvSpPr>
            <p:spPr>
              <a:xfrm>
                <a:off x="5145294" y="5384031"/>
                <a:ext cx="1512168" cy="1384995"/>
              </a:xfrm>
              <a:prstGeom prst="rect">
                <a:avLst/>
              </a:prstGeom>
              <a:noFill/>
            </p:spPr>
            <p:txBody>
              <a:bodyPr wrap="square" rtlCol="0">
                <a:spAutoFit/>
              </a:bodyPr>
              <a:lstStyle/>
              <a:p>
                <a:pPr algn="ctr"/>
                <a:r>
                  <a:rPr kumimoji="1" lang="zh-TW" altLang="en-US" sz="2800" dirty="0" smtClean="0">
                    <a:latin typeface="微軟正黑體"/>
                    <a:ea typeface="微軟正黑體"/>
                    <a:cs typeface="微軟正黑體"/>
                  </a:rPr>
                  <a:t>符合</a:t>
                </a:r>
                <a:endParaRPr kumimoji="1" lang="en-US" altLang="zh-TW" sz="2800" dirty="0" smtClean="0">
                  <a:latin typeface="微軟正黑體"/>
                  <a:ea typeface="微軟正黑體"/>
                  <a:cs typeface="微軟正黑體"/>
                </a:endParaRPr>
              </a:p>
              <a:p>
                <a:pPr algn="ctr"/>
                <a:r>
                  <a:rPr kumimoji="1" lang="zh-TW" altLang="en-US" sz="2800" dirty="0" smtClean="0">
                    <a:latin typeface="微軟正黑體"/>
                    <a:ea typeface="微軟正黑體"/>
                    <a:cs typeface="微軟正黑體"/>
                  </a:rPr>
                  <a:t>特定臨床</a:t>
                </a:r>
                <a:r>
                  <a:rPr kumimoji="1" lang="zh-TW" altLang="en-US" sz="2800" dirty="0">
                    <a:latin typeface="微軟正黑體"/>
                    <a:ea typeface="微軟正黑體"/>
                    <a:cs typeface="微軟正黑體"/>
                  </a:rPr>
                  <a:t>條件</a:t>
                </a:r>
              </a:p>
            </p:txBody>
          </p:sp>
          <p:cxnSp>
            <p:nvCxnSpPr>
              <p:cNvPr id="29" name="直線接點 28"/>
              <p:cNvCxnSpPr/>
              <p:nvPr/>
            </p:nvCxnSpPr>
            <p:spPr>
              <a:xfrm flipH="1" flipV="1">
                <a:off x="5901378" y="1700808"/>
                <a:ext cx="35398" cy="3655565"/>
              </a:xfrm>
              <a:prstGeom prst="line">
                <a:avLst/>
              </a:prstGeom>
              <a:ln>
                <a:solidFill>
                  <a:srgbClr val="008000"/>
                </a:solidFill>
                <a:prstDash val="dash"/>
              </a:ln>
              <a:effectLst>
                <a:glow rad="508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cxnSp>
          <p:nvCxnSpPr>
            <p:cNvPr id="41" name="直線接點 40"/>
            <p:cNvCxnSpPr>
              <a:stCxn id="19" idx="0"/>
            </p:cNvCxnSpPr>
            <p:nvPr/>
          </p:nvCxnSpPr>
          <p:spPr>
            <a:xfrm flipV="1">
              <a:off x="3176152" y="1700808"/>
              <a:ext cx="1" cy="3671388"/>
            </a:xfrm>
            <a:prstGeom prst="line">
              <a:avLst/>
            </a:prstGeom>
            <a:ln>
              <a:solidFill>
                <a:srgbClr val="008000"/>
              </a:solidFill>
              <a:prstDash val="dash"/>
            </a:ln>
            <a:effectLst>
              <a:glow rad="508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65" name="文字方塊 64"/>
            <p:cNvSpPr txBox="1"/>
            <p:nvPr/>
          </p:nvSpPr>
          <p:spPr>
            <a:xfrm>
              <a:off x="982680" y="4359566"/>
              <a:ext cx="184731" cy="348109"/>
            </a:xfrm>
            <a:prstGeom prst="rect">
              <a:avLst/>
            </a:prstGeom>
            <a:noFill/>
          </p:spPr>
          <p:txBody>
            <a:bodyPr wrap="none" rtlCol="0">
              <a:spAutoFit/>
            </a:bodyPr>
            <a:lstStyle/>
            <a:p>
              <a:endParaRPr kumimoji="1" lang="zh-TW" altLang="en-US" sz="1662" dirty="0"/>
            </a:p>
          </p:txBody>
        </p:sp>
        <p:sp>
          <p:nvSpPr>
            <p:cNvPr id="69" name="文字方塊 68"/>
            <p:cNvSpPr txBox="1"/>
            <p:nvPr/>
          </p:nvSpPr>
          <p:spPr>
            <a:xfrm>
              <a:off x="1713836" y="1196752"/>
              <a:ext cx="1462316" cy="400110"/>
            </a:xfrm>
            <a:prstGeom prst="rect">
              <a:avLst/>
            </a:prstGeom>
            <a:noFill/>
          </p:spPr>
          <p:txBody>
            <a:bodyPr wrap="square" rtlCol="0">
              <a:spAutoFit/>
            </a:bodyPr>
            <a:lstStyle/>
            <a:p>
              <a:pPr algn="ctr"/>
              <a:r>
                <a:rPr kumimoji="1" lang="en-US" altLang="zh-TW" sz="2000" dirty="0">
                  <a:latin typeface="微軟正黑體"/>
                  <a:ea typeface="微軟正黑體"/>
                  <a:cs typeface="微軟正黑體"/>
                </a:rPr>
                <a:t>ACP+AD</a:t>
              </a:r>
              <a:endParaRPr kumimoji="1" lang="zh-TW" altLang="en-US" sz="2000" dirty="0">
                <a:latin typeface="微軟正黑體"/>
                <a:ea typeface="微軟正黑體"/>
                <a:cs typeface="微軟正黑體"/>
              </a:endParaRPr>
            </a:p>
          </p:txBody>
        </p:sp>
        <p:sp>
          <p:nvSpPr>
            <p:cNvPr id="70" name="手繪多邊形 69"/>
            <p:cNvSpPr/>
            <p:nvPr/>
          </p:nvSpPr>
          <p:spPr>
            <a:xfrm>
              <a:off x="3235569" y="1770184"/>
              <a:ext cx="4394001" cy="3187602"/>
            </a:xfrm>
            <a:custGeom>
              <a:avLst/>
              <a:gdLst>
                <a:gd name="connsiteX0" fmla="*/ 0 w 4673600"/>
                <a:gd name="connsiteY0" fmla="*/ 0 h 3251200"/>
                <a:gd name="connsiteX1" fmla="*/ 165100 w 4673600"/>
                <a:gd name="connsiteY1" fmla="*/ 12700 h 3251200"/>
                <a:gd name="connsiteX2" fmla="*/ 279400 w 4673600"/>
                <a:gd name="connsiteY2" fmla="*/ 25400 h 3251200"/>
                <a:gd name="connsiteX3" fmla="*/ 571500 w 4673600"/>
                <a:gd name="connsiteY3" fmla="*/ 38100 h 3251200"/>
                <a:gd name="connsiteX4" fmla="*/ 647700 w 4673600"/>
                <a:gd name="connsiteY4" fmla="*/ 76200 h 3251200"/>
                <a:gd name="connsiteX5" fmla="*/ 685800 w 4673600"/>
                <a:gd name="connsiteY5" fmla="*/ 88900 h 3251200"/>
                <a:gd name="connsiteX6" fmla="*/ 723900 w 4673600"/>
                <a:gd name="connsiteY6" fmla="*/ 114300 h 3251200"/>
                <a:gd name="connsiteX7" fmla="*/ 838200 w 4673600"/>
                <a:gd name="connsiteY7" fmla="*/ 127000 h 3251200"/>
                <a:gd name="connsiteX8" fmla="*/ 952500 w 4673600"/>
                <a:gd name="connsiteY8" fmla="*/ 165100 h 3251200"/>
                <a:gd name="connsiteX9" fmla="*/ 990600 w 4673600"/>
                <a:gd name="connsiteY9" fmla="*/ 177800 h 3251200"/>
                <a:gd name="connsiteX10" fmla="*/ 1066800 w 4673600"/>
                <a:gd name="connsiteY10" fmla="*/ 190500 h 3251200"/>
                <a:gd name="connsiteX11" fmla="*/ 1143000 w 4673600"/>
                <a:gd name="connsiteY11" fmla="*/ 215900 h 3251200"/>
                <a:gd name="connsiteX12" fmla="*/ 1219200 w 4673600"/>
                <a:gd name="connsiteY12" fmla="*/ 241300 h 3251200"/>
                <a:gd name="connsiteX13" fmla="*/ 1257300 w 4673600"/>
                <a:gd name="connsiteY13" fmla="*/ 254000 h 3251200"/>
                <a:gd name="connsiteX14" fmla="*/ 1384300 w 4673600"/>
                <a:gd name="connsiteY14" fmla="*/ 279400 h 3251200"/>
                <a:gd name="connsiteX15" fmla="*/ 1574800 w 4673600"/>
                <a:gd name="connsiteY15" fmla="*/ 342900 h 3251200"/>
                <a:gd name="connsiteX16" fmla="*/ 1612900 w 4673600"/>
                <a:gd name="connsiteY16" fmla="*/ 355600 h 3251200"/>
                <a:gd name="connsiteX17" fmla="*/ 1739900 w 4673600"/>
                <a:gd name="connsiteY17" fmla="*/ 381000 h 3251200"/>
                <a:gd name="connsiteX18" fmla="*/ 1778000 w 4673600"/>
                <a:gd name="connsiteY18" fmla="*/ 393700 h 3251200"/>
                <a:gd name="connsiteX19" fmla="*/ 1816100 w 4673600"/>
                <a:gd name="connsiteY19" fmla="*/ 419100 h 3251200"/>
                <a:gd name="connsiteX20" fmla="*/ 1892300 w 4673600"/>
                <a:gd name="connsiteY20" fmla="*/ 444500 h 3251200"/>
                <a:gd name="connsiteX21" fmla="*/ 1968500 w 4673600"/>
                <a:gd name="connsiteY21" fmla="*/ 495300 h 3251200"/>
                <a:gd name="connsiteX22" fmla="*/ 2006600 w 4673600"/>
                <a:gd name="connsiteY22" fmla="*/ 520700 h 3251200"/>
                <a:gd name="connsiteX23" fmla="*/ 2044700 w 4673600"/>
                <a:gd name="connsiteY23" fmla="*/ 533400 h 3251200"/>
                <a:gd name="connsiteX24" fmla="*/ 2082800 w 4673600"/>
                <a:gd name="connsiteY24" fmla="*/ 558800 h 3251200"/>
                <a:gd name="connsiteX25" fmla="*/ 2171700 w 4673600"/>
                <a:gd name="connsiteY25" fmla="*/ 584200 h 3251200"/>
                <a:gd name="connsiteX26" fmla="*/ 2209800 w 4673600"/>
                <a:gd name="connsiteY26" fmla="*/ 609600 h 3251200"/>
                <a:gd name="connsiteX27" fmla="*/ 2286000 w 4673600"/>
                <a:gd name="connsiteY27" fmla="*/ 635000 h 3251200"/>
                <a:gd name="connsiteX28" fmla="*/ 2362200 w 4673600"/>
                <a:gd name="connsiteY28" fmla="*/ 660400 h 3251200"/>
                <a:gd name="connsiteX29" fmla="*/ 2400300 w 4673600"/>
                <a:gd name="connsiteY29" fmla="*/ 673100 h 3251200"/>
                <a:gd name="connsiteX30" fmla="*/ 2451100 w 4673600"/>
                <a:gd name="connsiteY30" fmla="*/ 698500 h 3251200"/>
                <a:gd name="connsiteX31" fmla="*/ 2552700 w 4673600"/>
                <a:gd name="connsiteY31" fmla="*/ 723900 h 3251200"/>
                <a:gd name="connsiteX32" fmla="*/ 2590800 w 4673600"/>
                <a:gd name="connsiteY32" fmla="*/ 749300 h 3251200"/>
                <a:gd name="connsiteX33" fmla="*/ 2667000 w 4673600"/>
                <a:gd name="connsiteY33" fmla="*/ 774700 h 3251200"/>
                <a:gd name="connsiteX34" fmla="*/ 2705100 w 4673600"/>
                <a:gd name="connsiteY34" fmla="*/ 800100 h 3251200"/>
                <a:gd name="connsiteX35" fmla="*/ 2819400 w 4673600"/>
                <a:gd name="connsiteY35" fmla="*/ 825500 h 3251200"/>
                <a:gd name="connsiteX36" fmla="*/ 2895600 w 4673600"/>
                <a:gd name="connsiteY36" fmla="*/ 850900 h 3251200"/>
                <a:gd name="connsiteX37" fmla="*/ 2933700 w 4673600"/>
                <a:gd name="connsiteY37" fmla="*/ 863600 h 3251200"/>
                <a:gd name="connsiteX38" fmla="*/ 2984500 w 4673600"/>
                <a:gd name="connsiteY38" fmla="*/ 876300 h 3251200"/>
                <a:gd name="connsiteX39" fmla="*/ 3022600 w 4673600"/>
                <a:gd name="connsiteY39" fmla="*/ 889000 h 3251200"/>
                <a:gd name="connsiteX40" fmla="*/ 3111500 w 4673600"/>
                <a:gd name="connsiteY40" fmla="*/ 901700 h 3251200"/>
                <a:gd name="connsiteX41" fmla="*/ 3200400 w 4673600"/>
                <a:gd name="connsiteY41" fmla="*/ 927100 h 3251200"/>
                <a:gd name="connsiteX42" fmla="*/ 3251200 w 4673600"/>
                <a:gd name="connsiteY42" fmla="*/ 939800 h 3251200"/>
                <a:gd name="connsiteX43" fmla="*/ 3314700 w 4673600"/>
                <a:gd name="connsiteY43" fmla="*/ 952500 h 3251200"/>
                <a:gd name="connsiteX44" fmla="*/ 3352800 w 4673600"/>
                <a:gd name="connsiteY44" fmla="*/ 965200 h 3251200"/>
                <a:gd name="connsiteX45" fmla="*/ 3441700 w 4673600"/>
                <a:gd name="connsiteY45" fmla="*/ 977900 h 3251200"/>
                <a:gd name="connsiteX46" fmla="*/ 3505200 w 4673600"/>
                <a:gd name="connsiteY46" fmla="*/ 990600 h 3251200"/>
                <a:gd name="connsiteX47" fmla="*/ 3632200 w 4673600"/>
                <a:gd name="connsiteY47" fmla="*/ 1028700 h 3251200"/>
                <a:gd name="connsiteX48" fmla="*/ 3708400 w 4673600"/>
                <a:gd name="connsiteY48" fmla="*/ 1092200 h 3251200"/>
                <a:gd name="connsiteX49" fmla="*/ 3835400 w 4673600"/>
                <a:gd name="connsiteY49" fmla="*/ 1206500 h 3251200"/>
                <a:gd name="connsiteX50" fmla="*/ 3873500 w 4673600"/>
                <a:gd name="connsiteY50" fmla="*/ 1244600 h 3251200"/>
                <a:gd name="connsiteX51" fmla="*/ 3911600 w 4673600"/>
                <a:gd name="connsiteY51" fmla="*/ 1320800 h 3251200"/>
                <a:gd name="connsiteX52" fmla="*/ 3937000 w 4673600"/>
                <a:gd name="connsiteY52" fmla="*/ 1358900 h 3251200"/>
                <a:gd name="connsiteX53" fmla="*/ 3962400 w 4673600"/>
                <a:gd name="connsiteY53" fmla="*/ 1409700 h 3251200"/>
                <a:gd name="connsiteX54" fmla="*/ 4013200 w 4673600"/>
                <a:gd name="connsiteY54" fmla="*/ 1485900 h 3251200"/>
                <a:gd name="connsiteX55" fmla="*/ 4051300 w 4673600"/>
                <a:gd name="connsiteY55" fmla="*/ 1536700 h 3251200"/>
                <a:gd name="connsiteX56" fmla="*/ 4076700 w 4673600"/>
                <a:gd name="connsiteY56" fmla="*/ 1587500 h 3251200"/>
                <a:gd name="connsiteX57" fmla="*/ 4102100 w 4673600"/>
                <a:gd name="connsiteY57" fmla="*/ 1676400 h 3251200"/>
                <a:gd name="connsiteX58" fmla="*/ 4178300 w 4673600"/>
                <a:gd name="connsiteY58" fmla="*/ 1790700 h 3251200"/>
                <a:gd name="connsiteX59" fmla="*/ 4203700 w 4673600"/>
                <a:gd name="connsiteY59" fmla="*/ 1828800 h 3251200"/>
                <a:gd name="connsiteX60" fmla="*/ 4229100 w 4673600"/>
                <a:gd name="connsiteY60" fmla="*/ 1879600 h 3251200"/>
                <a:gd name="connsiteX61" fmla="*/ 4279900 w 4673600"/>
                <a:gd name="connsiteY61" fmla="*/ 1955800 h 3251200"/>
                <a:gd name="connsiteX62" fmla="*/ 4305300 w 4673600"/>
                <a:gd name="connsiteY62" fmla="*/ 1993900 h 3251200"/>
                <a:gd name="connsiteX63" fmla="*/ 4330700 w 4673600"/>
                <a:gd name="connsiteY63" fmla="*/ 2082800 h 3251200"/>
                <a:gd name="connsiteX64" fmla="*/ 4343400 w 4673600"/>
                <a:gd name="connsiteY64" fmla="*/ 2120900 h 3251200"/>
                <a:gd name="connsiteX65" fmla="*/ 4368800 w 4673600"/>
                <a:gd name="connsiteY65" fmla="*/ 2247900 h 3251200"/>
                <a:gd name="connsiteX66" fmla="*/ 4381500 w 4673600"/>
                <a:gd name="connsiteY66" fmla="*/ 2311400 h 3251200"/>
                <a:gd name="connsiteX67" fmla="*/ 4406900 w 4673600"/>
                <a:gd name="connsiteY67" fmla="*/ 2387600 h 3251200"/>
                <a:gd name="connsiteX68" fmla="*/ 4445000 w 4673600"/>
                <a:gd name="connsiteY68" fmla="*/ 2463800 h 3251200"/>
                <a:gd name="connsiteX69" fmla="*/ 4483100 w 4673600"/>
                <a:gd name="connsiteY69" fmla="*/ 2679700 h 3251200"/>
                <a:gd name="connsiteX70" fmla="*/ 4546600 w 4673600"/>
                <a:gd name="connsiteY70" fmla="*/ 2870200 h 3251200"/>
                <a:gd name="connsiteX71" fmla="*/ 4559300 w 4673600"/>
                <a:gd name="connsiteY71" fmla="*/ 2908300 h 3251200"/>
                <a:gd name="connsiteX72" fmla="*/ 4572000 w 4673600"/>
                <a:gd name="connsiteY72" fmla="*/ 2946400 h 3251200"/>
                <a:gd name="connsiteX73" fmla="*/ 4597400 w 4673600"/>
                <a:gd name="connsiteY73" fmla="*/ 3073400 h 3251200"/>
                <a:gd name="connsiteX74" fmla="*/ 4622800 w 4673600"/>
                <a:gd name="connsiteY74" fmla="*/ 3187700 h 3251200"/>
                <a:gd name="connsiteX75" fmla="*/ 4635500 w 4673600"/>
                <a:gd name="connsiteY75" fmla="*/ 3238500 h 3251200"/>
                <a:gd name="connsiteX76" fmla="*/ 4673600 w 4673600"/>
                <a:gd name="connsiteY76" fmla="*/ 3251200 h 3251200"/>
                <a:gd name="connsiteX77" fmla="*/ 4660900 w 4673600"/>
                <a:gd name="connsiteY77" fmla="*/ 3175000 h 32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673600" h="3251200">
                  <a:moveTo>
                    <a:pt x="0" y="0"/>
                  </a:moveTo>
                  <a:lnTo>
                    <a:pt x="165100" y="12700"/>
                  </a:lnTo>
                  <a:cubicBezTo>
                    <a:pt x="203277" y="16171"/>
                    <a:pt x="241140" y="23009"/>
                    <a:pt x="279400" y="25400"/>
                  </a:cubicBezTo>
                  <a:cubicBezTo>
                    <a:pt x="376669" y="31479"/>
                    <a:pt x="474133" y="33867"/>
                    <a:pt x="571500" y="38100"/>
                  </a:cubicBezTo>
                  <a:cubicBezTo>
                    <a:pt x="667265" y="70022"/>
                    <a:pt x="549223" y="26961"/>
                    <a:pt x="647700" y="76200"/>
                  </a:cubicBezTo>
                  <a:cubicBezTo>
                    <a:pt x="659674" y="82187"/>
                    <a:pt x="673826" y="82913"/>
                    <a:pt x="685800" y="88900"/>
                  </a:cubicBezTo>
                  <a:cubicBezTo>
                    <a:pt x="699452" y="95726"/>
                    <a:pt x="709092" y="110598"/>
                    <a:pt x="723900" y="114300"/>
                  </a:cubicBezTo>
                  <a:cubicBezTo>
                    <a:pt x="761090" y="123597"/>
                    <a:pt x="800100" y="122767"/>
                    <a:pt x="838200" y="127000"/>
                  </a:cubicBezTo>
                  <a:lnTo>
                    <a:pt x="952500" y="165100"/>
                  </a:lnTo>
                  <a:cubicBezTo>
                    <a:pt x="965200" y="169333"/>
                    <a:pt x="977395" y="175599"/>
                    <a:pt x="990600" y="177800"/>
                  </a:cubicBezTo>
                  <a:cubicBezTo>
                    <a:pt x="1016000" y="182033"/>
                    <a:pt x="1041818" y="184255"/>
                    <a:pt x="1066800" y="190500"/>
                  </a:cubicBezTo>
                  <a:cubicBezTo>
                    <a:pt x="1092775" y="196994"/>
                    <a:pt x="1117600" y="207433"/>
                    <a:pt x="1143000" y="215900"/>
                  </a:cubicBezTo>
                  <a:lnTo>
                    <a:pt x="1219200" y="241300"/>
                  </a:lnTo>
                  <a:cubicBezTo>
                    <a:pt x="1231900" y="245533"/>
                    <a:pt x="1244173" y="251375"/>
                    <a:pt x="1257300" y="254000"/>
                  </a:cubicBezTo>
                  <a:cubicBezTo>
                    <a:pt x="1299633" y="262467"/>
                    <a:pt x="1343344" y="265748"/>
                    <a:pt x="1384300" y="279400"/>
                  </a:cubicBezTo>
                  <a:lnTo>
                    <a:pt x="1574800" y="342900"/>
                  </a:lnTo>
                  <a:cubicBezTo>
                    <a:pt x="1587500" y="347133"/>
                    <a:pt x="1599695" y="353399"/>
                    <a:pt x="1612900" y="355600"/>
                  </a:cubicBezTo>
                  <a:cubicBezTo>
                    <a:pt x="1672777" y="365580"/>
                    <a:pt x="1686853" y="365844"/>
                    <a:pt x="1739900" y="381000"/>
                  </a:cubicBezTo>
                  <a:cubicBezTo>
                    <a:pt x="1752772" y="384678"/>
                    <a:pt x="1766026" y="387713"/>
                    <a:pt x="1778000" y="393700"/>
                  </a:cubicBezTo>
                  <a:cubicBezTo>
                    <a:pt x="1791652" y="400526"/>
                    <a:pt x="1802152" y="412901"/>
                    <a:pt x="1816100" y="419100"/>
                  </a:cubicBezTo>
                  <a:cubicBezTo>
                    <a:pt x="1840566" y="429974"/>
                    <a:pt x="1870023" y="429648"/>
                    <a:pt x="1892300" y="444500"/>
                  </a:cubicBezTo>
                  <a:lnTo>
                    <a:pt x="1968500" y="495300"/>
                  </a:lnTo>
                  <a:cubicBezTo>
                    <a:pt x="1981200" y="503767"/>
                    <a:pt x="1992120" y="515873"/>
                    <a:pt x="2006600" y="520700"/>
                  </a:cubicBezTo>
                  <a:cubicBezTo>
                    <a:pt x="2019300" y="524933"/>
                    <a:pt x="2032726" y="527413"/>
                    <a:pt x="2044700" y="533400"/>
                  </a:cubicBezTo>
                  <a:cubicBezTo>
                    <a:pt x="2058352" y="540226"/>
                    <a:pt x="2069148" y="551974"/>
                    <a:pt x="2082800" y="558800"/>
                  </a:cubicBezTo>
                  <a:cubicBezTo>
                    <a:pt x="2101020" y="567910"/>
                    <a:pt x="2155424" y="580131"/>
                    <a:pt x="2171700" y="584200"/>
                  </a:cubicBezTo>
                  <a:cubicBezTo>
                    <a:pt x="2184400" y="592667"/>
                    <a:pt x="2195852" y="603401"/>
                    <a:pt x="2209800" y="609600"/>
                  </a:cubicBezTo>
                  <a:cubicBezTo>
                    <a:pt x="2234266" y="620474"/>
                    <a:pt x="2260600" y="626533"/>
                    <a:pt x="2286000" y="635000"/>
                  </a:cubicBezTo>
                  <a:lnTo>
                    <a:pt x="2362200" y="660400"/>
                  </a:lnTo>
                  <a:cubicBezTo>
                    <a:pt x="2374900" y="664633"/>
                    <a:pt x="2388326" y="667113"/>
                    <a:pt x="2400300" y="673100"/>
                  </a:cubicBezTo>
                  <a:cubicBezTo>
                    <a:pt x="2417233" y="681567"/>
                    <a:pt x="2433139" y="692513"/>
                    <a:pt x="2451100" y="698500"/>
                  </a:cubicBezTo>
                  <a:cubicBezTo>
                    <a:pt x="2494574" y="712991"/>
                    <a:pt x="2514682" y="704891"/>
                    <a:pt x="2552700" y="723900"/>
                  </a:cubicBezTo>
                  <a:cubicBezTo>
                    <a:pt x="2566352" y="730726"/>
                    <a:pt x="2576852" y="743101"/>
                    <a:pt x="2590800" y="749300"/>
                  </a:cubicBezTo>
                  <a:cubicBezTo>
                    <a:pt x="2615266" y="760174"/>
                    <a:pt x="2644723" y="759848"/>
                    <a:pt x="2667000" y="774700"/>
                  </a:cubicBezTo>
                  <a:cubicBezTo>
                    <a:pt x="2679700" y="783167"/>
                    <a:pt x="2691071" y="794087"/>
                    <a:pt x="2705100" y="800100"/>
                  </a:cubicBezTo>
                  <a:cubicBezTo>
                    <a:pt x="2725058" y="808653"/>
                    <a:pt x="2802825" y="820979"/>
                    <a:pt x="2819400" y="825500"/>
                  </a:cubicBezTo>
                  <a:cubicBezTo>
                    <a:pt x="2845231" y="832545"/>
                    <a:pt x="2870200" y="842433"/>
                    <a:pt x="2895600" y="850900"/>
                  </a:cubicBezTo>
                  <a:cubicBezTo>
                    <a:pt x="2908300" y="855133"/>
                    <a:pt x="2920713" y="860353"/>
                    <a:pt x="2933700" y="863600"/>
                  </a:cubicBezTo>
                  <a:cubicBezTo>
                    <a:pt x="2950633" y="867833"/>
                    <a:pt x="2967717" y="871505"/>
                    <a:pt x="2984500" y="876300"/>
                  </a:cubicBezTo>
                  <a:cubicBezTo>
                    <a:pt x="2997372" y="879978"/>
                    <a:pt x="3009473" y="886375"/>
                    <a:pt x="3022600" y="889000"/>
                  </a:cubicBezTo>
                  <a:cubicBezTo>
                    <a:pt x="3051953" y="894871"/>
                    <a:pt x="3082049" y="896345"/>
                    <a:pt x="3111500" y="901700"/>
                  </a:cubicBezTo>
                  <a:cubicBezTo>
                    <a:pt x="3166091" y="911626"/>
                    <a:pt x="3152795" y="913498"/>
                    <a:pt x="3200400" y="927100"/>
                  </a:cubicBezTo>
                  <a:cubicBezTo>
                    <a:pt x="3217183" y="931895"/>
                    <a:pt x="3234161" y="936014"/>
                    <a:pt x="3251200" y="939800"/>
                  </a:cubicBezTo>
                  <a:cubicBezTo>
                    <a:pt x="3272272" y="944483"/>
                    <a:pt x="3293759" y="947265"/>
                    <a:pt x="3314700" y="952500"/>
                  </a:cubicBezTo>
                  <a:cubicBezTo>
                    <a:pt x="3327687" y="955747"/>
                    <a:pt x="3339673" y="962575"/>
                    <a:pt x="3352800" y="965200"/>
                  </a:cubicBezTo>
                  <a:cubicBezTo>
                    <a:pt x="3382153" y="971071"/>
                    <a:pt x="3412173" y="972979"/>
                    <a:pt x="3441700" y="977900"/>
                  </a:cubicBezTo>
                  <a:cubicBezTo>
                    <a:pt x="3462992" y="981449"/>
                    <a:pt x="3484128" y="985917"/>
                    <a:pt x="3505200" y="990600"/>
                  </a:cubicBezTo>
                  <a:cubicBezTo>
                    <a:pt x="3531823" y="996516"/>
                    <a:pt x="3616371" y="1018147"/>
                    <a:pt x="3632200" y="1028700"/>
                  </a:cubicBezTo>
                  <a:cubicBezTo>
                    <a:pt x="3716407" y="1084838"/>
                    <a:pt x="3622837" y="1018861"/>
                    <a:pt x="3708400" y="1092200"/>
                  </a:cubicBezTo>
                  <a:cubicBezTo>
                    <a:pt x="3847589" y="1211505"/>
                    <a:pt x="3642999" y="1014099"/>
                    <a:pt x="3835400" y="1206500"/>
                  </a:cubicBezTo>
                  <a:cubicBezTo>
                    <a:pt x="3848100" y="1219200"/>
                    <a:pt x="3863537" y="1229656"/>
                    <a:pt x="3873500" y="1244600"/>
                  </a:cubicBezTo>
                  <a:cubicBezTo>
                    <a:pt x="3946293" y="1353789"/>
                    <a:pt x="3859020" y="1215640"/>
                    <a:pt x="3911600" y="1320800"/>
                  </a:cubicBezTo>
                  <a:cubicBezTo>
                    <a:pt x="3918426" y="1334452"/>
                    <a:pt x="3929427" y="1345648"/>
                    <a:pt x="3937000" y="1358900"/>
                  </a:cubicBezTo>
                  <a:cubicBezTo>
                    <a:pt x="3946393" y="1375338"/>
                    <a:pt x="3952660" y="1393466"/>
                    <a:pt x="3962400" y="1409700"/>
                  </a:cubicBezTo>
                  <a:cubicBezTo>
                    <a:pt x="3978106" y="1435877"/>
                    <a:pt x="3994884" y="1461478"/>
                    <a:pt x="4013200" y="1485900"/>
                  </a:cubicBezTo>
                  <a:cubicBezTo>
                    <a:pt x="4025900" y="1502833"/>
                    <a:pt x="4040082" y="1518751"/>
                    <a:pt x="4051300" y="1536700"/>
                  </a:cubicBezTo>
                  <a:cubicBezTo>
                    <a:pt x="4061334" y="1552754"/>
                    <a:pt x="4070053" y="1569773"/>
                    <a:pt x="4076700" y="1587500"/>
                  </a:cubicBezTo>
                  <a:cubicBezTo>
                    <a:pt x="4084288" y="1607735"/>
                    <a:pt x="4090291" y="1655144"/>
                    <a:pt x="4102100" y="1676400"/>
                  </a:cubicBezTo>
                  <a:lnTo>
                    <a:pt x="4178300" y="1790700"/>
                  </a:lnTo>
                  <a:cubicBezTo>
                    <a:pt x="4186767" y="1803400"/>
                    <a:pt x="4196874" y="1815148"/>
                    <a:pt x="4203700" y="1828800"/>
                  </a:cubicBezTo>
                  <a:cubicBezTo>
                    <a:pt x="4212167" y="1845733"/>
                    <a:pt x="4219360" y="1863366"/>
                    <a:pt x="4229100" y="1879600"/>
                  </a:cubicBezTo>
                  <a:cubicBezTo>
                    <a:pt x="4244806" y="1905777"/>
                    <a:pt x="4262967" y="1930400"/>
                    <a:pt x="4279900" y="1955800"/>
                  </a:cubicBezTo>
                  <a:cubicBezTo>
                    <a:pt x="4288367" y="1968500"/>
                    <a:pt x="4300473" y="1979420"/>
                    <a:pt x="4305300" y="1993900"/>
                  </a:cubicBezTo>
                  <a:cubicBezTo>
                    <a:pt x="4335750" y="2085251"/>
                    <a:pt x="4298806" y="1971172"/>
                    <a:pt x="4330700" y="2082800"/>
                  </a:cubicBezTo>
                  <a:cubicBezTo>
                    <a:pt x="4334378" y="2095672"/>
                    <a:pt x="4340390" y="2107856"/>
                    <a:pt x="4343400" y="2120900"/>
                  </a:cubicBezTo>
                  <a:cubicBezTo>
                    <a:pt x="4353108" y="2162966"/>
                    <a:pt x="4360333" y="2205567"/>
                    <a:pt x="4368800" y="2247900"/>
                  </a:cubicBezTo>
                  <a:cubicBezTo>
                    <a:pt x="4373033" y="2269067"/>
                    <a:pt x="4374674" y="2290922"/>
                    <a:pt x="4381500" y="2311400"/>
                  </a:cubicBezTo>
                  <a:cubicBezTo>
                    <a:pt x="4389967" y="2336800"/>
                    <a:pt x="4392048" y="2365323"/>
                    <a:pt x="4406900" y="2387600"/>
                  </a:cubicBezTo>
                  <a:cubicBezTo>
                    <a:pt x="4439726" y="2436839"/>
                    <a:pt x="4427473" y="2411220"/>
                    <a:pt x="4445000" y="2463800"/>
                  </a:cubicBezTo>
                  <a:cubicBezTo>
                    <a:pt x="4455205" y="2555642"/>
                    <a:pt x="4454185" y="2592956"/>
                    <a:pt x="4483100" y="2679700"/>
                  </a:cubicBezTo>
                  <a:lnTo>
                    <a:pt x="4546600" y="2870200"/>
                  </a:lnTo>
                  <a:lnTo>
                    <a:pt x="4559300" y="2908300"/>
                  </a:lnTo>
                  <a:cubicBezTo>
                    <a:pt x="4563533" y="2921000"/>
                    <a:pt x="4569375" y="2933273"/>
                    <a:pt x="4572000" y="2946400"/>
                  </a:cubicBezTo>
                  <a:cubicBezTo>
                    <a:pt x="4580467" y="2988733"/>
                    <a:pt x="4586929" y="3031517"/>
                    <a:pt x="4597400" y="3073400"/>
                  </a:cubicBezTo>
                  <a:cubicBezTo>
                    <a:pt x="4628373" y="3197290"/>
                    <a:pt x="4590554" y="3042592"/>
                    <a:pt x="4622800" y="3187700"/>
                  </a:cubicBezTo>
                  <a:cubicBezTo>
                    <a:pt x="4626586" y="3204739"/>
                    <a:pt x="4624596" y="3224870"/>
                    <a:pt x="4635500" y="3238500"/>
                  </a:cubicBezTo>
                  <a:cubicBezTo>
                    <a:pt x="4643863" y="3248953"/>
                    <a:pt x="4660900" y="3246967"/>
                    <a:pt x="4673600" y="3251200"/>
                  </a:cubicBezTo>
                  <a:cubicBezTo>
                    <a:pt x="4656884" y="3201052"/>
                    <a:pt x="4660900" y="3226487"/>
                    <a:pt x="4660900" y="3175000"/>
                  </a:cubicBezTo>
                </a:path>
              </a:pathLst>
            </a:custGeom>
            <a:ln>
              <a:solidFill>
                <a:srgbClr val="FBFD8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TW" altLang="en-US" sz="1662"/>
            </a:p>
          </p:txBody>
        </p:sp>
        <p:sp>
          <p:nvSpPr>
            <p:cNvPr id="71" name="矩形 70"/>
            <p:cNvSpPr/>
            <p:nvPr/>
          </p:nvSpPr>
          <p:spPr>
            <a:xfrm>
              <a:off x="4404396" y="1970822"/>
              <a:ext cx="1231106" cy="369332"/>
            </a:xfrm>
            <a:prstGeom prst="rect">
              <a:avLst/>
            </a:prstGeom>
          </p:spPr>
          <p:txBody>
            <a:bodyPr wrap="none" lIns="0" tIns="0" rIns="0" bIns="0">
              <a:spAutoFit/>
            </a:bodyPr>
            <a:lstStyle/>
            <a:p>
              <a:pPr algn="ctr"/>
              <a:r>
                <a:rPr kumimoji="1" lang="zh-TW" altLang="en-US" sz="2400" b="1" dirty="0">
                  <a:effectLst>
                    <a:outerShdw blurRad="38100" dist="38100" dir="2700000" algn="tl">
                      <a:srgbClr val="000000">
                        <a:alpha val="43137"/>
                      </a:srgbClr>
                    </a:outerShdw>
                  </a:effectLst>
                  <a:latin typeface="微軟正黑體"/>
                  <a:ea typeface="微軟正黑體"/>
                  <a:cs typeface="微軟正黑體"/>
                </a:rPr>
                <a:t>其他重病</a:t>
              </a:r>
            </a:p>
          </p:txBody>
        </p:sp>
        <p:sp>
          <p:nvSpPr>
            <p:cNvPr id="66" name="文字方塊 65"/>
            <p:cNvSpPr txBox="1"/>
            <p:nvPr/>
          </p:nvSpPr>
          <p:spPr>
            <a:xfrm>
              <a:off x="5338556" y="2908504"/>
              <a:ext cx="598220" cy="660502"/>
            </a:xfrm>
            <a:prstGeom prst="rect">
              <a:avLst/>
            </a:prstGeom>
            <a:noFill/>
          </p:spPr>
          <p:txBody>
            <a:bodyPr wrap="square" rtlCol="0">
              <a:spAutoFit/>
            </a:bodyPr>
            <a:lstStyle/>
            <a:p>
              <a:pPr algn="ctr"/>
              <a:endParaRPr kumimoji="1" lang="zh-TW" altLang="en-US" sz="3692" b="1" dirty="0">
                <a:solidFill>
                  <a:srgbClr val="FF0000"/>
                </a:solidFill>
                <a:effectLst>
                  <a:glow rad="101600">
                    <a:srgbClr val="FFFF00">
                      <a:alpha val="75000"/>
                    </a:srgbClr>
                  </a:glow>
                </a:effectLst>
                <a:latin typeface="微軟正黑體"/>
                <a:ea typeface="微軟正黑體"/>
                <a:cs typeface="微軟正黑體"/>
              </a:endParaRPr>
            </a:p>
          </p:txBody>
        </p:sp>
        <p:sp>
          <p:nvSpPr>
            <p:cNvPr id="68" name="文字方塊 67"/>
            <p:cNvSpPr txBox="1"/>
            <p:nvPr/>
          </p:nvSpPr>
          <p:spPr>
            <a:xfrm>
              <a:off x="6898412" y="2697842"/>
              <a:ext cx="598220" cy="660502"/>
            </a:xfrm>
            <a:prstGeom prst="rect">
              <a:avLst/>
            </a:prstGeom>
            <a:noFill/>
          </p:spPr>
          <p:txBody>
            <a:bodyPr wrap="square" rtlCol="0">
              <a:spAutoFit/>
            </a:bodyPr>
            <a:lstStyle/>
            <a:p>
              <a:pPr algn="ctr"/>
              <a:endParaRPr kumimoji="1" lang="zh-TW" altLang="en-US" sz="3692" b="1" dirty="0">
                <a:solidFill>
                  <a:srgbClr val="FF0000"/>
                </a:solidFill>
                <a:effectLst>
                  <a:glow rad="101600">
                    <a:srgbClr val="FFFF00">
                      <a:alpha val="75000"/>
                    </a:srgbClr>
                  </a:glow>
                </a:effectLst>
                <a:latin typeface="微軟正黑體"/>
                <a:ea typeface="微軟正黑體"/>
                <a:cs typeface="微軟正黑體"/>
              </a:endParaRPr>
            </a:p>
          </p:txBody>
        </p:sp>
        <p:sp>
          <p:nvSpPr>
            <p:cNvPr id="72" name="文字方塊 71"/>
            <p:cNvSpPr txBox="1"/>
            <p:nvPr/>
          </p:nvSpPr>
          <p:spPr>
            <a:xfrm>
              <a:off x="6566068" y="2830780"/>
              <a:ext cx="598220" cy="660502"/>
            </a:xfrm>
            <a:prstGeom prst="rect">
              <a:avLst/>
            </a:prstGeom>
            <a:noFill/>
          </p:spPr>
          <p:txBody>
            <a:bodyPr wrap="square" rtlCol="0">
              <a:spAutoFit/>
            </a:bodyPr>
            <a:lstStyle/>
            <a:p>
              <a:pPr algn="ctr"/>
              <a:r>
                <a:rPr kumimoji="1" lang="zh-TW" altLang="en-US" sz="3692" b="1" dirty="0">
                  <a:solidFill>
                    <a:srgbClr val="FF0000"/>
                  </a:solidFill>
                  <a:effectLst>
                    <a:glow rad="101600">
                      <a:srgbClr val="FFFF00">
                        <a:alpha val="75000"/>
                      </a:srgbClr>
                    </a:glow>
                  </a:effectLst>
                  <a:latin typeface="微軟正黑體"/>
                  <a:ea typeface="微軟正黑體"/>
                  <a:cs typeface="微軟正黑體"/>
                </a:rPr>
                <a:t>＊</a:t>
              </a:r>
            </a:p>
          </p:txBody>
        </p:sp>
        <p:grpSp>
          <p:nvGrpSpPr>
            <p:cNvPr id="25" name="群組 24"/>
            <p:cNvGrpSpPr/>
            <p:nvPr/>
          </p:nvGrpSpPr>
          <p:grpSpPr>
            <a:xfrm>
              <a:off x="6433130" y="1700808"/>
              <a:ext cx="1410052" cy="5040560"/>
              <a:chOff x="6433130" y="1700808"/>
              <a:chExt cx="1410052" cy="5040560"/>
            </a:xfrm>
          </p:grpSpPr>
          <p:grpSp>
            <p:nvGrpSpPr>
              <p:cNvPr id="16" name="群組 15"/>
              <p:cNvGrpSpPr/>
              <p:nvPr/>
            </p:nvGrpSpPr>
            <p:grpSpPr>
              <a:xfrm>
                <a:off x="6491044" y="1700808"/>
                <a:ext cx="1352138" cy="5040560"/>
                <a:chOff x="6491044" y="1700808"/>
                <a:chExt cx="1352138" cy="5040560"/>
              </a:xfrm>
            </p:grpSpPr>
            <p:cxnSp>
              <p:nvCxnSpPr>
                <p:cNvPr id="60" name="直線接點 59"/>
                <p:cNvCxnSpPr>
                  <a:stCxn id="61" idx="0"/>
                </p:cNvCxnSpPr>
                <p:nvPr/>
              </p:nvCxnSpPr>
              <p:spPr>
                <a:xfrm flipH="1" flipV="1">
                  <a:off x="7164288" y="1700808"/>
                  <a:ext cx="2825" cy="3655565"/>
                </a:xfrm>
                <a:prstGeom prst="line">
                  <a:avLst/>
                </a:prstGeom>
                <a:ln>
                  <a:solidFill>
                    <a:srgbClr val="FF0000"/>
                  </a:solidFill>
                  <a:prstDash val="dash"/>
                </a:ln>
                <a:effectLst>
                  <a:glow rad="508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61" name="文字方塊 60"/>
                <p:cNvSpPr txBox="1"/>
                <p:nvPr/>
              </p:nvSpPr>
              <p:spPr>
                <a:xfrm>
                  <a:off x="6491044" y="5356373"/>
                  <a:ext cx="1352138" cy="1384995"/>
                </a:xfrm>
                <a:prstGeom prst="rect">
                  <a:avLst/>
                </a:prstGeom>
                <a:noFill/>
              </p:spPr>
              <p:txBody>
                <a:bodyPr wrap="square" rtlCol="0">
                  <a:spAutoFit/>
                </a:bodyPr>
                <a:lstStyle/>
                <a:p>
                  <a:pPr algn="ctr"/>
                  <a:r>
                    <a:rPr kumimoji="1" lang="zh-TW" altLang="en-US" sz="2800" dirty="0" smtClean="0">
                      <a:solidFill>
                        <a:srgbClr val="FF0000"/>
                      </a:solidFill>
                      <a:latin typeface="微軟正黑體"/>
                      <a:ea typeface="微軟正黑體"/>
                      <a:cs typeface="微軟正黑體"/>
                    </a:rPr>
                    <a:t>需要</a:t>
                  </a:r>
                  <a:endParaRPr kumimoji="1" lang="en-US" altLang="zh-TW" sz="2800" dirty="0" smtClean="0">
                    <a:solidFill>
                      <a:srgbClr val="FF0000"/>
                    </a:solidFill>
                    <a:latin typeface="微軟正黑體"/>
                    <a:ea typeface="微軟正黑體"/>
                    <a:cs typeface="微軟正黑體"/>
                  </a:endParaRPr>
                </a:p>
                <a:p>
                  <a:pPr algn="ctr"/>
                  <a:r>
                    <a:rPr kumimoji="1" lang="zh-TW" altLang="en-US" sz="2800" dirty="0" smtClean="0">
                      <a:solidFill>
                        <a:srgbClr val="FF0000"/>
                      </a:solidFill>
                      <a:latin typeface="微軟正黑體"/>
                      <a:ea typeface="微軟正黑體"/>
                      <a:cs typeface="微軟正黑體"/>
                    </a:rPr>
                    <a:t>維持</a:t>
                  </a:r>
                  <a:r>
                    <a:rPr kumimoji="1" lang="zh-TW" altLang="en-US" sz="2800" dirty="0">
                      <a:solidFill>
                        <a:srgbClr val="FF0000"/>
                      </a:solidFill>
                      <a:latin typeface="微軟正黑體"/>
                      <a:ea typeface="微軟正黑體"/>
                      <a:cs typeface="微軟正黑體"/>
                    </a:rPr>
                    <a:t>生命治療</a:t>
                  </a:r>
                </a:p>
              </p:txBody>
            </p:sp>
          </p:grpSp>
          <p:cxnSp>
            <p:nvCxnSpPr>
              <p:cNvPr id="81" name="直線接點 80"/>
              <p:cNvCxnSpPr/>
              <p:nvPr/>
            </p:nvCxnSpPr>
            <p:spPr>
              <a:xfrm flipV="1">
                <a:off x="6433130" y="2498435"/>
                <a:ext cx="132938" cy="465282"/>
              </a:xfrm>
              <a:prstGeom prst="line">
                <a:avLst/>
              </a:prstGeom>
              <a:ln>
                <a:solidFill>
                  <a:srgbClr val="FF0000"/>
                </a:solidFill>
                <a:prstDash val="dash"/>
              </a:ln>
              <a:effectLst>
                <a:glow rad="508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cxnSp>
          <p:nvCxnSpPr>
            <p:cNvPr id="83" name="直線接點 82"/>
            <p:cNvCxnSpPr>
              <a:endCxn id="40" idx="1"/>
            </p:cNvCxnSpPr>
            <p:nvPr/>
          </p:nvCxnSpPr>
          <p:spPr>
            <a:xfrm>
              <a:off x="1713838" y="1700809"/>
              <a:ext cx="1402295" cy="0"/>
            </a:xfrm>
            <a:prstGeom prst="line">
              <a:avLst/>
            </a:prstGeom>
            <a:ln w="57150" cmpd="sng"/>
          </p:spPr>
          <p:style>
            <a:lnRef idx="2">
              <a:schemeClr val="accent1"/>
            </a:lnRef>
            <a:fillRef idx="0">
              <a:schemeClr val="accent1"/>
            </a:fillRef>
            <a:effectRef idx="1">
              <a:schemeClr val="accent1"/>
            </a:effectRef>
            <a:fontRef idx="minor">
              <a:schemeClr val="tx1"/>
            </a:fontRef>
          </p:style>
        </p:cxnSp>
      </p:grpSp>
      <p:sp>
        <p:nvSpPr>
          <p:cNvPr id="92" name="文字方塊 91"/>
          <p:cNvSpPr txBox="1"/>
          <p:nvPr/>
        </p:nvSpPr>
        <p:spPr>
          <a:xfrm>
            <a:off x="251519" y="6237312"/>
            <a:ext cx="2193475" cy="461665"/>
          </a:xfrm>
          <a:prstGeom prst="rect">
            <a:avLst/>
          </a:prstGeom>
          <a:noFill/>
        </p:spPr>
        <p:txBody>
          <a:bodyPr wrap="square" rtlCol="0">
            <a:spAutoFit/>
          </a:bodyPr>
          <a:lstStyle/>
          <a:p>
            <a:r>
              <a:rPr kumimoji="1" lang="zh-TW" altLang="en-US" sz="2400" b="1" dirty="0">
                <a:latin typeface="微軟正黑體"/>
                <a:ea typeface="微軟正黑體"/>
                <a:cs typeface="微軟正黑體"/>
              </a:rPr>
              <a:t>繪圖：黃曉峰</a:t>
            </a:r>
          </a:p>
        </p:txBody>
      </p:sp>
      <p:sp>
        <p:nvSpPr>
          <p:cNvPr id="10" name="標題 9"/>
          <p:cNvSpPr>
            <a:spLocks noGrp="1"/>
          </p:cNvSpPr>
          <p:nvPr>
            <p:ph type="title"/>
          </p:nvPr>
        </p:nvSpPr>
        <p:spPr/>
        <p:txBody>
          <a:bodyPr/>
          <a:lstStyle/>
          <a:p>
            <a:r>
              <a:rPr lang="zh-TW" altLang="en-US" b="1" dirty="0">
                <a:solidFill>
                  <a:srgbClr val="800000"/>
                </a:solidFill>
                <a:latin typeface="微軟正黑體" panose="020B0604030504040204" pitchFamily="34" charset="-120"/>
                <a:ea typeface="微軟正黑體" panose="020B0604030504040204" pitchFamily="34" charset="-120"/>
              </a:rPr>
              <a:t>當下</a:t>
            </a:r>
            <a:r>
              <a:rPr lang="zh-TW" altLang="en-US" b="1" dirty="0" smtClean="0">
                <a:latin typeface="微軟正黑體" panose="020B0604030504040204" pitchFamily="34" charset="-120"/>
                <a:ea typeface="微軟正黑體" panose="020B0604030504040204" pitchFamily="34" charset="-120"/>
              </a:rPr>
              <a:t>意願與</a:t>
            </a:r>
            <a:r>
              <a:rPr lang="en-US" altLang="zh-TW" b="1" dirty="0" smtClean="0">
                <a:solidFill>
                  <a:srgbClr val="800000"/>
                </a:solidFill>
                <a:latin typeface="微軟正黑體" panose="020B0604030504040204" pitchFamily="34" charset="-120"/>
                <a:ea typeface="微軟正黑體" panose="020B0604030504040204" pitchFamily="34" charset="-120"/>
              </a:rPr>
              <a:t>AD</a:t>
            </a:r>
            <a:r>
              <a:rPr lang="zh-TW" altLang="zh-TW" b="1" dirty="0" smtClean="0">
                <a:latin typeface="微軟正黑體" panose="020B0604030504040204" pitchFamily="34" charset="-120"/>
                <a:ea typeface="微軟正黑體" panose="020B0604030504040204" pitchFamily="34" charset="-120"/>
              </a:rPr>
              <a:t>意願</a:t>
            </a:r>
            <a:r>
              <a:rPr lang="zh-TW" altLang="en-US" b="1" dirty="0" smtClean="0">
                <a:latin typeface="微軟正黑體" panose="020B0604030504040204" pitchFamily="34" charset="-120"/>
                <a:ea typeface="微軟正黑體" panose="020B0604030504040204" pitchFamily="34" charset="-120"/>
              </a:rPr>
              <a:t>不一致時</a:t>
            </a:r>
            <a:endParaRPr lang="zh-TW" altLang="en-US" dirty="0"/>
          </a:p>
        </p:txBody>
      </p:sp>
      <p:sp>
        <p:nvSpPr>
          <p:cNvPr id="59" name="文字方塊 58"/>
          <p:cNvSpPr txBox="1"/>
          <p:nvPr/>
        </p:nvSpPr>
        <p:spPr>
          <a:xfrm>
            <a:off x="982680" y="4359566"/>
            <a:ext cx="184731" cy="348109"/>
          </a:xfrm>
          <a:prstGeom prst="rect">
            <a:avLst/>
          </a:prstGeom>
          <a:noFill/>
        </p:spPr>
        <p:txBody>
          <a:bodyPr wrap="none" rtlCol="0">
            <a:spAutoFit/>
          </a:bodyPr>
          <a:lstStyle/>
          <a:p>
            <a:endParaRPr kumimoji="1" lang="zh-TW" altLang="en-US" sz="1662" dirty="0"/>
          </a:p>
        </p:txBody>
      </p:sp>
      <p:sp>
        <p:nvSpPr>
          <p:cNvPr id="74" name="文字方塊 73"/>
          <p:cNvSpPr txBox="1"/>
          <p:nvPr/>
        </p:nvSpPr>
        <p:spPr>
          <a:xfrm>
            <a:off x="6898412" y="2697842"/>
            <a:ext cx="598220" cy="660502"/>
          </a:xfrm>
          <a:prstGeom prst="rect">
            <a:avLst/>
          </a:prstGeom>
          <a:noFill/>
        </p:spPr>
        <p:txBody>
          <a:bodyPr wrap="square" rtlCol="0">
            <a:spAutoFit/>
          </a:bodyPr>
          <a:lstStyle/>
          <a:p>
            <a:pPr algn="ctr"/>
            <a:r>
              <a:rPr kumimoji="1" lang="zh-TW" altLang="en-US" sz="3692" b="1" dirty="0">
                <a:solidFill>
                  <a:srgbClr val="FF0000"/>
                </a:solidFill>
                <a:latin typeface="微軟正黑體"/>
                <a:ea typeface="微軟正黑體"/>
                <a:cs typeface="微軟正黑體"/>
              </a:rPr>
              <a:t>＊</a:t>
            </a:r>
          </a:p>
        </p:txBody>
      </p:sp>
      <p:sp>
        <p:nvSpPr>
          <p:cNvPr id="75" name="文字方塊 74"/>
          <p:cNvSpPr txBox="1"/>
          <p:nvPr/>
        </p:nvSpPr>
        <p:spPr>
          <a:xfrm>
            <a:off x="6566068" y="2830780"/>
            <a:ext cx="598220" cy="660502"/>
          </a:xfrm>
          <a:prstGeom prst="rect">
            <a:avLst/>
          </a:prstGeom>
          <a:noFill/>
        </p:spPr>
        <p:txBody>
          <a:bodyPr wrap="square" rtlCol="0">
            <a:spAutoFit/>
          </a:bodyPr>
          <a:lstStyle/>
          <a:p>
            <a:pPr algn="ctr"/>
            <a:r>
              <a:rPr kumimoji="1" lang="zh-TW" altLang="en-US" sz="3692" b="1" dirty="0">
                <a:solidFill>
                  <a:srgbClr val="FF0000"/>
                </a:solidFill>
                <a:latin typeface="微軟正黑體"/>
                <a:ea typeface="微軟正黑體"/>
                <a:cs typeface="微軟正黑體"/>
              </a:rPr>
              <a:t>＊</a:t>
            </a:r>
          </a:p>
        </p:txBody>
      </p:sp>
      <p:cxnSp>
        <p:nvCxnSpPr>
          <p:cNvPr id="76" name="直線接點 75"/>
          <p:cNvCxnSpPr/>
          <p:nvPr/>
        </p:nvCxnSpPr>
        <p:spPr>
          <a:xfrm flipV="1">
            <a:off x="6444208" y="2452333"/>
            <a:ext cx="151021" cy="369720"/>
          </a:xfrm>
          <a:prstGeom prst="line">
            <a:avLst/>
          </a:prstGeom>
          <a:ln>
            <a:solidFill>
              <a:srgbClr val="FF0000"/>
            </a:solidFill>
            <a:prstDash val="dash"/>
          </a:ln>
          <a:effectLst>
            <a:glow rad="508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77" name="圓角矩形圖說文字 76"/>
          <p:cNvSpPr/>
          <p:nvPr/>
        </p:nvSpPr>
        <p:spPr>
          <a:xfrm>
            <a:off x="3209234" y="1117659"/>
            <a:ext cx="1761580" cy="465282"/>
          </a:xfrm>
          <a:prstGeom prst="wedgeRoundRectCallout">
            <a:avLst>
              <a:gd name="adj1" fmla="val 32195"/>
              <a:gd name="adj2" fmla="val 125842"/>
              <a:gd name="adj3" fmla="val 16667"/>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2000" dirty="0">
                <a:solidFill>
                  <a:schemeClr val="tx1"/>
                </a:solidFill>
                <a:latin typeface="微軟正黑體"/>
                <a:ea typeface="微軟正黑體"/>
                <a:cs typeface="微軟正黑體"/>
              </a:rPr>
              <a:t>AD:</a:t>
            </a:r>
            <a:r>
              <a:rPr kumimoji="1" lang="zh-TW" altLang="en-US" sz="2000" b="1" dirty="0" smtClean="0">
                <a:solidFill>
                  <a:srgbClr val="FF0000"/>
                </a:solidFill>
                <a:effectLst>
                  <a:glow rad="101600">
                    <a:srgbClr val="FFFF00">
                      <a:alpha val="75000"/>
                    </a:srgbClr>
                  </a:glow>
                </a:effectLst>
                <a:latin typeface="微軟正黑體"/>
                <a:ea typeface="微軟正黑體"/>
                <a:cs typeface="微軟正黑體"/>
              </a:rPr>
              <a:t>不要</a:t>
            </a:r>
            <a:r>
              <a:rPr kumimoji="1" lang="en-US" altLang="zh-TW" sz="2000" b="1" dirty="0" err="1" smtClean="0">
                <a:solidFill>
                  <a:srgbClr val="FF0000"/>
                </a:solidFill>
                <a:effectLst>
                  <a:glow rad="101600">
                    <a:srgbClr val="FFFF00">
                      <a:alpha val="75000"/>
                    </a:srgbClr>
                  </a:glow>
                </a:effectLst>
                <a:latin typeface="微軟正黑體"/>
                <a:ea typeface="微軟正黑體"/>
                <a:cs typeface="微軟正黑體"/>
              </a:rPr>
              <a:t>LST</a:t>
            </a:r>
            <a:endParaRPr kumimoji="1" lang="zh-TW" altLang="en-US" sz="2000" b="1" dirty="0">
              <a:solidFill>
                <a:srgbClr val="FF0000"/>
              </a:solidFill>
              <a:effectLst>
                <a:glow rad="101600">
                  <a:srgbClr val="FFFF00">
                    <a:alpha val="75000"/>
                  </a:srgbClr>
                </a:glow>
              </a:effectLst>
              <a:latin typeface="微軟正黑體"/>
              <a:ea typeface="微軟正黑體"/>
              <a:cs typeface="微軟正黑體"/>
            </a:endParaRPr>
          </a:p>
        </p:txBody>
      </p:sp>
      <p:sp>
        <p:nvSpPr>
          <p:cNvPr id="79" name="圓角矩形圖說文字 78"/>
          <p:cNvSpPr/>
          <p:nvPr/>
        </p:nvSpPr>
        <p:spPr>
          <a:xfrm>
            <a:off x="2883884" y="2348548"/>
            <a:ext cx="1504613" cy="606538"/>
          </a:xfrm>
          <a:prstGeom prst="wedgeRoundRectCallout">
            <a:avLst>
              <a:gd name="adj1" fmla="val 36502"/>
              <a:gd name="adj2" fmla="val -88946"/>
              <a:gd name="adj3" fmla="val 16667"/>
            </a:avLst>
          </a:prstGeom>
          <a:solidFill>
            <a:schemeClr val="bg2"/>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2000" dirty="0">
                <a:solidFill>
                  <a:schemeClr val="tx1"/>
                </a:solidFill>
                <a:latin typeface="微軟正黑體"/>
                <a:ea typeface="微軟正黑體"/>
                <a:cs typeface="微軟正黑體"/>
              </a:rPr>
              <a:t>AD:</a:t>
            </a:r>
            <a:r>
              <a:rPr kumimoji="1" lang="zh-TW" altLang="en-US" sz="2000" b="1" dirty="0" smtClean="0">
                <a:solidFill>
                  <a:srgbClr val="298758"/>
                </a:solidFill>
                <a:effectLst>
                  <a:glow rad="101600">
                    <a:srgbClr val="FFFF00">
                      <a:alpha val="75000"/>
                    </a:srgbClr>
                  </a:glow>
                </a:effectLst>
                <a:latin typeface="微軟正黑體"/>
                <a:ea typeface="微軟正黑體"/>
                <a:cs typeface="微軟正黑體"/>
              </a:rPr>
              <a:t>要</a:t>
            </a:r>
            <a:r>
              <a:rPr kumimoji="1" lang="en-US" altLang="zh-TW" sz="2000" b="1" dirty="0" err="1" smtClean="0">
                <a:solidFill>
                  <a:srgbClr val="298758"/>
                </a:solidFill>
                <a:effectLst>
                  <a:glow rad="101600">
                    <a:srgbClr val="FFFF00">
                      <a:alpha val="75000"/>
                    </a:srgbClr>
                  </a:glow>
                </a:effectLst>
                <a:latin typeface="微軟正黑體"/>
                <a:ea typeface="微軟正黑體"/>
                <a:cs typeface="微軟正黑體"/>
              </a:rPr>
              <a:t>LST</a:t>
            </a:r>
            <a:endParaRPr kumimoji="1" lang="en-US" altLang="zh-TW" sz="2000" b="1" dirty="0" smtClean="0">
              <a:solidFill>
                <a:srgbClr val="298758"/>
              </a:solidFill>
              <a:effectLst>
                <a:glow rad="101600">
                  <a:srgbClr val="FFFF00">
                    <a:alpha val="75000"/>
                  </a:srgbClr>
                </a:glow>
              </a:effectLst>
              <a:latin typeface="微軟正黑體"/>
              <a:ea typeface="微軟正黑體"/>
              <a:cs typeface="微軟正黑體"/>
            </a:endParaRPr>
          </a:p>
          <a:p>
            <a:pPr algn="ctr"/>
            <a:r>
              <a:rPr kumimoji="1" lang="en-US" altLang="zh-TW" sz="1400" b="1" dirty="0" smtClean="0">
                <a:solidFill>
                  <a:srgbClr val="298758"/>
                </a:solidFill>
                <a:effectLst>
                  <a:glow rad="101600">
                    <a:srgbClr val="FFFF00">
                      <a:alpha val="75000"/>
                    </a:srgbClr>
                  </a:glow>
                </a:effectLst>
                <a:latin typeface="微軟正黑體"/>
                <a:ea typeface="微軟正黑體"/>
                <a:cs typeface="微軟正黑體"/>
              </a:rPr>
              <a:t>(</a:t>
            </a:r>
            <a:r>
              <a:rPr kumimoji="1" lang="zh-TW" altLang="en-US" sz="1400" b="1" dirty="0" smtClean="0">
                <a:solidFill>
                  <a:srgbClr val="298758"/>
                </a:solidFill>
                <a:effectLst>
                  <a:glow rad="101600">
                    <a:srgbClr val="FFFF00">
                      <a:alpha val="75000"/>
                    </a:srgbClr>
                  </a:glow>
                </a:effectLst>
                <a:latin typeface="微軟正黑體"/>
                <a:ea typeface="微軟正黑體"/>
                <a:cs typeface="微軟正黑體"/>
              </a:rPr>
              <a:t>極少數人</a:t>
            </a:r>
            <a:r>
              <a:rPr kumimoji="1" lang="en-US" altLang="zh-TW" sz="1400" b="1" dirty="0" smtClean="0">
                <a:solidFill>
                  <a:srgbClr val="298758"/>
                </a:solidFill>
                <a:effectLst>
                  <a:glow rad="101600">
                    <a:srgbClr val="FFFF00">
                      <a:alpha val="75000"/>
                    </a:srgbClr>
                  </a:glow>
                </a:effectLst>
                <a:latin typeface="微軟正黑體"/>
                <a:ea typeface="微軟正黑體"/>
                <a:cs typeface="微軟正黑體"/>
              </a:rPr>
              <a:t>)</a:t>
            </a:r>
            <a:endParaRPr kumimoji="1" lang="zh-TW" altLang="en-US" sz="1400" b="1" dirty="0">
              <a:solidFill>
                <a:srgbClr val="298758"/>
              </a:solidFill>
              <a:effectLst>
                <a:glow rad="101600">
                  <a:srgbClr val="FFFF00">
                    <a:alpha val="75000"/>
                  </a:srgbClr>
                </a:glow>
              </a:effectLst>
              <a:latin typeface="微軟正黑體"/>
              <a:ea typeface="微軟正黑體"/>
              <a:cs typeface="微軟正黑體"/>
            </a:endParaRPr>
          </a:p>
        </p:txBody>
      </p:sp>
      <p:sp>
        <p:nvSpPr>
          <p:cNvPr id="80" name="橢圓圖說文字 7"/>
          <p:cNvSpPr/>
          <p:nvPr/>
        </p:nvSpPr>
        <p:spPr>
          <a:xfrm>
            <a:off x="5626863" y="1105948"/>
            <a:ext cx="1537425" cy="810439"/>
          </a:xfrm>
          <a:prstGeom prst="wedgeEllipseCallout">
            <a:avLst>
              <a:gd name="adj1" fmla="val 5680"/>
              <a:gd name="adj2" fmla="val 111714"/>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TW" altLang="en-US" sz="2000" b="1" dirty="0">
                <a:solidFill>
                  <a:schemeClr val="tx1"/>
                </a:solidFill>
                <a:latin typeface="微軟正黑體"/>
                <a:ea typeface="微軟正黑體"/>
                <a:cs typeface="微軟正黑體"/>
              </a:rPr>
              <a:t>書面</a:t>
            </a:r>
            <a:r>
              <a:rPr kumimoji="1" lang="zh-TW" altLang="en-US" sz="2000" b="1" dirty="0" smtClean="0">
                <a:solidFill>
                  <a:schemeClr val="tx1"/>
                </a:solidFill>
                <a:latin typeface="微軟正黑體"/>
                <a:ea typeface="微軟正黑體"/>
                <a:cs typeface="微軟正黑體"/>
              </a:rPr>
              <a:t>明示</a:t>
            </a:r>
            <a:r>
              <a:rPr kumimoji="1" lang="zh-TW" altLang="en-US" sz="2000" b="1" dirty="0" smtClean="0">
                <a:solidFill>
                  <a:srgbClr val="298758"/>
                </a:solidFill>
                <a:effectLst>
                  <a:glow rad="101600">
                    <a:srgbClr val="FFFF00">
                      <a:alpha val="75000"/>
                    </a:srgbClr>
                  </a:glow>
                </a:effectLst>
                <a:latin typeface="微軟正黑體"/>
                <a:ea typeface="微軟正黑體"/>
                <a:cs typeface="微軟正黑體"/>
              </a:rPr>
              <a:t>要</a:t>
            </a:r>
            <a:r>
              <a:rPr kumimoji="1" lang="en-US" altLang="zh-TW" sz="2000" b="1" dirty="0" err="1" smtClean="0">
                <a:solidFill>
                  <a:srgbClr val="298758"/>
                </a:solidFill>
                <a:effectLst>
                  <a:glow rad="101600">
                    <a:srgbClr val="FFFF00">
                      <a:alpha val="75000"/>
                    </a:srgbClr>
                  </a:glow>
                </a:effectLst>
                <a:latin typeface="微軟正黑體"/>
                <a:ea typeface="微軟正黑體"/>
                <a:cs typeface="微軟正黑體"/>
              </a:rPr>
              <a:t>LST</a:t>
            </a:r>
            <a:endParaRPr kumimoji="1" lang="zh-TW" altLang="en-US" sz="2000" dirty="0"/>
          </a:p>
        </p:txBody>
      </p:sp>
      <p:sp>
        <p:nvSpPr>
          <p:cNvPr id="82" name="橢圓圖說文字 51"/>
          <p:cNvSpPr/>
          <p:nvPr/>
        </p:nvSpPr>
        <p:spPr>
          <a:xfrm>
            <a:off x="4521435" y="2572482"/>
            <a:ext cx="1475574" cy="750812"/>
          </a:xfrm>
          <a:prstGeom prst="wedgeEllipseCallout">
            <a:avLst>
              <a:gd name="adj1" fmla="val 76170"/>
              <a:gd name="adj2" fmla="val -25685"/>
            </a:avLst>
          </a:prstGeom>
          <a:solidFill>
            <a:schemeClr val="bg2"/>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TW" altLang="en-US" sz="2000" b="1" dirty="0" smtClean="0">
                <a:solidFill>
                  <a:schemeClr val="tx1"/>
                </a:solidFill>
                <a:latin typeface="微軟正黑體"/>
                <a:ea typeface="微軟正黑體"/>
                <a:cs typeface="微軟正黑體"/>
              </a:rPr>
              <a:t>書面明示</a:t>
            </a:r>
            <a:r>
              <a:rPr kumimoji="1" lang="zh-TW" altLang="en-US" sz="2000" b="1" dirty="0" smtClean="0">
                <a:solidFill>
                  <a:srgbClr val="FF0000"/>
                </a:solidFill>
                <a:effectLst>
                  <a:glow rad="101600">
                    <a:srgbClr val="FFFF00">
                      <a:alpha val="75000"/>
                    </a:srgbClr>
                  </a:glow>
                </a:effectLst>
                <a:latin typeface="微軟正黑體"/>
                <a:ea typeface="微軟正黑體"/>
                <a:cs typeface="微軟正黑體"/>
              </a:rPr>
              <a:t>不要</a:t>
            </a:r>
            <a:r>
              <a:rPr kumimoji="1" lang="en-US" altLang="zh-TW" sz="2000" b="1" dirty="0" err="1">
                <a:solidFill>
                  <a:srgbClr val="FF0000"/>
                </a:solidFill>
                <a:effectLst>
                  <a:glow rad="101600">
                    <a:srgbClr val="FFFF00">
                      <a:alpha val="75000"/>
                    </a:srgbClr>
                  </a:glow>
                </a:effectLst>
                <a:latin typeface="微軟正黑體"/>
                <a:ea typeface="微軟正黑體"/>
                <a:cs typeface="微軟正黑體"/>
              </a:rPr>
              <a:t>LST</a:t>
            </a:r>
            <a:endParaRPr kumimoji="1" lang="zh-TW" altLang="en-US" sz="2000" b="1" dirty="0">
              <a:solidFill>
                <a:srgbClr val="FF0000"/>
              </a:solidFill>
              <a:effectLst>
                <a:glow rad="101600">
                  <a:srgbClr val="FFFF00">
                    <a:alpha val="75000"/>
                  </a:srgbClr>
                </a:glow>
              </a:effectLst>
              <a:latin typeface="微軟正黑體"/>
              <a:ea typeface="微軟正黑體"/>
              <a:cs typeface="微軟正黑體"/>
            </a:endParaRPr>
          </a:p>
        </p:txBody>
      </p:sp>
      <p:sp>
        <p:nvSpPr>
          <p:cNvPr id="84" name="直線圖說文字 1 83"/>
          <p:cNvSpPr/>
          <p:nvPr/>
        </p:nvSpPr>
        <p:spPr>
          <a:xfrm>
            <a:off x="7222119" y="949416"/>
            <a:ext cx="1559856" cy="991495"/>
          </a:xfrm>
          <a:prstGeom prst="borderCallout1">
            <a:avLst>
              <a:gd name="adj1" fmla="val 101644"/>
              <a:gd name="adj2" fmla="val 48987"/>
              <a:gd name="adj3" fmla="val 129958"/>
              <a:gd name="adj4" fmla="val 48970"/>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2000" dirty="0" smtClean="0">
                <a:solidFill>
                  <a:srgbClr val="000000"/>
                </a:solidFill>
                <a:latin typeface="微軟正黑體"/>
                <a:ea typeface="微軟正黑體"/>
                <a:cs typeface="微軟正黑體"/>
              </a:rPr>
              <a:t>1.</a:t>
            </a:r>
            <a:r>
              <a:rPr kumimoji="1" lang="zh-TW" altLang="en-US" sz="2000" dirty="0">
                <a:solidFill>
                  <a:srgbClr val="000000"/>
                </a:solidFill>
                <a:latin typeface="微軟正黑體"/>
                <a:ea typeface="微軟正黑體"/>
                <a:cs typeface="微軟正黑體"/>
              </a:rPr>
              <a:t>若不改</a:t>
            </a:r>
            <a:r>
              <a:rPr kumimoji="1" lang="en-US" altLang="zh-TW" sz="2000" dirty="0">
                <a:solidFill>
                  <a:srgbClr val="000000"/>
                </a:solidFill>
                <a:latin typeface="微軟正黑體"/>
                <a:ea typeface="微軟正黑體"/>
                <a:cs typeface="微軟正黑體"/>
              </a:rPr>
              <a:t>AD </a:t>
            </a:r>
          </a:p>
          <a:p>
            <a:pPr algn="ctr"/>
            <a:r>
              <a:rPr kumimoji="1" lang="en-US" altLang="zh-TW" sz="2000" dirty="0">
                <a:solidFill>
                  <a:srgbClr val="000000"/>
                </a:solidFill>
                <a:latin typeface="Wingdings"/>
                <a:ea typeface="Wingdings"/>
                <a:cs typeface="Wingdings"/>
                <a:sym typeface="Wingdings"/>
              </a:rPr>
              <a:t></a:t>
            </a:r>
            <a:r>
              <a:rPr kumimoji="1" lang="zh-TW" altLang="en-US" sz="2000" dirty="0">
                <a:solidFill>
                  <a:srgbClr val="000000"/>
                </a:solidFill>
                <a:latin typeface="微軟正黑體"/>
                <a:ea typeface="微軟正黑體"/>
                <a:cs typeface="微軟正黑體"/>
                <a:sym typeface="Wingdings"/>
              </a:rPr>
              <a:t>無意識後</a:t>
            </a:r>
            <a:endParaRPr kumimoji="1" lang="en-US" altLang="zh-TW" sz="2000" dirty="0">
              <a:solidFill>
                <a:srgbClr val="000000"/>
              </a:solidFill>
              <a:latin typeface="微軟正黑體"/>
              <a:ea typeface="微軟正黑體"/>
              <a:cs typeface="微軟正黑體"/>
              <a:sym typeface="Wingdings"/>
            </a:endParaRPr>
          </a:p>
          <a:p>
            <a:pPr algn="ctr"/>
            <a:r>
              <a:rPr kumimoji="1" lang="zh-TW" altLang="en-US" sz="2000" dirty="0">
                <a:solidFill>
                  <a:srgbClr val="000000"/>
                </a:solidFill>
                <a:latin typeface="微軟正黑體"/>
                <a:ea typeface="微軟正黑體"/>
                <a:cs typeface="微軟正黑體"/>
                <a:sym typeface="Wingdings"/>
              </a:rPr>
              <a:t>仍可撤除；</a:t>
            </a:r>
            <a:endParaRPr kumimoji="1" lang="zh-TW" altLang="en-US" sz="2000" dirty="0">
              <a:solidFill>
                <a:srgbClr val="000000"/>
              </a:solidFill>
              <a:latin typeface="微軟正黑體"/>
              <a:ea typeface="微軟正黑體"/>
              <a:cs typeface="微軟正黑體"/>
            </a:endParaRPr>
          </a:p>
        </p:txBody>
      </p:sp>
      <p:sp>
        <p:nvSpPr>
          <p:cNvPr id="85" name="直線圖說文字 1 84"/>
          <p:cNvSpPr/>
          <p:nvPr/>
        </p:nvSpPr>
        <p:spPr>
          <a:xfrm>
            <a:off x="7255354" y="2568215"/>
            <a:ext cx="1559856" cy="1259598"/>
          </a:xfrm>
          <a:prstGeom prst="borderCallout1">
            <a:avLst>
              <a:gd name="adj1" fmla="val 2236"/>
              <a:gd name="adj2" fmla="val 50542"/>
              <a:gd name="adj3" fmla="val -25566"/>
              <a:gd name="adj4" fmla="val 49837"/>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2000" dirty="0">
                <a:solidFill>
                  <a:srgbClr val="000000"/>
                </a:solidFill>
                <a:latin typeface="微軟正黑體"/>
                <a:ea typeface="微軟正黑體"/>
                <a:cs typeface="微軟正黑體"/>
              </a:rPr>
              <a:t>2</a:t>
            </a:r>
            <a:r>
              <a:rPr kumimoji="1" lang="en-US" altLang="zh-TW" sz="2000" dirty="0" smtClean="0">
                <a:solidFill>
                  <a:srgbClr val="000000"/>
                </a:solidFill>
                <a:latin typeface="微軟正黑體"/>
                <a:ea typeface="微軟正黑體"/>
                <a:cs typeface="微軟正黑體"/>
              </a:rPr>
              <a:t>.</a:t>
            </a:r>
            <a:r>
              <a:rPr kumimoji="1" lang="zh-TW" altLang="en-US" sz="2000" dirty="0" smtClean="0">
                <a:solidFill>
                  <a:srgbClr val="000000"/>
                </a:solidFill>
                <a:latin typeface="微軟正黑體"/>
                <a:ea typeface="微軟正黑體"/>
                <a:cs typeface="微軟正黑體"/>
              </a:rPr>
              <a:t>若更改</a:t>
            </a:r>
            <a:r>
              <a:rPr kumimoji="1" lang="en-US" altLang="zh-TW" sz="2000" dirty="0" smtClean="0">
                <a:solidFill>
                  <a:srgbClr val="000000"/>
                </a:solidFill>
                <a:latin typeface="微軟正黑體"/>
                <a:ea typeface="微軟正黑體"/>
                <a:cs typeface="微軟正黑體"/>
              </a:rPr>
              <a:t>AD</a:t>
            </a:r>
            <a:r>
              <a:rPr kumimoji="1" lang="zh-TW" altLang="en-US" sz="2000" dirty="0" smtClean="0">
                <a:solidFill>
                  <a:srgbClr val="000000"/>
                </a:solidFill>
                <a:latin typeface="微軟正黑體"/>
                <a:ea typeface="微軟正黑體"/>
                <a:cs typeface="微軟正黑體"/>
              </a:rPr>
              <a:t>為</a:t>
            </a:r>
            <a:r>
              <a:rPr kumimoji="1" lang="zh-TW" altLang="en-US" sz="2000" b="1" dirty="0" smtClean="0">
                <a:solidFill>
                  <a:srgbClr val="FF0000"/>
                </a:solidFill>
                <a:effectLst>
                  <a:glow rad="101600">
                    <a:srgbClr val="FFFF00">
                      <a:alpha val="75000"/>
                    </a:srgbClr>
                  </a:glow>
                </a:effectLst>
                <a:latin typeface="微軟正黑體"/>
                <a:ea typeface="微軟正黑體"/>
                <a:cs typeface="微軟正黑體"/>
              </a:rPr>
              <a:t>要</a:t>
            </a:r>
            <a:r>
              <a:rPr kumimoji="1" lang="en-US" altLang="zh-TW" sz="2000" b="1" dirty="0" err="1" smtClean="0">
                <a:solidFill>
                  <a:srgbClr val="FF0000"/>
                </a:solidFill>
                <a:effectLst>
                  <a:glow rad="101600">
                    <a:srgbClr val="FFFF00">
                      <a:alpha val="75000"/>
                    </a:srgbClr>
                  </a:glow>
                </a:effectLst>
                <a:latin typeface="微軟正黑體"/>
                <a:ea typeface="微軟正黑體"/>
                <a:cs typeface="微軟正黑體"/>
              </a:rPr>
              <a:t>LST</a:t>
            </a:r>
            <a:endParaRPr kumimoji="1" lang="en-US" altLang="zh-TW" sz="2000" dirty="0">
              <a:solidFill>
                <a:srgbClr val="000000"/>
              </a:solidFill>
              <a:latin typeface="微軟正黑體"/>
              <a:ea typeface="微軟正黑體"/>
              <a:cs typeface="微軟正黑體"/>
            </a:endParaRPr>
          </a:p>
          <a:p>
            <a:pPr algn="ctr"/>
            <a:r>
              <a:rPr kumimoji="1" lang="en-US" altLang="zh-TW" sz="2000" dirty="0">
                <a:solidFill>
                  <a:srgbClr val="000000"/>
                </a:solidFill>
                <a:latin typeface="Wingdings"/>
                <a:ea typeface="Wingdings"/>
                <a:cs typeface="Wingdings"/>
                <a:sym typeface="Wingdings"/>
              </a:rPr>
              <a:t></a:t>
            </a:r>
            <a:r>
              <a:rPr kumimoji="1" lang="zh-TW" altLang="en-US" sz="2000" dirty="0">
                <a:solidFill>
                  <a:srgbClr val="000000"/>
                </a:solidFill>
                <a:latin typeface="微軟正黑體"/>
                <a:ea typeface="微軟正黑體"/>
                <a:cs typeface="微軟正黑體"/>
                <a:sym typeface="Wingdings"/>
              </a:rPr>
              <a:t>無意識後，就無法撤除！</a:t>
            </a:r>
            <a:endParaRPr kumimoji="1" lang="zh-TW" altLang="en-US" sz="2000" dirty="0">
              <a:solidFill>
                <a:srgbClr val="000000"/>
              </a:solidFill>
              <a:latin typeface="微軟正黑體"/>
              <a:ea typeface="微軟正黑體"/>
              <a:cs typeface="微軟正黑體"/>
            </a:endParaRPr>
          </a:p>
        </p:txBody>
      </p:sp>
      <p:sp>
        <p:nvSpPr>
          <p:cNvPr id="86" name="直線圖說文字 1 85"/>
          <p:cNvSpPr/>
          <p:nvPr/>
        </p:nvSpPr>
        <p:spPr>
          <a:xfrm>
            <a:off x="7297226" y="2099621"/>
            <a:ext cx="1329378" cy="332345"/>
          </a:xfrm>
          <a:prstGeom prst="borderCallout1">
            <a:avLst>
              <a:gd name="adj1" fmla="val 48733"/>
              <a:gd name="adj2" fmla="val 485"/>
              <a:gd name="adj3" fmla="val 88823"/>
              <a:gd name="adj4" fmla="val -53529"/>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000" b="1" dirty="0" smtClean="0">
                <a:solidFill>
                  <a:srgbClr val="FF0000"/>
                </a:solidFill>
                <a:latin typeface="微軟正黑體"/>
                <a:ea typeface="微軟正黑體"/>
                <a:cs typeface="微軟正黑體"/>
              </a:rPr>
              <a:t>須給</a:t>
            </a:r>
            <a:r>
              <a:rPr kumimoji="1" lang="en-US" altLang="zh-TW" sz="2000" b="1" dirty="0">
                <a:solidFill>
                  <a:srgbClr val="FF0000"/>
                </a:solidFill>
                <a:latin typeface="微軟正黑體"/>
                <a:ea typeface="微軟正黑體"/>
                <a:cs typeface="微軟正黑體"/>
              </a:rPr>
              <a:t>LST</a:t>
            </a:r>
            <a:r>
              <a:rPr kumimoji="1" lang="mr-IN" altLang="zh-TW" sz="2000" b="1" dirty="0">
                <a:solidFill>
                  <a:srgbClr val="FF0000"/>
                </a:solidFill>
                <a:latin typeface="微軟正黑體"/>
                <a:ea typeface="微軟正黑體"/>
                <a:cs typeface="微軟正黑體"/>
              </a:rPr>
              <a:t>…</a:t>
            </a:r>
            <a:endParaRPr kumimoji="1" lang="en-US" altLang="zh-TW" sz="2000" b="1" dirty="0">
              <a:solidFill>
                <a:srgbClr val="FF0000"/>
              </a:solidFill>
              <a:latin typeface="微軟正黑體"/>
              <a:ea typeface="微軟正黑體"/>
              <a:cs typeface="微軟正黑體"/>
            </a:endParaRPr>
          </a:p>
        </p:txBody>
      </p:sp>
      <p:sp>
        <p:nvSpPr>
          <p:cNvPr id="87" name="直線圖說文字 1 86"/>
          <p:cNvSpPr/>
          <p:nvPr/>
        </p:nvSpPr>
        <p:spPr>
          <a:xfrm>
            <a:off x="5254952" y="3827813"/>
            <a:ext cx="1842867" cy="332345"/>
          </a:xfrm>
          <a:prstGeom prst="borderCallout1">
            <a:avLst>
              <a:gd name="adj1" fmla="val -650"/>
              <a:gd name="adj2" fmla="val 48987"/>
              <a:gd name="adj3" fmla="val -48334"/>
              <a:gd name="adj4" fmla="val 48088"/>
            </a:avLst>
          </a:prstGeom>
          <a:solidFill>
            <a:schemeClr val="bg2"/>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000" b="1" dirty="0">
                <a:solidFill>
                  <a:srgbClr val="FF0000"/>
                </a:solidFill>
                <a:latin typeface="微軟正黑體"/>
                <a:ea typeface="微軟正黑體"/>
                <a:cs typeface="微軟正黑體"/>
              </a:rPr>
              <a:t>已給</a:t>
            </a:r>
            <a:r>
              <a:rPr kumimoji="1" lang="en-US" altLang="zh-TW" sz="2000" b="1" dirty="0">
                <a:solidFill>
                  <a:srgbClr val="FF0000"/>
                </a:solidFill>
                <a:latin typeface="微軟正黑體"/>
                <a:ea typeface="微軟正黑體"/>
                <a:cs typeface="微軟正黑體"/>
              </a:rPr>
              <a:t>LST</a:t>
            </a:r>
            <a:r>
              <a:rPr kumimoji="1" lang="mr-IN" altLang="zh-TW" sz="2000" b="1" dirty="0">
                <a:solidFill>
                  <a:srgbClr val="FF0000"/>
                </a:solidFill>
                <a:latin typeface="微軟正黑體"/>
                <a:ea typeface="微軟正黑體"/>
                <a:cs typeface="微軟正黑體"/>
              </a:rPr>
              <a:t>…</a:t>
            </a:r>
            <a:endParaRPr kumimoji="1" lang="en-US" altLang="zh-TW" sz="2000" b="1" dirty="0">
              <a:solidFill>
                <a:srgbClr val="FF0000"/>
              </a:solidFill>
              <a:latin typeface="微軟正黑體"/>
              <a:ea typeface="微軟正黑體"/>
              <a:cs typeface="微軟正黑體"/>
            </a:endParaRPr>
          </a:p>
        </p:txBody>
      </p:sp>
      <p:grpSp>
        <p:nvGrpSpPr>
          <p:cNvPr id="93" name="群組 92"/>
          <p:cNvGrpSpPr/>
          <p:nvPr/>
        </p:nvGrpSpPr>
        <p:grpSpPr>
          <a:xfrm>
            <a:off x="2901076" y="3753088"/>
            <a:ext cx="2088000" cy="468000"/>
            <a:chOff x="3995936" y="2571750"/>
            <a:chExt cx="1368152" cy="720080"/>
          </a:xfrm>
        </p:grpSpPr>
        <p:cxnSp>
          <p:nvCxnSpPr>
            <p:cNvPr id="94" name="直線箭頭接點 15"/>
            <p:cNvCxnSpPr>
              <a:stCxn id="101" idx="2"/>
              <a:endCxn id="95" idx="3"/>
            </p:cNvCxnSpPr>
            <p:nvPr/>
          </p:nvCxnSpPr>
          <p:spPr>
            <a:xfrm>
              <a:off x="5063871" y="2708064"/>
              <a:ext cx="300217" cy="223727"/>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95" name="圓角矩形 94"/>
            <p:cNvSpPr/>
            <p:nvPr/>
          </p:nvSpPr>
          <p:spPr>
            <a:xfrm>
              <a:off x="3995936" y="2571750"/>
              <a:ext cx="1368152" cy="720080"/>
            </a:xfrm>
            <a:prstGeom prst="roundRect">
              <a:avLst/>
            </a:prstGeom>
            <a:solidFill>
              <a:schemeClr val="bg2"/>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000" dirty="0">
                  <a:solidFill>
                    <a:schemeClr val="tx1"/>
                  </a:solidFill>
                  <a:latin typeface="微軟正黑體"/>
                  <a:ea typeface="微軟正黑體"/>
                  <a:cs typeface="微軟正黑體"/>
                </a:rPr>
                <a:t>更改</a:t>
              </a:r>
              <a:r>
                <a:rPr kumimoji="1" lang="en-US" altLang="zh-TW" sz="2000" dirty="0">
                  <a:solidFill>
                    <a:schemeClr val="tx1"/>
                  </a:solidFill>
                  <a:latin typeface="微軟正黑體"/>
                  <a:ea typeface="微軟正黑體"/>
                  <a:cs typeface="微軟正黑體"/>
                </a:rPr>
                <a:t>AD</a:t>
              </a:r>
              <a:r>
                <a:rPr kumimoji="1" lang="zh-TW" altLang="en-US" sz="2000" dirty="0">
                  <a:solidFill>
                    <a:schemeClr val="tx1"/>
                  </a:solidFill>
                  <a:latin typeface="微軟正黑體"/>
                  <a:ea typeface="微軟正黑體"/>
                  <a:cs typeface="微軟正黑體"/>
                </a:rPr>
                <a:t>為</a:t>
              </a:r>
              <a:r>
                <a:rPr kumimoji="1" lang="zh-TW" altLang="en-US" sz="2000" b="1" dirty="0">
                  <a:solidFill>
                    <a:srgbClr val="FF0000"/>
                  </a:solidFill>
                  <a:effectLst>
                    <a:glow rad="101600">
                      <a:srgbClr val="FFFF00">
                        <a:alpha val="75000"/>
                      </a:srgbClr>
                    </a:glow>
                  </a:effectLst>
                  <a:latin typeface="微軟正黑體"/>
                  <a:ea typeface="微軟正黑體"/>
                  <a:cs typeface="微軟正黑體"/>
                </a:rPr>
                <a:t>不要</a:t>
              </a:r>
            </a:p>
          </p:txBody>
        </p:sp>
      </p:grpSp>
      <p:cxnSp>
        <p:nvCxnSpPr>
          <p:cNvPr id="96" name="直線箭頭接點 70"/>
          <p:cNvCxnSpPr/>
          <p:nvPr/>
        </p:nvCxnSpPr>
        <p:spPr>
          <a:xfrm>
            <a:off x="3965951" y="4188530"/>
            <a:ext cx="0" cy="28800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97" name="圓角矩形 96"/>
          <p:cNvSpPr/>
          <p:nvPr/>
        </p:nvSpPr>
        <p:spPr>
          <a:xfrm>
            <a:off x="2916720" y="4448697"/>
            <a:ext cx="2088000" cy="468000"/>
          </a:xfrm>
          <a:prstGeom prst="roundRect">
            <a:avLst/>
          </a:prstGeom>
          <a:solidFill>
            <a:schemeClr val="bg2"/>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000" dirty="0">
                <a:solidFill>
                  <a:schemeClr val="tx1"/>
                </a:solidFill>
                <a:latin typeface="微軟正黑體"/>
                <a:ea typeface="微軟正黑體"/>
                <a:cs typeface="微軟正黑體"/>
              </a:rPr>
              <a:t>掃描、上傳</a:t>
            </a:r>
            <a:r>
              <a:rPr kumimoji="1" lang="en-US" altLang="zh-TW" sz="2000" dirty="0">
                <a:solidFill>
                  <a:schemeClr val="tx1"/>
                </a:solidFill>
                <a:latin typeface="微軟正黑體"/>
                <a:ea typeface="微軟正黑體"/>
                <a:cs typeface="微軟正黑體"/>
              </a:rPr>
              <a:t>AD</a:t>
            </a:r>
            <a:endParaRPr kumimoji="1" lang="zh-TW" altLang="en-US" sz="2000" b="1" dirty="0">
              <a:solidFill>
                <a:srgbClr val="FF0000"/>
              </a:solidFill>
              <a:effectLst>
                <a:glow rad="101600">
                  <a:srgbClr val="FFFF00">
                    <a:alpha val="75000"/>
                  </a:srgbClr>
                </a:glow>
              </a:effectLst>
              <a:latin typeface="微軟正黑體"/>
              <a:ea typeface="微軟正黑體"/>
              <a:cs typeface="微軟正黑體"/>
            </a:endParaRPr>
          </a:p>
        </p:txBody>
      </p:sp>
      <p:sp>
        <p:nvSpPr>
          <p:cNvPr id="98" name="右彎箭號 97"/>
          <p:cNvSpPr/>
          <p:nvPr/>
        </p:nvSpPr>
        <p:spPr>
          <a:xfrm rot="16200000" flipV="1">
            <a:off x="5347825" y="3935490"/>
            <a:ext cx="517489" cy="1133215"/>
          </a:xfrm>
          <a:prstGeom prst="bentArrow">
            <a:avLst/>
          </a:prstGeom>
          <a:solidFill>
            <a:schemeClr val="bg2"/>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662">
              <a:solidFill>
                <a:schemeClr val="tx1"/>
              </a:solidFill>
            </a:endParaRPr>
          </a:p>
        </p:txBody>
      </p:sp>
      <p:sp>
        <p:nvSpPr>
          <p:cNvPr id="99" name="文字方塊 98"/>
          <p:cNvSpPr txBox="1"/>
          <p:nvPr/>
        </p:nvSpPr>
        <p:spPr>
          <a:xfrm>
            <a:off x="6084168" y="4293096"/>
            <a:ext cx="964123" cy="707886"/>
          </a:xfrm>
          <a:prstGeom prst="rect">
            <a:avLst/>
          </a:prstGeom>
          <a:noFill/>
        </p:spPr>
        <p:txBody>
          <a:bodyPr wrap="square" rtlCol="0">
            <a:spAutoFit/>
          </a:bodyPr>
          <a:lstStyle/>
          <a:p>
            <a:pPr algn="ctr"/>
            <a:r>
              <a:rPr kumimoji="1" lang="zh-TW" altLang="en-US" sz="2000" b="1" dirty="0" smtClean="0">
                <a:solidFill>
                  <a:srgbClr val="FFFF00"/>
                </a:solidFill>
                <a:effectLst>
                  <a:outerShdw blurRad="50800" dist="38100" dir="2700000" algn="tl" rotWithShape="0">
                    <a:srgbClr val="000000">
                      <a:alpha val="43000"/>
                    </a:srgbClr>
                  </a:outerShdw>
                </a:effectLst>
                <a:latin typeface="微軟正黑體"/>
                <a:ea typeface="微軟正黑體"/>
                <a:cs typeface="微軟正黑體"/>
              </a:rPr>
              <a:t>方可撤除</a:t>
            </a:r>
            <a:r>
              <a:rPr kumimoji="1" lang="en-US" altLang="zh-TW" sz="2000" b="1" dirty="0" err="1" smtClean="0">
                <a:solidFill>
                  <a:srgbClr val="FFFF00"/>
                </a:solidFill>
                <a:effectLst>
                  <a:outerShdw blurRad="50800" dist="38100" dir="2700000" algn="tl" rotWithShape="0">
                    <a:srgbClr val="000000">
                      <a:alpha val="43000"/>
                    </a:srgbClr>
                  </a:outerShdw>
                </a:effectLst>
                <a:latin typeface="微軟正黑體"/>
                <a:ea typeface="微軟正黑體"/>
                <a:cs typeface="微軟正黑體"/>
              </a:rPr>
              <a:t>LST</a:t>
            </a:r>
            <a:endParaRPr kumimoji="1" lang="zh-TW" altLang="en-US" sz="2000" b="1" dirty="0">
              <a:solidFill>
                <a:srgbClr val="FFFF00"/>
              </a:solidFill>
              <a:effectLst>
                <a:outerShdw blurRad="50800" dist="38100" dir="2700000" algn="tl" rotWithShape="0">
                  <a:srgbClr val="000000">
                    <a:alpha val="43000"/>
                  </a:srgbClr>
                </a:outerShdw>
              </a:effectLst>
              <a:latin typeface="微軟正黑體"/>
              <a:ea typeface="微軟正黑體"/>
              <a:cs typeface="微軟正黑體"/>
            </a:endParaRPr>
          </a:p>
        </p:txBody>
      </p:sp>
      <p:sp>
        <p:nvSpPr>
          <p:cNvPr id="101" name="直線圖說文字 1 100"/>
          <p:cNvSpPr/>
          <p:nvPr/>
        </p:nvSpPr>
        <p:spPr>
          <a:xfrm>
            <a:off x="5175285" y="3362531"/>
            <a:ext cx="1922534" cy="332345"/>
          </a:xfrm>
          <a:prstGeom prst="borderCallout1">
            <a:avLst>
              <a:gd name="adj1" fmla="val -650"/>
              <a:gd name="adj2" fmla="val 51392"/>
              <a:gd name="adj3" fmla="val -55389"/>
              <a:gd name="adj4" fmla="val 35421"/>
            </a:avLst>
          </a:prstGeom>
          <a:solidFill>
            <a:schemeClr val="bg2"/>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000" b="1" dirty="0">
                <a:solidFill>
                  <a:srgbClr val="FF0000"/>
                </a:solidFill>
                <a:latin typeface="微軟正黑體"/>
                <a:ea typeface="微軟正黑體"/>
                <a:cs typeface="微軟正黑體"/>
              </a:rPr>
              <a:t>未給</a:t>
            </a:r>
            <a:r>
              <a:rPr kumimoji="1" lang="en-US" altLang="zh-TW" sz="2000" b="1" dirty="0">
                <a:solidFill>
                  <a:srgbClr val="FF0000"/>
                </a:solidFill>
                <a:latin typeface="微軟正黑體"/>
                <a:ea typeface="微軟正黑體"/>
                <a:cs typeface="微軟正黑體"/>
              </a:rPr>
              <a:t>LST</a:t>
            </a:r>
            <a:r>
              <a:rPr kumimoji="1" lang="zh-TW" altLang="en-US" sz="2000" dirty="0">
                <a:solidFill>
                  <a:srgbClr val="000000"/>
                </a:solidFill>
                <a:latin typeface="微軟正黑體" panose="020B0604030504040204" pitchFamily="34" charset="-120"/>
                <a:ea typeface="微軟正黑體" panose="020B0604030504040204" pitchFamily="34" charset="-120"/>
                <a:cs typeface="微軟正黑體"/>
                <a:sym typeface="Wingdings"/>
              </a:rPr>
              <a:t>→拒</a:t>
            </a:r>
            <a:endParaRPr kumimoji="1" lang="en-US" altLang="zh-TW" sz="2000" b="1" dirty="0">
              <a:solidFill>
                <a:srgbClr val="FF0000"/>
              </a:solidFill>
              <a:latin typeface="微軟正黑體"/>
              <a:ea typeface="微軟正黑體"/>
              <a:cs typeface="微軟正黑體"/>
            </a:endParaRPr>
          </a:p>
        </p:txBody>
      </p:sp>
      <p:cxnSp>
        <p:nvCxnSpPr>
          <p:cNvPr id="102" name="直線箭頭接點 94"/>
          <p:cNvCxnSpPr/>
          <p:nvPr/>
        </p:nvCxnSpPr>
        <p:spPr>
          <a:xfrm flipH="1">
            <a:off x="4990834" y="3967611"/>
            <a:ext cx="270986" cy="9096"/>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02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p:tgtEl>
                                          <p:spTgt spid="77"/>
                                        </p:tgtEl>
                                        <p:attrNameLst>
                                          <p:attrName>ppt_y</p:attrName>
                                        </p:attrNameLst>
                                      </p:cBhvr>
                                      <p:tavLst>
                                        <p:tav tm="0">
                                          <p:val>
                                            <p:strVal val="#ppt_y+#ppt_h*1.125000"/>
                                          </p:val>
                                        </p:tav>
                                        <p:tav tm="100000">
                                          <p:val>
                                            <p:strVal val="#ppt_y"/>
                                          </p:val>
                                        </p:tav>
                                      </p:tavLst>
                                    </p:anim>
                                    <p:animEffect transition="in" filter="wipe(up)">
                                      <p:cBhvr>
                                        <p:cTn id="8" dur="500"/>
                                        <p:tgtEl>
                                          <p:spTgt spid="77"/>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additive="base">
                                        <p:cTn id="12" dur="500"/>
                                        <p:tgtEl>
                                          <p:spTgt spid="80"/>
                                        </p:tgtEl>
                                        <p:attrNameLst>
                                          <p:attrName>ppt_y</p:attrName>
                                        </p:attrNameLst>
                                      </p:cBhvr>
                                      <p:tavLst>
                                        <p:tav tm="0">
                                          <p:val>
                                            <p:strVal val="#ppt_y-#ppt_h*1.125000"/>
                                          </p:val>
                                        </p:tav>
                                        <p:tav tm="100000">
                                          <p:val>
                                            <p:strVal val="#ppt_y"/>
                                          </p:val>
                                        </p:tav>
                                      </p:tavLst>
                                    </p:anim>
                                    <p:animEffect transition="in" filter="wipe(down)">
                                      <p:cBhvr>
                                        <p:cTn id="13" dur="500"/>
                                        <p:tgtEl>
                                          <p:spTgt spid="8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76"/>
                                        </p:tgtEl>
                                      </p:cBhvr>
                                    </p:animEffect>
                                    <p:animScale>
                                      <p:cBhvr>
                                        <p:cTn id="18" dur="250" autoRev="1" fill="hold"/>
                                        <p:tgtEl>
                                          <p:spTgt spid="76"/>
                                        </p:tgtEl>
                                      </p:cBhvr>
                                      <p:by x="105000" y="105000"/>
                                    </p:animScale>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blinds(horizontal)">
                                      <p:cBhvr>
                                        <p:cTn id="26" dur="500"/>
                                        <p:tgtEl>
                                          <p:spTgt spid="8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blinds(horizontal)">
                                      <p:cBhvr>
                                        <p:cTn id="31" dur="500"/>
                                        <p:tgtEl>
                                          <p:spTgt spid="8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79"/>
                                        </p:tgtEl>
                                        <p:attrNameLst>
                                          <p:attrName>style.visibility</p:attrName>
                                        </p:attrNameLst>
                                      </p:cBhvr>
                                      <p:to>
                                        <p:strVal val="visible"/>
                                      </p:to>
                                    </p:set>
                                    <p:anim calcmode="lin" valueType="num">
                                      <p:cBhvr additive="base">
                                        <p:cTn id="36" dur="500"/>
                                        <p:tgtEl>
                                          <p:spTgt spid="79"/>
                                        </p:tgtEl>
                                        <p:attrNameLst>
                                          <p:attrName>ppt_y</p:attrName>
                                        </p:attrNameLst>
                                      </p:cBhvr>
                                      <p:tavLst>
                                        <p:tav tm="0">
                                          <p:val>
                                            <p:strVal val="#ppt_y+#ppt_h*1.125000"/>
                                          </p:val>
                                        </p:tav>
                                        <p:tav tm="100000">
                                          <p:val>
                                            <p:strVal val="#ppt_y"/>
                                          </p:val>
                                        </p:tav>
                                      </p:tavLst>
                                    </p:anim>
                                    <p:animEffect transition="in" filter="wipe(up)">
                                      <p:cBhvr>
                                        <p:cTn id="37" dur="500"/>
                                        <p:tgtEl>
                                          <p:spTgt spid="79"/>
                                        </p:tgtEl>
                                      </p:cBhvr>
                                    </p:animEffect>
                                  </p:childTnLst>
                                </p:cTn>
                              </p:par>
                            </p:childTnLst>
                          </p:cTn>
                        </p:par>
                        <p:par>
                          <p:cTn id="38" fill="hold">
                            <p:stCondLst>
                              <p:cond delay="500"/>
                            </p:stCondLst>
                            <p:childTnLst>
                              <p:par>
                                <p:cTn id="39" presetID="12" presetClass="entr" presetSubtype="8" fill="hold" grpId="0" nodeType="after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additive="base">
                                        <p:cTn id="41" dur="500"/>
                                        <p:tgtEl>
                                          <p:spTgt spid="82"/>
                                        </p:tgtEl>
                                        <p:attrNameLst>
                                          <p:attrName>ppt_x</p:attrName>
                                        </p:attrNameLst>
                                      </p:cBhvr>
                                      <p:tavLst>
                                        <p:tav tm="0">
                                          <p:val>
                                            <p:strVal val="#ppt_x-#ppt_w*1.125000"/>
                                          </p:val>
                                        </p:tav>
                                        <p:tav tm="100000">
                                          <p:val>
                                            <p:strVal val="#ppt_x"/>
                                          </p:val>
                                        </p:tav>
                                      </p:tavLst>
                                    </p:anim>
                                    <p:animEffect transition="in" filter="wipe(right)">
                                      <p:cBhvr>
                                        <p:cTn id="42" dur="500"/>
                                        <p:tgtEl>
                                          <p:spTgt spid="8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childTnLst>
                          </p:cTn>
                        </p:par>
                        <p:par>
                          <p:cTn id="47" fill="hold">
                            <p:stCondLst>
                              <p:cond delay="0"/>
                            </p:stCondLst>
                            <p:childTnLst>
                              <p:par>
                                <p:cTn id="48" presetID="3" presetClass="entr" presetSubtype="10" fill="hold" nodeType="afterEffect">
                                  <p:stCondLst>
                                    <p:cond delay="0"/>
                                  </p:stCondLst>
                                  <p:childTnLst>
                                    <p:set>
                                      <p:cBhvr>
                                        <p:cTn id="49" dur="1" fill="hold">
                                          <p:stCondLst>
                                            <p:cond delay="0"/>
                                          </p:stCondLst>
                                        </p:cTn>
                                        <p:tgtEl>
                                          <p:spTgt spid="93"/>
                                        </p:tgtEl>
                                        <p:attrNameLst>
                                          <p:attrName>style.visibility</p:attrName>
                                        </p:attrNameLst>
                                      </p:cBhvr>
                                      <p:to>
                                        <p:strVal val="visible"/>
                                      </p:to>
                                    </p:set>
                                    <p:animEffect transition="in" filter="blinds(horizontal)">
                                      <p:cBhvr>
                                        <p:cTn id="50" dur="500"/>
                                        <p:tgtEl>
                                          <p:spTgt spid="9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02"/>
                                        </p:tgtEl>
                                        <p:attrNameLst>
                                          <p:attrName>style.visibility</p:attrName>
                                        </p:attrNameLst>
                                      </p:cBhvr>
                                      <p:to>
                                        <p:strVal val="visible"/>
                                      </p:to>
                                    </p:set>
                                    <p:animEffect transition="in" filter="blinds(horizontal)">
                                      <p:cBhvr>
                                        <p:cTn id="59" dur="500"/>
                                        <p:tgtEl>
                                          <p:spTgt spid="102"/>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blinds(horizontal)">
                                      <p:cBhvr>
                                        <p:cTn id="64" dur="500"/>
                                        <p:tgtEl>
                                          <p:spTgt spid="96"/>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97"/>
                                        </p:tgtEl>
                                        <p:attrNameLst>
                                          <p:attrName>style.visibility</p:attrName>
                                        </p:attrNameLst>
                                      </p:cBhvr>
                                      <p:to>
                                        <p:strVal val="visible"/>
                                      </p:to>
                                    </p:set>
                                    <p:animEffect transition="in" filter="blinds(horizontal)">
                                      <p:cBhvr>
                                        <p:cTn id="67" dur="500"/>
                                        <p:tgtEl>
                                          <p:spTgt spid="97"/>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circle(in)">
                                      <p:cBhvr>
                                        <p:cTn id="72" dur="500"/>
                                        <p:tgtEl>
                                          <p:spTgt spid="98"/>
                                        </p:tgtEl>
                                      </p:cBhvr>
                                    </p:animEffect>
                                  </p:childTnLst>
                                </p:cTn>
                              </p:par>
                            </p:childTnLst>
                          </p:cTn>
                        </p:par>
                        <p:par>
                          <p:cTn id="73" fill="hold">
                            <p:stCondLst>
                              <p:cond delay="500"/>
                            </p:stCondLst>
                            <p:childTnLst>
                              <p:par>
                                <p:cTn id="74" presetID="1" presetClass="entr" presetSubtype="0"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9" grpId="0" animBg="1"/>
      <p:bldP spid="80" grpId="0" animBg="1"/>
      <p:bldP spid="82" grpId="0" animBg="1"/>
      <p:bldP spid="84" grpId="0" animBg="1"/>
      <p:bldP spid="85" grpId="0" animBg="1"/>
      <p:bldP spid="86" grpId="0" animBg="1"/>
      <p:bldP spid="87" grpId="0" animBg="1"/>
      <p:bldP spid="97" grpId="0" animBg="1"/>
      <p:bldP spid="98" grpId="0" animBg="1"/>
      <p:bldP spid="99" grpId="0"/>
      <p:bldP spid="10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816506" y="1829327"/>
            <a:ext cx="7112175" cy="4339650"/>
          </a:xfrm>
          <a:prstGeom prst="rect">
            <a:avLst/>
          </a:prstGeom>
          <a:noFill/>
        </p:spPr>
        <p:txBody>
          <a:bodyPr wrap="square" rtlCol="0">
            <a:spAutoFit/>
          </a:bodyPr>
          <a:lstStyle/>
          <a:p>
            <a:pPr latinLnBrk="1"/>
            <a:r>
              <a:rPr lang="zh-TW" altLang="en-US" sz="3600" b="1" dirty="0">
                <a:solidFill>
                  <a:srgbClr val="002060"/>
                </a:solidFill>
                <a:latin typeface="微軟正黑體" panose="020B0604030504040204" pitchFamily="34" charset="-120"/>
                <a:ea typeface="微軟正黑體" panose="020B0604030504040204" pitchFamily="34" charset="-120"/>
              </a:rPr>
              <a:t>第十七條</a:t>
            </a:r>
            <a:endParaRPr lang="en-US" altLang="zh-TW" sz="3600" b="1" dirty="0">
              <a:solidFill>
                <a:srgbClr val="002060"/>
              </a:solidFill>
              <a:latin typeface="微軟正黑體" panose="020B0604030504040204" pitchFamily="34" charset="-120"/>
              <a:ea typeface="微軟正黑體" panose="020B0604030504040204" pitchFamily="34" charset="-120"/>
            </a:endParaRPr>
          </a:p>
          <a:p>
            <a:pPr latinLnBrk="1"/>
            <a:r>
              <a:rPr lang="zh-TW" altLang="zh-TW" sz="2800" dirty="0">
                <a:solidFill>
                  <a:prstClr val="black"/>
                </a:solidFill>
                <a:latin typeface="微軟正黑體" panose="020B0604030504040204" pitchFamily="34" charset="-120"/>
                <a:ea typeface="微軟正黑體" panose="020B0604030504040204" pitchFamily="34" charset="-120"/>
              </a:rPr>
              <a:t>醫療機構或醫師應將其所執行第十二條第三項、第十四條及第十五條規定之事項，詳細記載於病歷；同意書、病人之書面意思表示及預立醫療決定應連同病歷保存。</a:t>
            </a:r>
            <a:endParaRPr lang="en-US" altLang="zh-TW" sz="2800" dirty="0">
              <a:solidFill>
                <a:prstClr val="black"/>
              </a:solidFill>
              <a:latin typeface="微軟正黑體" panose="020B0604030504040204" pitchFamily="34" charset="-120"/>
              <a:ea typeface="微軟正黑體" panose="020B0604030504040204" pitchFamily="34" charset="-120"/>
            </a:endParaRPr>
          </a:p>
          <a:p>
            <a:pPr latinLnBrk="1"/>
            <a:r>
              <a:rPr lang="zh-TW" altLang="en-US" sz="3600" b="1" dirty="0">
                <a:solidFill>
                  <a:srgbClr val="002060"/>
                </a:solidFill>
                <a:latin typeface="微軟正黑體" panose="020B0604030504040204" pitchFamily="34" charset="-120"/>
                <a:ea typeface="微軟正黑體" panose="020B0604030504040204" pitchFamily="34" charset="-120"/>
              </a:rPr>
              <a:t>第十八條</a:t>
            </a:r>
            <a:endParaRPr lang="en-US" altLang="zh-TW" sz="3600" b="1" dirty="0">
              <a:solidFill>
                <a:srgbClr val="002060"/>
              </a:solidFill>
              <a:latin typeface="微軟正黑體" panose="020B0604030504040204" pitchFamily="34" charset="-120"/>
              <a:ea typeface="微軟正黑體" panose="020B0604030504040204" pitchFamily="34" charset="-120"/>
            </a:endParaRPr>
          </a:p>
          <a:p>
            <a:pPr latinLnBrk="1"/>
            <a:r>
              <a:rPr lang="zh-TW" altLang="zh-TW" sz="2800" dirty="0">
                <a:solidFill>
                  <a:prstClr val="black"/>
                </a:solidFill>
                <a:latin typeface="微軟正黑體" panose="020B0604030504040204" pitchFamily="34" charset="-120"/>
                <a:ea typeface="微軟正黑體" panose="020B0604030504040204" pitchFamily="34" charset="-120"/>
              </a:rPr>
              <a:t>本法施行細則，由中央主管機關定之。</a:t>
            </a:r>
            <a:endParaRPr lang="en-US" altLang="zh-TW" sz="2800" dirty="0">
              <a:solidFill>
                <a:prstClr val="black"/>
              </a:solidFill>
              <a:latin typeface="微軟正黑體" panose="020B0604030504040204" pitchFamily="34" charset="-120"/>
              <a:ea typeface="微軟正黑體" panose="020B0604030504040204" pitchFamily="34" charset="-120"/>
            </a:endParaRPr>
          </a:p>
          <a:p>
            <a:pPr latinLnBrk="1"/>
            <a:r>
              <a:rPr lang="zh-TW" altLang="en-US" sz="3600" b="1" dirty="0">
                <a:solidFill>
                  <a:srgbClr val="002060"/>
                </a:solidFill>
                <a:latin typeface="微軟正黑體" panose="020B0604030504040204" pitchFamily="34" charset="-120"/>
                <a:ea typeface="微軟正黑體" panose="020B0604030504040204" pitchFamily="34" charset="-120"/>
              </a:rPr>
              <a:t>第十九條</a:t>
            </a:r>
            <a:endParaRPr lang="en-US" altLang="zh-TW" sz="3600" b="1" dirty="0">
              <a:solidFill>
                <a:srgbClr val="002060"/>
              </a:solidFill>
              <a:latin typeface="微軟正黑體" panose="020B0604030504040204" pitchFamily="34" charset="-120"/>
              <a:ea typeface="微軟正黑體" panose="020B0604030504040204" pitchFamily="34" charset="-120"/>
            </a:endParaRPr>
          </a:p>
          <a:p>
            <a:pPr latinLnBrk="1"/>
            <a:r>
              <a:rPr lang="zh-TW" altLang="zh-TW" sz="2800" dirty="0">
                <a:solidFill>
                  <a:prstClr val="black"/>
                </a:solidFill>
                <a:latin typeface="微軟正黑體" panose="020B0604030504040204" pitchFamily="34" charset="-120"/>
                <a:ea typeface="微軟正黑體" panose="020B0604030504040204" pitchFamily="34" charset="-120"/>
              </a:rPr>
              <a:t>本法自公布後三年施行。</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742519" y="1268760"/>
            <a:ext cx="2193416" cy="646330"/>
            <a:chOff x="326205" y="474025"/>
            <a:chExt cx="2376202" cy="700191"/>
          </a:xfrm>
        </p:grpSpPr>
        <p:sp>
          <p:nvSpPr>
            <p:cNvPr id="12" name="文字方塊 11">
              <a:extLst>
                <a:ext uri="{FF2B5EF4-FFF2-40B4-BE49-F238E27FC236}">
                  <a16:creationId xmlns="" xmlns:a16="http://schemas.microsoft.com/office/drawing/2014/main" id="{E6E41DFE-C23E-4BF5-B005-651AD301BAA3}"/>
                </a:ext>
              </a:extLst>
            </p:cNvPr>
            <p:cNvSpPr txBox="1"/>
            <p:nvPr/>
          </p:nvSpPr>
          <p:spPr>
            <a:xfrm>
              <a:off x="964420" y="474025"/>
              <a:ext cx="1737987" cy="700191"/>
            </a:xfrm>
            <a:prstGeom prst="rect">
              <a:avLst/>
            </a:prstGeom>
            <a:noFill/>
          </p:spPr>
          <p:txBody>
            <a:bodyPr wrap="square" rtlCol="0">
              <a:spAutoFit/>
            </a:bodyPr>
            <a:lstStyle/>
            <a:p>
              <a:pPr latinLnBrk="1"/>
              <a:r>
                <a:rPr lang="zh-TW" altLang="en-US" sz="3600" b="1" dirty="0">
                  <a:solidFill>
                    <a:srgbClr val="002060"/>
                  </a:solidFill>
                  <a:latin typeface="微軟正黑體" panose="020B0604030504040204" pitchFamily="34" charset="-120"/>
                  <a:ea typeface="微軟正黑體" panose="020B0604030504040204" pitchFamily="34" charset="-120"/>
                </a:rPr>
                <a:t>本法</a:t>
              </a:r>
            </a:p>
          </p:txBody>
        </p:sp>
        <p:pic>
          <p:nvPicPr>
            <p:cNvPr id="13" name="圖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5" name="標題 4"/>
          <p:cNvSpPr>
            <a:spLocks noGrp="1"/>
          </p:cNvSpPr>
          <p:nvPr>
            <p:ph type="title"/>
          </p:nvPr>
        </p:nvSpPr>
        <p:spPr/>
        <p:txBody>
          <a:bodyPr/>
          <a:lstStyle/>
          <a:p>
            <a:r>
              <a:rPr lang="zh-TW" altLang="zh-TW" dirty="0" smtClean="0">
                <a:solidFill>
                  <a:prstClr val="black"/>
                </a:solidFill>
                <a:latin typeface="微軟正黑體" panose="020B0604030504040204" pitchFamily="34" charset="-120"/>
                <a:ea typeface="微軟正黑體" panose="020B0604030504040204" pitchFamily="34" charset="-120"/>
              </a:rPr>
              <a:t>病歷</a:t>
            </a:r>
            <a:r>
              <a:rPr lang="zh-TW" altLang="en-US" dirty="0" smtClean="0">
                <a:solidFill>
                  <a:prstClr val="black"/>
                </a:solidFill>
                <a:latin typeface="微軟正黑體" panose="020B0604030504040204" pitchFamily="34" charset="-120"/>
                <a:ea typeface="微軟正黑體" panose="020B0604030504040204" pitchFamily="34" charset="-120"/>
              </a:rPr>
              <a:t>之記載與</a:t>
            </a:r>
            <a:r>
              <a:rPr lang="zh-TW" altLang="zh-TW" dirty="0" smtClean="0">
                <a:solidFill>
                  <a:prstClr val="black"/>
                </a:solidFill>
                <a:latin typeface="微軟正黑體" panose="020B0604030504040204" pitchFamily="34" charset="-120"/>
                <a:ea typeface="微軟正黑體" panose="020B0604030504040204" pitchFamily="34" charset="-120"/>
              </a:rPr>
              <a:t>保存</a:t>
            </a:r>
            <a:endParaRPr lang="zh-TW" altLang="en-US" dirty="0"/>
          </a:p>
        </p:txBody>
      </p:sp>
    </p:spTree>
    <p:extLst>
      <p:ext uri="{BB962C8B-B14F-4D97-AF65-F5344CB8AC3E}">
        <p14:creationId xmlns:p14="http://schemas.microsoft.com/office/powerpoint/2010/main" val="34842156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514" y="116112"/>
            <a:ext cx="9185407" cy="1915888"/>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zh-TW" altLang="en-US" sz="3600" b="1" dirty="0">
              <a:solidFill>
                <a:prstClr val="black"/>
              </a:solidFill>
              <a:latin typeface="微軟正黑體" pitchFamily="34" charset="-120"/>
              <a:ea typeface="微軟正黑體" pitchFamily="34" charset="-120"/>
            </a:endParaRPr>
          </a:p>
        </p:txBody>
      </p:sp>
      <p:graphicFrame>
        <p:nvGraphicFramePr>
          <p:cNvPr id="6" name="內容版面配置區 5"/>
          <p:cNvGraphicFramePr>
            <a:graphicFrameLocks noGrp="1"/>
          </p:cNvGraphicFramePr>
          <p:nvPr>
            <p:ph idx="4294967295"/>
            <p:extLst>
              <p:ext uri="{D42A27DB-BD31-4B8C-83A1-F6EECF244321}">
                <p14:modId xmlns:p14="http://schemas.microsoft.com/office/powerpoint/2010/main" val="2604659378"/>
              </p:ext>
            </p:extLst>
          </p:nvPr>
        </p:nvGraphicFramePr>
        <p:xfrm>
          <a:off x="374987" y="970454"/>
          <a:ext cx="8424937" cy="5687654"/>
        </p:xfrm>
        <a:graphic>
          <a:graphicData uri="http://schemas.openxmlformats.org/drawingml/2006/table">
            <a:tbl>
              <a:tblPr firstRow="1" firstCol="1" bandRow="1">
                <a:tableStyleId>{5DA37D80-6434-44D0-A028-1B22A696006F}</a:tableStyleId>
              </a:tblPr>
              <a:tblGrid>
                <a:gridCol w="1176453">
                  <a:extLst>
                    <a:ext uri="{9D8B030D-6E8A-4147-A177-3AD203B41FA5}">
                      <a16:colId xmlns="" xmlns:a16="http://schemas.microsoft.com/office/drawing/2014/main" val="20000"/>
                    </a:ext>
                  </a:extLst>
                </a:gridCol>
                <a:gridCol w="2895552">
                  <a:extLst>
                    <a:ext uri="{9D8B030D-6E8A-4147-A177-3AD203B41FA5}">
                      <a16:colId xmlns="" xmlns:a16="http://schemas.microsoft.com/office/drawing/2014/main" val="20001"/>
                    </a:ext>
                  </a:extLst>
                </a:gridCol>
                <a:gridCol w="4352932">
                  <a:extLst>
                    <a:ext uri="{9D8B030D-6E8A-4147-A177-3AD203B41FA5}">
                      <a16:colId xmlns="" xmlns:a16="http://schemas.microsoft.com/office/drawing/2014/main" val="20002"/>
                    </a:ext>
                  </a:extLst>
                </a:gridCol>
              </a:tblGrid>
              <a:tr h="567014">
                <a:tc>
                  <a:txBody>
                    <a:bodyPr/>
                    <a:lstStyle/>
                    <a:p>
                      <a:pPr marL="0" indent="0" algn="ctr">
                        <a:spcAft>
                          <a:spcPts val="0"/>
                        </a:spcAft>
                        <a:buFont typeface="Arial" panose="020B0604020202020204" pitchFamily="34" charset="0"/>
                        <a:buNone/>
                      </a:pPr>
                      <a:r>
                        <a:rPr lang="zh-TW" sz="2400" kern="100" dirty="0" smtClean="0">
                          <a:solidFill>
                            <a:schemeClr val="bg1"/>
                          </a:solidFill>
                          <a:effectLst/>
                          <a:latin typeface="標楷體" panose="03000509000000000000" pitchFamily="65" charset="-120"/>
                          <a:ea typeface="標楷體" panose="03000509000000000000" pitchFamily="65" charset="-120"/>
                        </a:rPr>
                        <a:t>不同</a:t>
                      </a:r>
                      <a:endParaRPr lang="zh-TW" sz="2400" b="1" kern="100" dirty="0">
                        <a:solidFill>
                          <a:schemeClr val="bg1"/>
                        </a:solidFill>
                        <a:effectLst/>
                        <a:latin typeface="標楷體" panose="03000509000000000000" pitchFamily="65" charset="-120"/>
                        <a:ea typeface="標楷體" panose="03000509000000000000" pitchFamily="65" charset="-120"/>
                        <a:cs typeface="Times New Roman"/>
                      </a:endParaRPr>
                    </a:p>
                  </a:txBody>
                  <a:tcPr marL="45409" marR="45409" marT="0" marB="0" anchor="ctr">
                    <a:solidFill>
                      <a:schemeClr val="accent2">
                        <a:lumMod val="50000"/>
                      </a:schemeClr>
                    </a:solidFill>
                  </a:tcPr>
                </a:tc>
                <a:tc>
                  <a:txBody>
                    <a:bodyPr/>
                    <a:lstStyle/>
                    <a:p>
                      <a:pPr algn="ctr">
                        <a:spcAft>
                          <a:spcPts val="0"/>
                        </a:spcAft>
                      </a:pPr>
                      <a:r>
                        <a:rPr lang="zh-TW" sz="2800" kern="100" spc="-150" dirty="0">
                          <a:solidFill>
                            <a:schemeClr val="bg1"/>
                          </a:solidFill>
                          <a:effectLst/>
                          <a:latin typeface="標楷體" panose="03000509000000000000" pitchFamily="65" charset="-120"/>
                          <a:ea typeface="標楷體" panose="03000509000000000000" pitchFamily="65" charset="-120"/>
                        </a:rPr>
                        <a:t>安寧緩和醫療條例</a:t>
                      </a:r>
                      <a:endParaRPr lang="zh-TW" sz="2800" b="1" kern="100" spc="-150" dirty="0">
                        <a:solidFill>
                          <a:schemeClr val="bg1"/>
                        </a:solidFill>
                        <a:effectLst/>
                        <a:latin typeface="標楷體" panose="03000509000000000000" pitchFamily="65" charset="-120"/>
                        <a:ea typeface="標楷體" panose="03000509000000000000" pitchFamily="65" charset="-120"/>
                        <a:cs typeface="Times New Roman"/>
                      </a:endParaRPr>
                    </a:p>
                  </a:txBody>
                  <a:tcPr marL="45409" marR="45409" marT="0" marB="0" anchor="ctr">
                    <a:solidFill>
                      <a:schemeClr val="accent2">
                        <a:lumMod val="50000"/>
                      </a:schemeClr>
                    </a:solidFill>
                  </a:tcPr>
                </a:tc>
                <a:tc>
                  <a:txBody>
                    <a:bodyPr/>
                    <a:lstStyle/>
                    <a:p>
                      <a:pPr algn="ctr">
                        <a:spcAft>
                          <a:spcPts val="0"/>
                        </a:spcAft>
                      </a:pPr>
                      <a:r>
                        <a:rPr lang="zh-TW" sz="2800" kern="100" dirty="0">
                          <a:solidFill>
                            <a:schemeClr val="bg1"/>
                          </a:solidFill>
                          <a:effectLst/>
                          <a:latin typeface="標楷體" panose="03000509000000000000" pitchFamily="65" charset="-120"/>
                          <a:ea typeface="標楷體" panose="03000509000000000000" pitchFamily="65" charset="-120"/>
                        </a:rPr>
                        <a:t>病人自主權利法</a:t>
                      </a:r>
                      <a:endParaRPr lang="zh-TW" sz="2800" b="1" kern="100" dirty="0">
                        <a:solidFill>
                          <a:schemeClr val="bg1"/>
                        </a:solidFill>
                        <a:effectLst/>
                        <a:latin typeface="標楷體" panose="03000509000000000000" pitchFamily="65" charset="-120"/>
                        <a:ea typeface="標楷體" panose="03000509000000000000" pitchFamily="65" charset="-120"/>
                        <a:cs typeface="Times New Roman"/>
                      </a:endParaRPr>
                    </a:p>
                  </a:txBody>
                  <a:tcPr marL="45409" marR="45409" marT="0" marB="0" anchor="ctr">
                    <a:solidFill>
                      <a:schemeClr val="accent2">
                        <a:lumMod val="50000"/>
                      </a:schemeClr>
                    </a:solidFill>
                  </a:tcPr>
                </a:tc>
                <a:extLst>
                  <a:ext uri="{0D108BD9-81ED-4DB2-BD59-A6C34878D82A}">
                    <a16:rowId xmlns="" xmlns:a16="http://schemas.microsoft.com/office/drawing/2014/main" val="10000"/>
                  </a:ext>
                </a:extLst>
              </a:tr>
              <a:tr h="1891178">
                <a:tc>
                  <a:txBody>
                    <a:bodyPr/>
                    <a:lstStyle/>
                    <a:p>
                      <a:pPr marL="0" indent="0" algn="ctr">
                        <a:lnSpc>
                          <a:spcPct val="100000"/>
                        </a:lnSpc>
                        <a:spcBef>
                          <a:spcPts val="600"/>
                        </a:spcBef>
                        <a:spcAft>
                          <a:spcPts val="0"/>
                        </a:spcAft>
                        <a:buFont typeface="Arial" panose="020B0604020202020204" pitchFamily="34" charset="0"/>
                        <a:buNone/>
                      </a:pPr>
                      <a:r>
                        <a:rPr lang="zh-TW" sz="2800" kern="100">
                          <a:solidFill>
                            <a:srgbClr val="C00000"/>
                          </a:solidFill>
                          <a:effectLst/>
                          <a:latin typeface="標楷體" panose="03000509000000000000" pitchFamily="65" charset="-120"/>
                          <a:ea typeface="標楷體" panose="03000509000000000000" pitchFamily="65" charset="-120"/>
                        </a:rPr>
                        <a:t>理論</a:t>
                      </a:r>
                      <a:r>
                        <a:rPr lang="zh-TW" sz="2800" kern="100" smtClean="0">
                          <a:solidFill>
                            <a:srgbClr val="C00000"/>
                          </a:solidFill>
                          <a:effectLst/>
                          <a:latin typeface="標楷體" panose="03000509000000000000" pitchFamily="65" charset="-120"/>
                          <a:ea typeface="標楷體" panose="03000509000000000000" pitchFamily="65" charset="-120"/>
                        </a:rPr>
                        <a:t>基礎不同</a:t>
                      </a:r>
                      <a:endParaRPr lang="zh-TW" sz="2800" b="1" kern="100" dirty="0">
                        <a:solidFill>
                          <a:srgbClr val="C00000"/>
                        </a:solidFill>
                        <a:effectLst/>
                        <a:latin typeface="標楷體" panose="03000509000000000000" pitchFamily="65" charset="-120"/>
                        <a:ea typeface="標楷體" panose="03000509000000000000" pitchFamily="65" charset="-120"/>
                        <a:cs typeface="Times New Roman"/>
                      </a:endParaRPr>
                    </a:p>
                  </a:txBody>
                  <a:tcPr marL="45409" marR="45409" marT="0" marB="0" anchor="ctr">
                    <a:solidFill>
                      <a:schemeClr val="accent2">
                        <a:lumMod val="40000"/>
                        <a:lumOff val="60000"/>
                      </a:schemeClr>
                    </a:solidFill>
                  </a:tcPr>
                </a:tc>
                <a:tc>
                  <a:txBody>
                    <a:bodyPr/>
                    <a:lstStyle/>
                    <a:p>
                      <a:pPr marL="174625" lvl="0" indent="-174625">
                        <a:lnSpc>
                          <a:spcPts val="2800"/>
                        </a:lnSpc>
                        <a:spcAft>
                          <a:spcPts val="0"/>
                        </a:spcAft>
                        <a:buFont typeface="Arial" panose="020B0604020202020204" pitchFamily="34" charset="0"/>
                        <a:buChar char="•"/>
                      </a:pPr>
                      <a:r>
                        <a:rPr lang="zh-TW" sz="2600" kern="100" dirty="0">
                          <a:effectLst/>
                          <a:latin typeface="標楷體" panose="03000509000000000000" pitchFamily="65" charset="-120"/>
                          <a:ea typeface="標楷體" panose="03000509000000000000" pitchFamily="65" charset="-120"/>
                        </a:rPr>
                        <a:t>保障末期病人的善終權益。</a:t>
                      </a:r>
                    </a:p>
                    <a:p>
                      <a:pPr marL="174625" lvl="0" indent="-174625">
                        <a:lnSpc>
                          <a:spcPts val="2800"/>
                        </a:lnSpc>
                        <a:spcAft>
                          <a:spcPts val="0"/>
                        </a:spcAft>
                        <a:buFont typeface="Arial" panose="020B0604020202020204" pitchFamily="34" charset="0"/>
                        <a:buChar char="•"/>
                      </a:pPr>
                      <a:r>
                        <a:rPr lang="zh-TW" sz="2600" kern="100" dirty="0">
                          <a:effectLst/>
                          <a:latin typeface="標楷體" panose="03000509000000000000" pitchFamily="65" charset="-120"/>
                          <a:ea typeface="標楷體" panose="03000509000000000000" pitchFamily="65" charset="-120"/>
                        </a:rPr>
                        <a:t>病人簽具意願書，亦可由最近親屬簽具同意書</a:t>
                      </a:r>
                      <a:r>
                        <a:rPr lang="zh-TW" sz="2600" kern="100">
                          <a:effectLst/>
                          <a:latin typeface="標楷體" panose="03000509000000000000" pitchFamily="65" charset="-120"/>
                          <a:ea typeface="標楷體" panose="03000509000000000000" pitchFamily="65" charset="-120"/>
                        </a:rPr>
                        <a:t>為</a:t>
                      </a:r>
                      <a:r>
                        <a:rPr lang="zh-TW" sz="2600" kern="100" smtClean="0">
                          <a:effectLst/>
                          <a:latin typeface="標楷體" panose="03000509000000000000" pitchFamily="65" charset="-120"/>
                          <a:ea typeface="標楷體" panose="03000509000000000000" pitchFamily="65" charset="-120"/>
                        </a:rPr>
                        <a:t>之</a:t>
                      </a:r>
                      <a:endParaRPr lang="zh-TW" sz="2600" b="1" kern="100" dirty="0">
                        <a:effectLst/>
                        <a:latin typeface="標楷體" panose="03000509000000000000" pitchFamily="65" charset="-120"/>
                        <a:ea typeface="標楷體" panose="03000509000000000000" pitchFamily="65" charset="-120"/>
                        <a:cs typeface="Times New Roman"/>
                      </a:endParaRPr>
                    </a:p>
                  </a:txBody>
                  <a:tcPr marL="45409" marR="45409" marT="0" marB="0" anchor="ctr">
                    <a:solidFill>
                      <a:schemeClr val="accent2">
                        <a:lumMod val="40000"/>
                        <a:lumOff val="60000"/>
                      </a:schemeClr>
                    </a:solidFill>
                  </a:tcPr>
                </a:tc>
                <a:tc>
                  <a:txBody>
                    <a:bodyPr/>
                    <a:lstStyle/>
                    <a:p>
                      <a:pPr marL="174625" lvl="0" indent="-174625" algn="l" defTabSz="914400" rtl="0" eaLnBrk="1" latinLnBrk="0" hangingPunct="1">
                        <a:lnSpc>
                          <a:spcPts val="2800"/>
                        </a:lnSpc>
                        <a:spcAft>
                          <a:spcPts val="0"/>
                        </a:spcAft>
                        <a:buFont typeface="Arial" panose="020B0604020202020204" pitchFamily="34" charset="0"/>
                        <a:buChar char="•"/>
                      </a:pPr>
                      <a:r>
                        <a:rPr lang="zh-TW" altLang="en-US" sz="2600" kern="100" dirty="0" smtClean="0">
                          <a:solidFill>
                            <a:schemeClr val="tx1"/>
                          </a:solidFill>
                          <a:effectLst/>
                          <a:latin typeface="標楷體" panose="03000509000000000000" pitchFamily="65" charset="-120"/>
                          <a:ea typeface="標楷體" panose="03000509000000000000" pitchFamily="65" charset="-120"/>
                          <a:cs typeface="+mn-cs"/>
                        </a:rPr>
                        <a:t>僅心智能力健全者可自己簽署預立醫療決定</a:t>
                      </a:r>
                      <a:r>
                        <a:rPr lang="zh-TW" sz="2600" kern="100" dirty="0" smtClean="0">
                          <a:solidFill>
                            <a:schemeClr val="tx1"/>
                          </a:solidFill>
                          <a:effectLst/>
                          <a:latin typeface="標楷體" panose="03000509000000000000" pitchFamily="65" charset="-120"/>
                          <a:ea typeface="標楷體" panose="03000509000000000000" pitchFamily="65" charset="-120"/>
                          <a:cs typeface="+mn-cs"/>
                        </a:rPr>
                        <a:t>。以</a:t>
                      </a:r>
                      <a:r>
                        <a:rPr lang="zh-TW" sz="2600" kern="100" dirty="0">
                          <a:solidFill>
                            <a:schemeClr val="tx1"/>
                          </a:solidFill>
                          <a:effectLst/>
                          <a:latin typeface="標楷體" panose="03000509000000000000" pitchFamily="65" charset="-120"/>
                          <a:ea typeface="標楷體" panose="03000509000000000000" pitchFamily="65" charset="-120"/>
                          <a:cs typeface="+mn-cs"/>
                        </a:rPr>
                        <a:t>病人為核心，保障其知情、選擇與</a:t>
                      </a:r>
                      <a:r>
                        <a:rPr lang="zh-TW" sz="2600" kern="100" dirty="0" smtClean="0">
                          <a:solidFill>
                            <a:schemeClr val="tx1"/>
                          </a:solidFill>
                          <a:effectLst/>
                          <a:latin typeface="標楷體" panose="03000509000000000000" pitchFamily="65" charset="-120"/>
                          <a:ea typeface="標楷體" panose="03000509000000000000" pitchFamily="65" charset="-120"/>
                          <a:cs typeface="+mn-cs"/>
                        </a:rPr>
                        <a:t>決</a:t>
                      </a:r>
                      <a:r>
                        <a:rPr lang="zh-TW" altLang="en-US" sz="2600" kern="100" dirty="0" smtClean="0">
                          <a:solidFill>
                            <a:schemeClr val="tx1"/>
                          </a:solidFill>
                          <a:effectLst/>
                          <a:latin typeface="標楷體" panose="03000509000000000000" pitchFamily="65" charset="-120"/>
                          <a:ea typeface="標楷體" panose="03000509000000000000" pitchFamily="65" charset="-120"/>
                          <a:cs typeface="+mn-cs"/>
                        </a:rPr>
                        <a:t>定</a:t>
                      </a:r>
                      <a:r>
                        <a:rPr lang="zh-TW" sz="2600" kern="100" dirty="0" smtClean="0">
                          <a:solidFill>
                            <a:schemeClr val="tx1"/>
                          </a:solidFill>
                          <a:effectLst/>
                          <a:latin typeface="標楷體" panose="03000509000000000000" pitchFamily="65" charset="-120"/>
                          <a:ea typeface="標楷體" panose="03000509000000000000" pitchFamily="65" charset="-120"/>
                          <a:cs typeface="+mn-cs"/>
                        </a:rPr>
                        <a:t>權</a:t>
                      </a:r>
                      <a:r>
                        <a:rPr lang="zh-TW" sz="2600" kern="100" dirty="0">
                          <a:solidFill>
                            <a:schemeClr val="tx1"/>
                          </a:solidFill>
                          <a:effectLst/>
                          <a:latin typeface="標楷體" panose="03000509000000000000" pitchFamily="65" charset="-120"/>
                          <a:ea typeface="標楷體" panose="03000509000000000000" pitchFamily="65" charset="-120"/>
                          <a:cs typeface="+mn-cs"/>
                        </a:rPr>
                        <a:t>。</a:t>
                      </a:r>
                    </a:p>
                    <a:p>
                      <a:pPr marL="174625" lvl="0" indent="-174625" algn="l" defTabSz="914400" rtl="0" eaLnBrk="1" latinLnBrk="0" hangingPunct="1">
                        <a:lnSpc>
                          <a:spcPts val="2800"/>
                        </a:lnSpc>
                        <a:spcAft>
                          <a:spcPts val="0"/>
                        </a:spcAft>
                        <a:buFont typeface="Arial" panose="020B0604020202020204" pitchFamily="34" charset="0"/>
                        <a:buChar char="•"/>
                      </a:pPr>
                      <a:r>
                        <a:rPr lang="zh-TW" sz="2600" kern="100" dirty="0" smtClean="0">
                          <a:solidFill>
                            <a:schemeClr val="tx1"/>
                          </a:solidFill>
                          <a:effectLst/>
                          <a:latin typeface="標楷體" panose="03000509000000000000" pitchFamily="65" charset="-120"/>
                          <a:ea typeface="標楷體" panose="03000509000000000000" pitchFamily="65" charset="-120"/>
                          <a:cs typeface="+mn-cs"/>
                        </a:rPr>
                        <a:t>搭配</a:t>
                      </a:r>
                      <a:r>
                        <a:rPr lang="en-US" altLang="zh-TW" sz="2600" kern="100" dirty="0" smtClean="0">
                          <a:solidFill>
                            <a:schemeClr val="tx1"/>
                          </a:solidFill>
                          <a:effectLst/>
                          <a:latin typeface="標楷體" panose="03000509000000000000" pitchFamily="65" charset="-120"/>
                          <a:ea typeface="標楷體" panose="03000509000000000000" pitchFamily="65" charset="-120"/>
                          <a:cs typeface="+mn-cs"/>
                        </a:rPr>
                        <a:t>ACP/AD/HCA</a:t>
                      </a:r>
                      <a:r>
                        <a:rPr lang="zh-TW" sz="2600" kern="100" dirty="0" smtClean="0">
                          <a:solidFill>
                            <a:schemeClr val="tx1"/>
                          </a:solidFill>
                          <a:effectLst/>
                          <a:latin typeface="標楷體" panose="03000509000000000000" pitchFamily="65" charset="-120"/>
                          <a:ea typeface="標楷體" panose="03000509000000000000" pitchFamily="65" charset="-120"/>
                          <a:cs typeface="+mn-cs"/>
                        </a:rPr>
                        <a:t>各種</a:t>
                      </a:r>
                      <a:r>
                        <a:rPr lang="zh-TW" sz="2600" kern="100" dirty="0">
                          <a:solidFill>
                            <a:schemeClr val="tx1"/>
                          </a:solidFill>
                          <a:effectLst/>
                          <a:latin typeface="標楷體" panose="03000509000000000000" pitchFamily="65" charset="-120"/>
                          <a:ea typeface="標楷體" panose="03000509000000000000" pitchFamily="65" charset="-120"/>
                          <a:cs typeface="+mn-cs"/>
                        </a:rPr>
                        <a:t>程序保障</a:t>
                      </a:r>
                      <a:r>
                        <a:rPr lang="zh-TW" sz="2600" kern="100" dirty="0" smtClean="0">
                          <a:solidFill>
                            <a:schemeClr val="tx1"/>
                          </a:solidFill>
                          <a:effectLst/>
                          <a:latin typeface="標楷體" panose="03000509000000000000" pitchFamily="65" charset="-120"/>
                          <a:ea typeface="標楷體" panose="03000509000000000000" pitchFamily="65" charset="-120"/>
                          <a:cs typeface="+mn-cs"/>
                        </a:rPr>
                        <a:t>機制</a:t>
                      </a:r>
                      <a:endParaRPr lang="en-US" altLang="zh-TW" sz="2600" kern="100" dirty="0" smtClean="0">
                        <a:solidFill>
                          <a:schemeClr val="tx1"/>
                        </a:solidFill>
                        <a:effectLst/>
                        <a:latin typeface="標楷體" panose="03000509000000000000" pitchFamily="65" charset="-120"/>
                        <a:ea typeface="標楷體" panose="03000509000000000000" pitchFamily="65" charset="-120"/>
                        <a:cs typeface="+mn-cs"/>
                      </a:endParaRPr>
                    </a:p>
                  </a:txBody>
                  <a:tcPr marL="45409" marR="45409" marT="0" marB="0" anchor="ctr">
                    <a:solidFill>
                      <a:schemeClr val="accent2">
                        <a:lumMod val="40000"/>
                        <a:lumOff val="60000"/>
                      </a:schemeClr>
                    </a:solidFill>
                  </a:tcPr>
                </a:tc>
                <a:extLst>
                  <a:ext uri="{0D108BD9-81ED-4DB2-BD59-A6C34878D82A}">
                    <a16:rowId xmlns="" xmlns:a16="http://schemas.microsoft.com/office/drawing/2014/main" val="10001"/>
                  </a:ext>
                </a:extLst>
              </a:tr>
              <a:tr h="809292">
                <a:tc>
                  <a:txBody>
                    <a:bodyPr/>
                    <a:lstStyle/>
                    <a:p>
                      <a:pPr marL="0" indent="0" algn="ctr" defTabSz="914400" rtl="0" eaLnBrk="1" latinLnBrk="0" hangingPunct="1">
                        <a:lnSpc>
                          <a:spcPct val="100000"/>
                        </a:lnSpc>
                        <a:spcBef>
                          <a:spcPts val="600"/>
                        </a:spcBef>
                        <a:spcAft>
                          <a:spcPts val="0"/>
                        </a:spcAft>
                        <a:buFont typeface="Arial" panose="020B0604020202020204" pitchFamily="34" charset="0"/>
                        <a:buNone/>
                      </a:pPr>
                      <a:r>
                        <a:rPr lang="zh-TW" sz="2800" b="1" kern="100">
                          <a:solidFill>
                            <a:srgbClr val="C00000"/>
                          </a:solidFill>
                          <a:effectLst/>
                          <a:latin typeface="標楷體" panose="03000509000000000000" pitchFamily="65" charset="-120"/>
                          <a:ea typeface="標楷體" panose="03000509000000000000" pitchFamily="65" charset="-120"/>
                          <a:cs typeface="+mn-cs"/>
                        </a:rPr>
                        <a:t>適用</a:t>
                      </a:r>
                      <a:r>
                        <a:rPr lang="zh-TW" sz="2800" b="1" kern="100" smtClean="0">
                          <a:solidFill>
                            <a:srgbClr val="C00000"/>
                          </a:solidFill>
                          <a:effectLst/>
                          <a:latin typeface="標楷體" panose="03000509000000000000" pitchFamily="65" charset="-120"/>
                          <a:ea typeface="標楷體" panose="03000509000000000000" pitchFamily="65" charset="-120"/>
                          <a:cs typeface="+mn-cs"/>
                        </a:rPr>
                        <a:t>對象不同</a:t>
                      </a:r>
                      <a:endParaRPr lang="zh-TW" sz="2800" b="1" kern="100" dirty="0">
                        <a:solidFill>
                          <a:srgbClr val="C00000"/>
                        </a:solidFill>
                        <a:effectLst/>
                        <a:latin typeface="標楷體" panose="03000509000000000000" pitchFamily="65" charset="-120"/>
                        <a:ea typeface="標楷體" panose="03000509000000000000" pitchFamily="65" charset="-120"/>
                        <a:cs typeface="+mn-cs"/>
                      </a:endParaRPr>
                    </a:p>
                  </a:txBody>
                  <a:tcPr marL="45409" marR="45409" marT="0" marB="0" anchor="ctr">
                    <a:noFill/>
                  </a:tcPr>
                </a:tc>
                <a:tc>
                  <a:txBody>
                    <a:bodyPr/>
                    <a:lstStyle/>
                    <a:p>
                      <a:pPr marL="174625" lvl="0" indent="-174625" algn="l" defTabSz="914400" rtl="0" eaLnBrk="1" latinLnBrk="0" hangingPunct="1">
                        <a:lnSpc>
                          <a:spcPts val="2800"/>
                        </a:lnSpc>
                        <a:spcAft>
                          <a:spcPts val="0"/>
                        </a:spcAft>
                        <a:buFont typeface="Arial" panose="020B0604020202020204" pitchFamily="34" charset="0"/>
                        <a:buChar char="•"/>
                      </a:pPr>
                      <a:r>
                        <a:rPr lang="zh-TW" altLang="en-US" sz="2600" kern="100" smtClean="0">
                          <a:solidFill>
                            <a:schemeClr val="tx1"/>
                          </a:solidFill>
                          <a:effectLst/>
                          <a:latin typeface="標楷體" panose="03000509000000000000" pitchFamily="65" charset="-120"/>
                          <a:ea typeface="標楷體" panose="03000509000000000000" pitchFamily="65" charset="-120"/>
                          <a:cs typeface="+mn-cs"/>
                        </a:rPr>
                        <a:t>僅</a:t>
                      </a:r>
                      <a:r>
                        <a:rPr lang="zh-TW" sz="2600" kern="100" smtClean="0">
                          <a:solidFill>
                            <a:schemeClr val="tx1"/>
                          </a:solidFill>
                          <a:effectLst/>
                          <a:latin typeface="標楷體" panose="03000509000000000000" pitchFamily="65" charset="-120"/>
                          <a:ea typeface="標楷體" panose="03000509000000000000" pitchFamily="65" charset="-120"/>
                          <a:cs typeface="+mn-cs"/>
                        </a:rPr>
                        <a:t>末期病人</a:t>
                      </a:r>
                      <a:endParaRPr lang="zh-TW" sz="2600" kern="100" dirty="0">
                        <a:solidFill>
                          <a:schemeClr val="tx1"/>
                        </a:solidFill>
                        <a:effectLst/>
                        <a:latin typeface="標楷體" panose="03000509000000000000" pitchFamily="65" charset="-120"/>
                        <a:ea typeface="標楷體" panose="03000509000000000000" pitchFamily="65" charset="-120"/>
                        <a:cs typeface="+mn-cs"/>
                      </a:endParaRPr>
                    </a:p>
                  </a:txBody>
                  <a:tcPr marL="45409" marR="45409" marT="0" marB="0" anchor="ctr">
                    <a:noFill/>
                  </a:tcPr>
                </a:tc>
                <a:tc>
                  <a:txBody>
                    <a:bodyPr/>
                    <a:lstStyle/>
                    <a:p>
                      <a:pPr marL="174625" lvl="0" indent="-174625" algn="l" defTabSz="914400" rtl="0" eaLnBrk="1" latinLnBrk="0" hangingPunct="1">
                        <a:lnSpc>
                          <a:spcPts val="2800"/>
                        </a:lnSpc>
                        <a:spcAft>
                          <a:spcPts val="0"/>
                        </a:spcAft>
                        <a:buFont typeface="Arial" panose="020B0604020202020204" pitchFamily="34" charset="0"/>
                        <a:buChar char="•"/>
                      </a:pPr>
                      <a:r>
                        <a:rPr lang="en-US" altLang="zh-TW" sz="2600" kern="100" smtClean="0">
                          <a:solidFill>
                            <a:schemeClr val="tx1"/>
                          </a:solidFill>
                          <a:effectLst/>
                          <a:latin typeface="標楷體" panose="03000509000000000000" pitchFamily="65" charset="-120"/>
                          <a:ea typeface="標楷體" panose="03000509000000000000" pitchFamily="65" charset="-120"/>
                          <a:cs typeface="+mn-cs"/>
                        </a:rPr>
                        <a:t>5</a:t>
                      </a:r>
                      <a:r>
                        <a:rPr lang="zh-TW" altLang="en-US" sz="2600" kern="100" smtClean="0">
                          <a:solidFill>
                            <a:schemeClr val="tx1"/>
                          </a:solidFill>
                          <a:effectLst/>
                          <a:latin typeface="標楷體" panose="03000509000000000000" pitchFamily="65" charset="-120"/>
                          <a:ea typeface="標楷體" panose="03000509000000000000" pitchFamily="65" charset="-120"/>
                          <a:cs typeface="+mn-cs"/>
                        </a:rPr>
                        <a:t>款臨床條件</a:t>
                      </a:r>
                      <a:endParaRPr lang="zh-TW" sz="2600" kern="100" dirty="0">
                        <a:solidFill>
                          <a:schemeClr val="tx1"/>
                        </a:solidFill>
                        <a:effectLst/>
                        <a:latin typeface="標楷體" panose="03000509000000000000" pitchFamily="65" charset="-120"/>
                        <a:ea typeface="標楷體" panose="03000509000000000000" pitchFamily="65" charset="-120"/>
                        <a:cs typeface="+mn-cs"/>
                      </a:endParaRPr>
                    </a:p>
                  </a:txBody>
                  <a:tcPr marL="45409" marR="45409" marT="0" marB="0" anchor="ctr">
                    <a:noFill/>
                  </a:tcPr>
                </a:tc>
                <a:extLst>
                  <a:ext uri="{0D108BD9-81ED-4DB2-BD59-A6C34878D82A}">
                    <a16:rowId xmlns="" xmlns:a16="http://schemas.microsoft.com/office/drawing/2014/main" val="10002"/>
                  </a:ext>
                </a:extLst>
              </a:tr>
              <a:tr h="2023231">
                <a:tc>
                  <a:txBody>
                    <a:bodyPr/>
                    <a:lstStyle/>
                    <a:p>
                      <a:pPr marL="0" indent="0" algn="ctr" defTabSz="914400" rtl="0" eaLnBrk="1" latinLnBrk="0" hangingPunct="1">
                        <a:lnSpc>
                          <a:spcPct val="100000"/>
                        </a:lnSpc>
                        <a:spcBef>
                          <a:spcPts val="600"/>
                        </a:spcBef>
                        <a:spcAft>
                          <a:spcPts val="0"/>
                        </a:spcAft>
                        <a:buFont typeface="Arial" panose="020B0604020202020204" pitchFamily="34" charset="0"/>
                        <a:buNone/>
                      </a:pPr>
                      <a:r>
                        <a:rPr lang="zh-TW" sz="2800" b="1" kern="100" smtClean="0">
                          <a:solidFill>
                            <a:srgbClr val="C00000"/>
                          </a:solidFill>
                          <a:effectLst/>
                          <a:latin typeface="標楷體" panose="03000509000000000000" pitchFamily="65" charset="-120"/>
                          <a:ea typeface="標楷體" panose="03000509000000000000" pitchFamily="65" charset="-120"/>
                          <a:cs typeface="+mn-cs"/>
                        </a:rPr>
                        <a:t>適用範圍不同</a:t>
                      </a:r>
                      <a:endParaRPr lang="zh-TW" sz="2800" b="1" kern="100" dirty="0">
                        <a:solidFill>
                          <a:srgbClr val="C00000"/>
                        </a:solidFill>
                        <a:effectLst/>
                        <a:latin typeface="標楷體" panose="03000509000000000000" pitchFamily="65" charset="-120"/>
                        <a:ea typeface="標楷體" panose="03000509000000000000" pitchFamily="65" charset="-120"/>
                        <a:cs typeface="+mn-cs"/>
                      </a:endParaRPr>
                    </a:p>
                  </a:txBody>
                  <a:tcPr marL="45409" marR="45409" marT="0" marB="0" anchor="ctr">
                    <a:solidFill>
                      <a:schemeClr val="accent2">
                        <a:lumMod val="40000"/>
                        <a:lumOff val="60000"/>
                      </a:schemeClr>
                    </a:solidFill>
                  </a:tcPr>
                </a:tc>
                <a:tc>
                  <a:txBody>
                    <a:bodyPr/>
                    <a:lstStyle/>
                    <a:p>
                      <a:pPr marL="174625" lvl="0" indent="-174625" algn="l" defTabSz="914400" rtl="0" eaLnBrk="1" latinLnBrk="0" hangingPunct="1">
                        <a:lnSpc>
                          <a:spcPts val="2800"/>
                        </a:lnSpc>
                        <a:spcAft>
                          <a:spcPts val="0"/>
                        </a:spcAft>
                        <a:buFont typeface="Arial" panose="020B0604020202020204" pitchFamily="34" charset="0"/>
                        <a:buChar char="•"/>
                      </a:pPr>
                      <a:r>
                        <a:rPr lang="zh-TW" sz="2600" kern="100" dirty="0">
                          <a:solidFill>
                            <a:schemeClr val="tx1"/>
                          </a:solidFill>
                          <a:effectLst/>
                          <a:latin typeface="標楷體" panose="03000509000000000000" pitchFamily="65" charset="-120"/>
                          <a:ea typeface="標楷體" panose="03000509000000000000" pitchFamily="65" charset="-120"/>
                          <a:cs typeface="+mn-cs"/>
                        </a:rPr>
                        <a:t>心肺復甦術</a:t>
                      </a:r>
                    </a:p>
                    <a:p>
                      <a:pPr marL="174625" lvl="0" indent="-174625" algn="l" defTabSz="914400" rtl="0" eaLnBrk="1" latinLnBrk="0" hangingPunct="1">
                        <a:lnSpc>
                          <a:spcPts val="2800"/>
                        </a:lnSpc>
                        <a:spcAft>
                          <a:spcPts val="0"/>
                        </a:spcAft>
                        <a:buFont typeface="Arial" panose="020B0604020202020204" pitchFamily="34" charset="0"/>
                        <a:buChar char="•"/>
                      </a:pPr>
                      <a:r>
                        <a:rPr lang="zh-TW" sz="2600" kern="100" dirty="0">
                          <a:solidFill>
                            <a:schemeClr val="tx1"/>
                          </a:solidFill>
                          <a:effectLst/>
                          <a:latin typeface="標楷體" panose="03000509000000000000" pitchFamily="65" charset="-120"/>
                          <a:ea typeface="標楷體" panose="03000509000000000000" pitchFamily="65" charset="-120"/>
                          <a:cs typeface="+mn-cs"/>
                        </a:rPr>
                        <a:t>只能延長瀕死過程的【維生醫療】</a:t>
                      </a:r>
                    </a:p>
                  </a:txBody>
                  <a:tcPr marL="45409" marR="45409" marT="0" marB="0" anchor="ctr">
                    <a:solidFill>
                      <a:schemeClr val="accent2">
                        <a:lumMod val="40000"/>
                        <a:lumOff val="60000"/>
                      </a:schemeClr>
                    </a:solidFill>
                  </a:tcPr>
                </a:tc>
                <a:tc>
                  <a:txBody>
                    <a:bodyPr/>
                    <a:lstStyle/>
                    <a:p>
                      <a:pPr marL="174625" lvl="0" indent="-174625" algn="l" defTabSz="914400" rtl="0" eaLnBrk="1" latinLnBrk="0" hangingPunct="1">
                        <a:lnSpc>
                          <a:spcPts val="2800"/>
                        </a:lnSpc>
                        <a:spcAft>
                          <a:spcPts val="0"/>
                        </a:spcAft>
                        <a:buFont typeface="Arial" panose="020B0604020202020204" pitchFamily="34" charset="0"/>
                        <a:buChar char="•"/>
                      </a:pPr>
                      <a:r>
                        <a:rPr lang="zh-TW" sz="2600" kern="100" dirty="0" smtClean="0">
                          <a:solidFill>
                            <a:schemeClr val="tx1"/>
                          </a:solidFill>
                          <a:effectLst/>
                          <a:latin typeface="標楷體" panose="03000509000000000000" pitchFamily="65" charset="-120"/>
                          <a:ea typeface="標楷體" panose="03000509000000000000" pitchFamily="65" charset="-120"/>
                          <a:cs typeface="+mn-cs"/>
                        </a:rPr>
                        <a:t>任何可能</a:t>
                      </a:r>
                      <a:r>
                        <a:rPr lang="zh-TW" sz="2600" kern="100" dirty="0">
                          <a:solidFill>
                            <a:schemeClr val="tx1"/>
                          </a:solidFill>
                          <a:effectLst/>
                          <a:latin typeface="標楷體" panose="03000509000000000000" pitchFamily="65" charset="-120"/>
                          <a:ea typeface="標楷體" panose="03000509000000000000" pitchFamily="65" charset="-120"/>
                          <a:cs typeface="+mn-cs"/>
                        </a:rPr>
                        <a:t>延長病人生命之必要醫療措施：心肺復甦術、機械式維生系統、血液製品、為特定疾病而設之專門治療、重度感染時所給予之抗生素等</a:t>
                      </a:r>
                      <a:r>
                        <a:rPr lang="zh-TW" sz="2600" kern="100" dirty="0" smtClean="0">
                          <a:solidFill>
                            <a:schemeClr val="tx1"/>
                          </a:solidFill>
                          <a:effectLst/>
                          <a:latin typeface="標楷體" panose="03000509000000000000" pitchFamily="65" charset="-120"/>
                          <a:ea typeface="標楷體" panose="03000509000000000000" pitchFamily="65" charset="-120"/>
                          <a:cs typeface="+mn-cs"/>
                        </a:rPr>
                        <a:t>。</a:t>
                      </a:r>
                      <a:r>
                        <a:rPr lang="en-US" altLang="zh-TW" sz="2600" kern="1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600" kern="100" dirty="0" smtClean="0">
                          <a:solidFill>
                            <a:schemeClr val="tx1"/>
                          </a:solidFill>
                          <a:effectLst/>
                          <a:latin typeface="標楷體" panose="03000509000000000000" pitchFamily="65" charset="-120"/>
                          <a:ea typeface="標楷體" panose="03000509000000000000" pitchFamily="65" charset="-120"/>
                          <a:cs typeface="+mn-cs"/>
                        </a:rPr>
                        <a:t> </a:t>
                      </a:r>
                      <a:r>
                        <a:rPr lang="zh-TW" sz="2600" kern="100" dirty="0" smtClean="0">
                          <a:solidFill>
                            <a:schemeClr val="tx1"/>
                          </a:solidFill>
                          <a:effectLst/>
                          <a:latin typeface="標楷體" panose="03000509000000000000" pitchFamily="65" charset="-120"/>
                          <a:ea typeface="標楷體" panose="03000509000000000000" pitchFamily="65" charset="-120"/>
                          <a:cs typeface="+mn-cs"/>
                        </a:rPr>
                        <a:t>人工</a:t>
                      </a:r>
                      <a:r>
                        <a:rPr lang="zh-TW" sz="2600" kern="100" dirty="0">
                          <a:solidFill>
                            <a:schemeClr val="tx1"/>
                          </a:solidFill>
                          <a:effectLst/>
                          <a:latin typeface="標楷體" panose="03000509000000000000" pitchFamily="65" charset="-120"/>
                          <a:ea typeface="標楷體" panose="03000509000000000000" pitchFamily="65" charset="-120"/>
                          <a:cs typeface="+mn-cs"/>
                        </a:rPr>
                        <a:t>營養及流體餵養</a:t>
                      </a:r>
                    </a:p>
                  </a:txBody>
                  <a:tcPr marL="45409" marR="45409" marT="0" marB="0" anchor="ctr">
                    <a:solidFill>
                      <a:schemeClr val="accent2">
                        <a:lumMod val="40000"/>
                        <a:lumOff val="60000"/>
                      </a:schemeClr>
                    </a:solidFill>
                  </a:tcPr>
                </a:tc>
                <a:extLst>
                  <a:ext uri="{0D108BD9-81ED-4DB2-BD59-A6C34878D82A}">
                    <a16:rowId xmlns="" xmlns:a16="http://schemas.microsoft.com/office/drawing/2014/main" val="10003"/>
                  </a:ext>
                </a:extLst>
              </a:tr>
            </a:tbl>
          </a:graphicData>
        </a:graphic>
      </p:graphicFrame>
      <p:sp>
        <p:nvSpPr>
          <p:cNvPr id="5" name="文字方塊 4"/>
          <p:cNvSpPr txBox="1"/>
          <p:nvPr/>
        </p:nvSpPr>
        <p:spPr>
          <a:xfrm>
            <a:off x="927442" y="188640"/>
            <a:ext cx="7301494" cy="707886"/>
          </a:xfrm>
          <a:prstGeom prst="rect">
            <a:avLst/>
          </a:prstGeom>
          <a:noFill/>
        </p:spPr>
        <p:txBody>
          <a:bodyPr wrap="square" rtlCol="0">
            <a:spAutoFit/>
          </a:bodyPr>
          <a:lstStyle/>
          <a:p>
            <a:pPr algn="ctr" defTabSz="457200"/>
            <a:r>
              <a:rPr lang="zh-TW" altLang="en-US" sz="4000" b="1" kern="100" smtClean="0">
                <a:solidFill>
                  <a:srgbClr val="C00000"/>
                </a:solidFill>
                <a:latin typeface="標楷體" panose="03000509000000000000" pitchFamily="65" charset="-120"/>
                <a:ea typeface="標楷體" panose="03000509000000000000" pitchFamily="65" charset="-120"/>
                <a:cs typeface="Times New Roman"/>
              </a:rPr>
              <a:t>兩法之差別</a:t>
            </a:r>
            <a:endParaRPr lang="zh-TW" altLang="en-US" sz="2000" dirty="0">
              <a:solidFill>
                <a:prstClr val="black"/>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45301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611560" y="1867846"/>
            <a:ext cx="2448000" cy="900000"/>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5" name="圓角矩形 4"/>
          <p:cNvSpPr/>
          <p:nvPr/>
        </p:nvSpPr>
        <p:spPr>
          <a:xfrm>
            <a:off x="2340024" y="2771918"/>
            <a:ext cx="2448000" cy="900000"/>
          </a:xfrm>
          <a:prstGeom prst="roundRect">
            <a:avLst/>
          </a:prstGeom>
          <a:solidFill>
            <a:srgbClr val="CC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 name="圓角矩形 5"/>
          <p:cNvSpPr/>
          <p:nvPr/>
        </p:nvSpPr>
        <p:spPr>
          <a:xfrm>
            <a:off x="3995936" y="3671918"/>
            <a:ext cx="2448000" cy="900000"/>
          </a:xfrm>
          <a:prstGeom prst="round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611288" y="1977835"/>
            <a:ext cx="2448272" cy="646331"/>
          </a:xfrm>
          <a:prstGeom prst="rect">
            <a:avLst/>
          </a:prstGeom>
          <a:noFill/>
        </p:spPr>
        <p:txBody>
          <a:bodyPr wrap="square" rtlCol="0">
            <a:spAutoFit/>
          </a:bodyPr>
          <a:lstStyle/>
          <a:p>
            <a:pPr algn="ctr"/>
            <a:r>
              <a:rPr lang="zh-TW" altLang="en-US" sz="3600" b="1" smtClean="0">
                <a:latin typeface="微軟正黑體" panose="020B0604030504040204" pitchFamily="34" charset="-120"/>
                <a:ea typeface="微軟正黑體" panose="020B0604030504040204" pitchFamily="34" charset="-120"/>
              </a:rPr>
              <a:t>當下意願</a:t>
            </a:r>
            <a:endParaRPr lang="zh-TW" altLang="en-US" sz="3600" b="1">
              <a:latin typeface="微軟正黑體" panose="020B0604030504040204" pitchFamily="34" charset="-120"/>
              <a:ea typeface="微軟正黑體" panose="020B0604030504040204" pitchFamily="34" charset="-120"/>
            </a:endParaRPr>
          </a:p>
        </p:txBody>
      </p:sp>
      <p:sp>
        <p:nvSpPr>
          <p:cNvPr id="12" name="圓角矩形 11"/>
          <p:cNvSpPr/>
          <p:nvPr/>
        </p:nvSpPr>
        <p:spPr>
          <a:xfrm>
            <a:off x="5724400" y="4581128"/>
            <a:ext cx="2448000" cy="900000"/>
          </a:xfrm>
          <a:prstGeom prst="round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6" name="標題 15"/>
          <p:cNvSpPr>
            <a:spLocks noGrp="1"/>
          </p:cNvSpPr>
          <p:nvPr>
            <p:ph type="title"/>
          </p:nvPr>
        </p:nvSpPr>
        <p:spPr/>
        <p:txBody>
          <a:bodyPr>
            <a:normAutofit/>
          </a:bodyPr>
          <a:lstStyle/>
          <a:p>
            <a:pPr rtl="0" eaLnBrk="1" latinLnBrk="0" hangingPunct="1"/>
            <a:r>
              <a:rPr lang="zh-TW" altLang="en-US" sz="3600" b="1" kern="1200" dirty="0" smtClean="0">
                <a:solidFill>
                  <a:srgbClr val="000000"/>
                </a:solidFill>
                <a:effectLst/>
                <a:latin typeface="微軟正黑體" panose="020B0604030504040204" pitchFamily="34" charset="-120"/>
                <a:ea typeface="微軟正黑體" panose="020B0604030504040204" pitchFamily="34" charset="-120"/>
                <a:cs typeface="+mn-cs"/>
              </a:rPr>
              <a:t>臺灣安寧緩和醫療條例的病人意願表示</a:t>
            </a:r>
            <a:endParaRPr lang="zh-TW" altLang="en-US" b="1" dirty="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2195736" y="2904913"/>
            <a:ext cx="2664296" cy="646331"/>
          </a:xfrm>
          <a:prstGeom prst="rect">
            <a:avLst/>
          </a:prstGeom>
          <a:noFill/>
        </p:spPr>
        <p:txBody>
          <a:bodyPr wrap="square" rtlCol="0">
            <a:spAutoFit/>
          </a:bodyPr>
          <a:lstStyle/>
          <a:p>
            <a:pPr algn="ctr"/>
            <a:r>
              <a:rPr lang="zh-TW" altLang="en-US" sz="3600" b="1" smtClean="0">
                <a:latin typeface="微軟正黑體" panose="020B0604030504040204" pitchFamily="34" charset="-120"/>
                <a:ea typeface="微軟正黑體" panose="020B0604030504040204" pitchFamily="34" charset="-120"/>
              </a:rPr>
              <a:t>意願書意願</a:t>
            </a:r>
            <a:endParaRPr lang="zh-TW" altLang="en-US" sz="3600" b="1">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3995936" y="3798752"/>
            <a:ext cx="2448272" cy="646331"/>
          </a:xfrm>
          <a:prstGeom prst="rect">
            <a:avLst/>
          </a:prstGeom>
          <a:noFill/>
        </p:spPr>
        <p:txBody>
          <a:bodyPr wrap="square" rtlCol="0">
            <a:spAutoFit/>
          </a:bodyPr>
          <a:lstStyle/>
          <a:p>
            <a:pPr algn="ctr"/>
            <a:r>
              <a:rPr lang="zh-TW" altLang="en-US" sz="3600" b="1" smtClean="0">
                <a:latin typeface="微軟正黑體" panose="020B0604030504040204" pitchFamily="34" charset="-120"/>
                <a:ea typeface="微軟正黑體" panose="020B0604030504040204" pitchFamily="34" charset="-120"/>
              </a:rPr>
              <a:t>猜測意願</a:t>
            </a:r>
            <a:endParaRPr lang="zh-TW" altLang="en-US" sz="3600" b="1">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5536568" y="4656747"/>
            <a:ext cx="2808312" cy="646331"/>
          </a:xfrm>
          <a:prstGeom prst="rect">
            <a:avLst/>
          </a:prstGeom>
          <a:noFill/>
        </p:spPr>
        <p:txBody>
          <a:bodyPr wrap="square" rtlCol="0">
            <a:spAutoFit/>
          </a:bodyPr>
          <a:lstStyle/>
          <a:p>
            <a:pPr algn="ctr"/>
            <a:r>
              <a:rPr lang="zh-TW" altLang="en-US" sz="3600" b="1" spc="-300" smtClean="0">
                <a:latin typeface="微軟正黑體" panose="020B0604030504040204" pitchFamily="34" charset="-120"/>
                <a:ea typeface="微軟正黑體" panose="020B0604030504040204" pitchFamily="34" charset="-120"/>
              </a:rPr>
              <a:t>病人最佳利益</a:t>
            </a:r>
            <a:endParaRPr lang="zh-TW" altLang="en-US" sz="3600" b="1" spc="-300">
              <a:latin typeface="微軟正黑體" panose="020B0604030504040204" pitchFamily="34" charset="-120"/>
              <a:ea typeface="微軟正黑體" panose="020B0604030504040204" pitchFamily="34" charset="-120"/>
            </a:endParaRPr>
          </a:p>
        </p:txBody>
      </p:sp>
      <p:sp>
        <p:nvSpPr>
          <p:cNvPr id="28" name="弧形箭號 (上彎) 27"/>
          <p:cNvSpPr/>
          <p:nvPr/>
        </p:nvSpPr>
        <p:spPr>
          <a:xfrm rot="1239240">
            <a:off x="627695" y="3374433"/>
            <a:ext cx="2323308" cy="923130"/>
          </a:xfrm>
          <a:prstGeom prst="curvedUpArrow">
            <a:avLst>
              <a:gd name="adj1" fmla="val 17917"/>
              <a:gd name="adj2" fmla="val 57925"/>
              <a:gd name="adj3" fmla="val 408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微軟正黑體" panose="020B0604030504040204" pitchFamily="34" charset="-120"/>
              <a:ea typeface="微軟正黑體" panose="020B0604030504040204" pitchFamily="34" charset="-120"/>
            </a:endParaRPr>
          </a:p>
        </p:txBody>
      </p:sp>
      <p:sp>
        <p:nvSpPr>
          <p:cNvPr id="29" name="弧形箭號 (上彎) 28"/>
          <p:cNvSpPr/>
          <p:nvPr/>
        </p:nvSpPr>
        <p:spPr>
          <a:xfrm rot="1239240">
            <a:off x="2787935" y="4286033"/>
            <a:ext cx="2323308" cy="923130"/>
          </a:xfrm>
          <a:prstGeom prst="curvedUpArrow">
            <a:avLst>
              <a:gd name="adj1" fmla="val 17917"/>
              <a:gd name="adj2" fmla="val 57925"/>
              <a:gd name="adj3" fmla="val 408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微軟正黑體" panose="020B0604030504040204" pitchFamily="34" charset="-120"/>
              <a:ea typeface="微軟正黑體" panose="020B0604030504040204" pitchFamily="34" charset="-120"/>
            </a:endParaRPr>
          </a:p>
        </p:txBody>
      </p:sp>
      <p:sp>
        <p:nvSpPr>
          <p:cNvPr id="30" name="弧形箭號 (上彎) 29"/>
          <p:cNvSpPr/>
          <p:nvPr/>
        </p:nvSpPr>
        <p:spPr>
          <a:xfrm rot="1239240">
            <a:off x="5020183" y="5321245"/>
            <a:ext cx="2323308" cy="923130"/>
          </a:xfrm>
          <a:prstGeom prst="curvedUpArrow">
            <a:avLst>
              <a:gd name="adj1" fmla="val 17917"/>
              <a:gd name="adj2" fmla="val 57925"/>
              <a:gd name="adj3" fmla="val 408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242006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611560" y="1903950"/>
            <a:ext cx="7560840" cy="3613282"/>
            <a:chOff x="763960" y="2020246"/>
            <a:chExt cx="7560840" cy="3613282"/>
          </a:xfrm>
        </p:grpSpPr>
        <p:sp>
          <p:nvSpPr>
            <p:cNvPr id="17" name="圓角矩形 16"/>
            <p:cNvSpPr/>
            <p:nvPr/>
          </p:nvSpPr>
          <p:spPr>
            <a:xfrm>
              <a:off x="763960" y="2020246"/>
              <a:ext cx="2448000" cy="900000"/>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1" name="圓角矩形 20"/>
            <p:cNvSpPr/>
            <p:nvPr/>
          </p:nvSpPr>
          <p:spPr>
            <a:xfrm>
              <a:off x="2492424" y="2924318"/>
              <a:ext cx="2448000" cy="900000"/>
            </a:xfrm>
            <a:prstGeom prst="roundRect">
              <a:avLst/>
            </a:prstGeom>
            <a:solidFill>
              <a:srgbClr val="CC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2" name="圓角矩形 21"/>
            <p:cNvSpPr/>
            <p:nvPr/>
          </p:nvSpPr>
          <p:spPr>
            <a:xfrm>
              <a:off x="4148336" y="3824318"/>
              <a:ext cx="2448000" cy="900000"/>
            </a:xfrm>
            <a:prstGeom prst="round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3" name="圓角矩形 22"/>
            <p:cNvSpPr/>
            <p:nvPr/>
          </p:nvSpPr>
          <p:spPr>
            <a:xfrm>
              <a:off x="5876800" y="4733528"/>
              <a:ext cx="2448000" cy="900000"/>
            </a:xfrm>
            <a:prstGeom prst="round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sp>
        <p:nvSpPr>
          <p:cNvPr id="7" name="文字方塊 6"/>
          <p:cNvSpPr txBox="1"/>
          <p:nvPr/>
        </p:nvSpPr>
        <p:spPr>
          <a:xfrm>
            <a:off x="611288" y="1977835"/>
            <a:ext cx="2448272" cy="646331"/>
          </a:xfrm>
          <a:prstGeom prst="rect">
            <a:avLst/>
          </a:prstGeom>
          <a:noFill/>
        </p:spPr>
        <p:txBody>
          <a:bodyPr wrap="square" rtlCol="0">
            <a:spAutoFit/>
          </a:bodyPr>
          <a:lstStyle/>
          <a:p>
            <a:pPr algn="ctr"/>
            <a:r>
              <a:rPr lang="zh-TW" altLang="en-US" sz="3600" b="1" smtClean="0">
                <a:latin typeface="微軟正黑體" panose="020B0604030504040204" pitchFamily="34" charset="-120"/>
                <a:ea typeface="微軟正黑體" panose="020B0604030504040204" pitchFamily="34" charset="-120"/>
              </a:rPr>
              <a:t>當下意願</a:t>
            </a:r>
            <a:endParaRPr lang="zh-TW" altLang="en-US" sz="3600" b="1">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611560" y="4656038"/>
            <a:ext cx="2448272" cy="1077218"/>
          </a:xfrm>
          <a:prstGeom prst="rect">
            <a:avLst/>
          </a:prstGeom>
          <a:noFill/>
        </p:spPr>
        <p:txBody>
          <a:bodyPr wrap="square" rtlCol="0">
            <a:spAutoFit/>
          </a:bodyPr>
          <a:lstStyle/>
          <a:p>
            <a:pPr algn="ctr"/>
            <a:r>
              <a:rPr lang="zh-TW" altLang="en-US" sz="3200" smtClean="0">
                <a:latin typeface="微軟正黑體" panose="020B0604030504040204" pitchFamily="34" charset="-120"/>
                <a:ea typeface="微軟正黑體" panose="020B0604030504040204" pitchFamily="34" charset="-120"/>
              </a:rPr>
              <a:t>特殊選擇</a:t>
            </a:r>
            <a:r>
              <a:rPr lang="zh-TW" altLang="en-US" sz="3200">
                <a:latin typeface="微軟正黑體" panose="020B0604030504040204" pitchFamily="34" charset="-120"/>
                <a:ea typeface="微軟正黑體" panose="020B0604030504040204" pitchFamily="34" charset="-120"/>
              </a:rPr>
              <a:t>與決定權</a:t>
            </a:r>
            <a:endParaRPr lang="zh-TW" altLang="en-US" sz="2400" b="1">
              <a:latin typeface="微軟正黑體" panose="020B0604030504040204" pitchFamily="34" charset="-120"/>
              <a:ea typeface="微軟正黑體" panose="020B0604030504040204" pitchFamily="34" charset="-120"/>
            </a:endParaRPr>
          </a:p>
        </p:txBody>
      </p:sp>
      <p:sp>
        <p:nvSpPr>
          <p:cNvPr id="16" name="標題 15"/>
          <p:cNvSpPr>
            <a:spLocks noGrp="1"/>
          </p:cNvSpPr>
          <p:nvPr>
            <p:ph type="title"/>
          </p:nvPr>
        </p:nvSpPr>
        <p:spPr/>
        <p:txBody>
          <a:bodyPr/>
          <a:lstStyle/>
          <a:p>
            <a:pPr rtl="0" eaLnBrk="1" latinLnBrk="0" hangingPunct="1"/>
            <a:r>
              <a:rPr lang="zh-TW" altLang="en-US" sz="3600" kern="1200" smtClean="0">
                <a:solidFill>
                  <a:srgbClr val="000000"/>
                </a:solidFill>
                <a:effectLst/>
                <a:latin typeface="微軟正黑體" panose="020B0604030504040204" pitchFamily="34" charset="-120"/>
                <a:ea typeface="微軟正黑體" panose="020B0604030504040204" pitchFamily="34" charset="-120"/>
                <a:cs typeface="+mn-cs"/>
              </a:rPr>
              <a:t>臺灣病人自主權利法的病人意願表示</a:t>
            </a:r>
            <a:endParaRPr lang="zh-TW" altLang="en-US">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2339752" y="2904913"/>
            <a:ext cx="2448272" cy="646331"/>
          </a:xfrm>
          <a:prstGeom prst="rect">
            <a:avLst/>
          </a:prstGeom>
          <a:noFill/>
        </p:spPr>
        <p:txBody>
          <a:bodyPr wrap="square" rtlCol="0">
            <a:spAutoFit/>
          </a:bodyPr>
          <a:lstStyle/>
          <a:p>
            <a:pPr algn="ctr"/>
            <a:r>
              <a:rPr lang="en-US" altLang="zh-TW" sz="3600" b="1" smtClean="0">
                <a:latin typeface="微軟正黑體" panose="020B0604030504040204" pitchFamily="34" charset="-120"/>
                <a:ea typeface="微軟正黑體" panose="020B0604030504040204" pitchFamily="34" charset="-120"/>
              </a:rPr>
              <a:t>A</a:t>
            </a:r>
            <a:r>
              <a:rPr lang="zh-TW" altLang="en-US" sz="3600" b="1" smtClean="0">
                <a:latin typeface="微軟正黑體" panose="020B0604030504040204" pitchFamily="34" charset="-120"/>
                <a:ea typeface="微軟正黑體" panose="020B0604030504040204" pitchFamily="34" charset="-120"/>
              </a:rPr>
              <a:t> </a:t>
            </a:r>
            <a:r>
              <a:rPr lang="en-US" altLang="zh-TW" sz="3600" b="1" smtClean="0">
                <a:latin typeface="微軟正黑體" panose="020B0604030504040204" pitchFamily="34" charset="-120"/>
                <a:ea typeface="微軟正黑體" panose="020B0604030504040204" pitchFamily="34" charset="-120"/>
              </a:rPr>
              <a:t>D</a:t>
            </a:r>
            <a:r>
              <a:rPr lang="zh-TW" altLang="en-US" sz="3600" b="1" smtClean="0">
                <a:latin typeface="微軟正黑體" panose="020B0604030504040204" pitchFamily="34" charset="-120"/>
                <a:ea typeface="微軟正黑體" panose="020B0604030504040204" pitchFamily="34" charset="-120"/>
              </a:rPr>
              <a:t> 意願</a:t>
            </a:r>
            <a:endParaRPr lang="zh-TW" altLang="en-US" sz="3600" b="1">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3995936" y="3798752"/>
            <a:ext cx="2448272" cy="646331"/>
          </a:xfrm>
          <a:prstGeom prst="rect">
            <a:avLst/>
          </a:prstGeom>
          <a:noFill/>
        </p:spPr>
        <p:txBody>
          <a:bodyPr wrap="square" rtlCol="0">
            <a:spAutoFit/>
          </a:bodyPr>
          <a:lstStyle/>
          <a:p>
            <a:pPr algn="ctr"/>
            <a:r>
              <a:rPr lang="zh-TW" altLang="en-US" sz="3600" b="1" smtClean="0">
                <a:latin typeface="微軟正黑體" panose="020B0604030504040204" pitchFamily="34" charset="-120"/>
                <a:ea typeface="微軟正黑體" panose="020B0604030504040204" pitchFamily="34" charset="-120"/>
              </a:rPr>
              <a:t>猜測意願</a:t>
            </a:r>
            <a:endParaRPr lang="zh-TW" altLang="en-US" sz="3600" b="1">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5536568" y="4656747"/>
            <a:ext cx="2808312" cy="646331"/>
          </a:xfrm>
          <a:prstGeom prst="rect">
            <a:avLst/>
          </a:prstGeom>
          <a:noFill/>
        </p:spPr>
        <p:txBody>
          <a:bodyPr wrap="square" rtlCol="0">
            <a:spAutoFit/>
          </a:bodyPr>
          <a:lstStyle/>
          <a:p>
            <a:pPr algn="ctr"/>
            <a:r>
              <a:rPr lang="zh-TW" altLang="en-US" sz="3600" b="1" spc="-300" smtClean="0">
                <a:latin typeface="微軟正黑體" panose="020B0604030504040204" pitchFamily="34" charset="-120"/>
                <a:ea typeface="微軟正黑體" panose="020B0604030504040204" pitchFamily="34" charset="-120"/>
              </a:rPr>
              <a:t>病人最佳利益</a:t>
            </a:r>
            <a:endParaRPr lang="zh-TW" altLang="en-US" sz="3600" b="1" spc="-300">
              <a:latin typeface="微軟正黑體" panose="020B0604030504040204" pitchFamily="34" charset="-120"/>
              <a:ea typeface="微軟正黑體" panose="020B0604030504040204" pitchFamily="34" charset="-120"/>
            </a:endParaRPr>
          </a:p>
        </p:txBody>
      </p:sp>
      <p:sp>
        <p:nvSpPr>
          <p:cNvPr id="24" name="乘號 23"/>
          <p:cNvSpPr/>
          <p:nvPr/>
        </p:nvSpPr>
        <p:spPr>
          <a:xfrm>
            <a:off x="3394248" y="3551244"/>
            <a:ext cx="3510913" cy="1217004"/>
          </a:xfrm>
          <a:prstGeom prst="mathMultiply">
            <a:avLst>
              <a:gd name="adj1" fmla="val 525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軟正黑體" panose="020B0604030504040204" pitchFamily="34" charset="-120"/>
              <a:ea typeface="微軟正黑體" panose="020B0604030504040204" pitchFamily="34" charset="-120"/>
            </a:endParaRPr>
          </a:p>
        </p:txBody>
      </p:sp>
      <p:sp>
        <p:nvSpPr>
          <p:cNvPr id="25" name="乘號 24"/>
          <p:cNvSpPr/>
          <p:nvPr/>
        </p:nvSpPr>
        <p:spPr>
          <a:xfrm>
            <a:off x="5237551" y="4437112"/>
            <a:ext cx="3510913" cy="1217004"/>
          </a:xfrm>
          <a:prstGeom prst="mathMultiply">
            <a:avLst>
              <a:gd name="adj1" fmla="val 525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軟正黑體" panose="020B0604030504040204" pitchFamily="34" charset="-120"/>
              <a:ea typeface="微軟正黑體" panose="020B0604030504040204" pitchFamily="34" charset="-120"/>
            </a:endParaRPr>
          </a:p>
        </p:txBody>
      </p:sp>
      <p:sp>
        <p:nvSpPr>
          <p:cNvPr id="26" name="弧形箭號 (上彎) 25"/>
          <p:cNvSpPr/>
          <p:nvPr/>
        </p:nvSpPr>
        <p:spPr>
          <a:xfrm rot="1239240">
            <a:off x="627695" y="3374433"/>
            <a:ext cx="2323308" cy="923130"/>
          </a:xfrm>
          <a:prstGeom prst="curvedUpArrow">
            <a:avLst>
              <a:gd name="adj1" fmla="val 17917"/>
              <a:gd name="adj2" fmla="val 57925"/>
              <a:gd name="adj3" fmla="val 408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28445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827584" y="1968628"/>
            <a:ext cx="6984776" cy="1440160"/>
          </a:xfrm>
        </p:spPr>
        <p:txBody>
          <a:bodyPr/>
          <a:lstStyle/>
          <a:p>
            <a:pPr algn="ctr"/>
            <a:r>
              <a:rPr lang="zh-TW" altLang="en-US" sz="4800" dirty="0" smtClean="0">
                <a:solidFill>
                  <a:schemeClr val="tx1"/>
                </a:solidFill>
                <a:latin typeface="微軟正黑體" panose="020B0604030504040204" pitchFamily="34" charset="-120"/>
                <a:ea typeface="微軟正黑體" panose="020B0604030504040204" pitchFamily="34" charset="-120"/>
              </a:rPr>
              <a:t>誰需要醫療委任代理人</a:t>
            </a:r>
            <a:r>
              <a:rPr lang="en-US" altLang="zh-TW" sz="4800" dirty="0" smtClean="0">
                <a:solidFill>
                  <a:schemeClr val="tx1"/>
                </a:solidFill>
                <a:latin typeface="微軟正黑體" panose="020B0604030504040204" pitchFamily="34" charset="-120"/>
                <a:ea typeface="微軟正黑體" panose="020B0604030504040204" pitchFamily="34" charset="-120"/>
              </a:rPr>
              <a:t>?</a:t>
            </a:r>
            <a:endParaRPr lang="zh-TW" altLang="en-US" sz="4800" dirty="0">
              <a:solidFill>
                <a:schemeClr val="tx1"/>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5756" y="6188563"/>
            <a:ext cx="9138462" cy="672075"/>
            <a:chOff x="5538" y="6186385"/>
            <a:chExt cx="9138462" cy="672075"/>
          </a:xfrm>
        </p:grpSpPr>
        <p:pic>
          <p:nvPicPr>
            <p:cNvPr id="5" name="Picture 2" descr="N:\2018活動\2018病主法計畫\05-ACP訓練課程\課程海報\預立醫療照護諮商人員訓練課程海報-6_空白.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538" y="6546461"/>
              <a:ext cx="9138462" cy="3105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618" y="6186385"/>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3415" y="3448857"/>
            <a:ext cx="2457169" cy="2457169"/>
          </a:xfrm>
          <a:prstGeom prst="rect">
            <a:avLst/>
          </a:prstGeom>
        </p:spPr>
      </p:pic>
    </p:spTree>
    <p:extLst>
      <p:ext uri="{BB962C8B-B14F-4D97-AF65-F5344CB8AC3E}">
        <p14:creationId xmlns:p14="http://schemas.microsoft.com/office/powerpoint/2010/main" val="7730730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511175" y="2033153"/>
            <a:ext cx="8381305" cy="3970318"/>
          </a:xfrm>
          <a:prstGeom prst="rect">
            <a:avLst/>
          </a:prstGeom>
          <a:noFill/>
        </p:spPr>
        <p:txBody>
          <a:bodyPr wrap="square" rtlCol="0">
            <a:spAutoFit/>
          </a:bodyPr>
          <a:lstStyle/>
          <a:p>
            <a:pPr latinLnBrk="1"/>
            <a:r>
              <a:rPr lang="zh-TW" altLang="zh-TW" sz="2800" dirty="0">
                <a:solidFill>
                  <a:prstClr val="black"/>
                </a:solidFill>
                <a:latin typeface="微軟正黑體" panose="020B0604030504040204" pitchFamily="34" charset="-120"/>
                <a:ea typeface="微軟正黑體" panose="020B0604030504040204" pitchFamily="34" charset="-120"/>
              </a:rPr>
              <a:t>醫療委任代理人於意願人意識昏迷或無法清楚表達意願時，代理意願人表達醫療意願，其權限如下：</a:t>
            </a:r>
          </a:p>
          <a:p>
            <a:pPr latinLnBrk="1"/>
            <a:r>
              <a:rPr lang="zh-TW" altLang="zh-TW" sz="2800"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一、聽取第五條之告知。</a:t>
            </a:r>
          </a:p>
          <a:p>
            <a:pPr latinLnBrk="1"/>
            <a:r>
              <a:rPr lang="zh-TW" altLang="zh-TW" sz="2800"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二、簽具第六條之同意書。</a:t>
            </a:r>
          </a:p>
          <a:p>
            <a:pPr latinLnBrk="1"/>
            <a:r>
              <a:rPr lang="zh-TW" altLang="zh-TW" sz="2800"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三、依病人預立醫療決定內容，代理病人表達醫療意願。</a:t>
            </a:r>
          </a:p>
          <a:p>
            <a:pPr latinLnBrk="1"/>
            <a:r>
              <a:rPr lang="zh-TW" altLang="zh-TW" sz="2800" dirty="0">
                <a:solidFill>
                  <a:prstClr val="black"/>
                </a:solidFill>
                <a:latin typeface="微軟正黑體" panose="020B0604030504040204" pitchFamily="34" charset="-120"/>
                <a:ea typeface="微軟正黑體" panose="020B0604030504040204" pitchFamily="34" charset="-120"/>
              </a:rPr>
              <a:t>醫療委任代理人有</a:t>
            </a:r>
            <a:r>
              <a:rPr lang="zh-TW" altLang="zh-TW" sz="2800"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二人以上者，均得單獨代理意願人。</a:t>
            </a:r>
          </a:p>
          <a:p>
            <a:pPr latinLnBrk="1"/>
            <a:r>
              <a:rPr lang="zh-TW" altLang="zh-TW" sz="2800" dirty="0">
                <a:solidFill>
                  <a:prstClr val="black"/>
                </a:solidFill>
                <a:latin typeface="微軟正黑體" panose="020B0604030504040204" pitchFamily="34" charset="-120"/>
                <a:ea typeface="微軟正黑體" panose="020B0604030504040204" pitchFamily="34" charset="-120"/>
              </a:rPr>
              <a:t>醫療委任代理人處理委任事務，應</a:t>
            </a:r>
            <a:r>
              <a:rPr lang="zh-TW" altLang="zh-TW" sz="2800"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向醫療機構或醫師出具身分證明</a:t>
            </a:r>
            <a:r>
              <a:rPr lang="zh-TW" altLang="zh-TW" sz="2800" dirty="0">
                <a:solidFill>
                  <a:prstClr val="black"/>
                </a:solidFill>
                <a:latin typeface="微軟正黑體" panose="020B0604030504040204" pitchFamily="34" charset="-120"/>
                <a:ea typeface="微軟正黑體" panose="020B0604030504040204" pitchFamily="34" charset="-120"/>
              </a:rPr>
              <a: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 xmlns:a16="http://schemas.microsoft.com/office/drawing/2014/main" id="{56215031-5A6D-440A-8830-338789974D98}"/>
              </a:ext>
            </a:extLst>
          </p:cNvPr>
          <p:cNvSpPr txBox="1"/>
          <p:nvPr/>
        </p:nvSpPr>
        <p:spPr>
          <a:xfrm>
            <a:off x="1979712" y="1459506"/>
            <a:ext cx="5583390" cy="568489"/>
          </a:xfrm>
          <a:prstGeom prst="rect">
            <a:avLst/>
          </a:prstGeom>
          <a:noFill/>
        </p:spPr>
        <p:txBody>
          <a:bodyPr wrap="square" rtlCol="0">
            <a:spAutoFit/>
          </a:bodyPr>
          <a:lstStyle/>
          <a:p>
            <a:pPr latinLnBrk="1"/>
            <a:r>
              <a:rPr lang="zh-TW" altLang="en-US" sz="3094" b="1" dirty="0">
                <a:solidFill>
                  <a:srgbClr val="002060"/>
                </a:solidFill>
                <a:latin typeface="微軟正黑體" panose="020B0604030504040204" pitchFamily="34" charset="-120"/>
                <a:ea typeface="微軟正黑體" panose="020B0604030504040204" pitchFamily="34" charset="-120"/>
              </a:rPr>
              <a:t>第十條</a:t>
            </a:r>
            <a:r>
              <a:rPr lang="en-US" altLang="zh-TW" sz="3094" b="1" dirty="0">
                <a:solidFill>
                  <a:srgbClr val="002060"/>
                </a:solidFill>
                <a:latin typeface="微軟正黑體" panose="020B0604030504040204" pitchFamily="34" charset="-120"/>
                <a:ea typeface="微軟正黑體" panose="020B0604030504040204" pitchFamily="34" charset="-120"/>
              </a:rPr>
              <a:t>(</a:t>
            </a:r>
            <a:r>
              <a:rPr lang="zh-TW" altLang="en-US" sz="3094" b="1" dirty="0">
                <a:solidFill>
                  <a:srgbClr val="002060"/>
                </a:solidFill>
                <a:latin typeface="微軟正黑體" panose="020B0604030504040204" pitchFamily="34" charset="-120"/>
                <a:ea typeface="微軟正黑體" panose="020B0604030504040204" pitchFamily="34" charset="-120"/>
              </a:rPr>
              <a:t>第三～五項</a:t>
            </a:r>
            <a:r>
              <a:rPr lang="en-US" altLang="zh-TW" sz="3094" b="1" dirty="0">
                <a:solidFill>
                  <a:srgbClr val="002060"/>
                </a:solidFill>
                <a:latin typeface="微軟正黑體" panose="020B0604030504040204" pitchFamily="34" charset="-120"/>
                <a:ea typeface="微軟正黑體" panose="020B0604030504040204" pitchFamily="34" charset="-120"/>
              </a:rPr>
              <a:t>)</a:t>
            </a:r>
            <a:r>
              <a:rPr lang="zh-TW" altLang="en-US" sz="3094" b="1" dirty="0">
                <a:solidFill>
                  <a:srgbClr val="002060"/>
                </a:solidFill>
                <a:latin typeface="微軟正黑體" panose="020B0604030504040204" pitchFamily="34" charset="-120"/>
                <a:ea typeface="微軟正黑體" panose="020B0604030504040204" pitchFamily="34" charset="-120"/>
              </a:rPr>
              <a:t> </a:t>
            </a:r>
            <a:endParaRPr lang="en-US" altLang="zh-TW" sz="3094" b="1" dirty="0">
              <a:solidFill>
                <a:srgbClr val="002060"/>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720761" y="1338304"/>
            <a:ext cx="1289083" cy="582925"/>
            <a:chOff x="326205" y="508933"/>
            <a:chExt cx="1396507" cy="631502"/>
          </a:xfrm>
        </p:grpSpPr>
        <p:sp>
          <p:nvSpPr>
            <p:cNvPr id="10" name="文字方塊 9">
              <a:extLst>
                <a:ext uri="{FF2B5EF4-FFF2-40B4-BE49-F238E27FC236}">
                  <a16:creationId xmlns="" xmlns:a16="http://schemas.microsoft.com/office/drawing/2014/main"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1" name="圖片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24" name="標題 23"/>
          <p:cNvSpPr>
            <a:spLocks noGrp="1"/>
          </p:cNvSpPr>
          <p:nvPr>
            <p:ph type="title"/>
          </p:nvPr>
        </p:nvSpPr>
        <p:spPr/>
        <p:txBody>
          <a:bodyPr/>
          <a:lstStyle/>
          <a:p>
            <a:r>
              <a:rPr lang="zh-TW" altLang="zh-TW" b="1" dirty="0">
                <a:solidFill>
                  <a:prstClr val="black"/>
                </a:solidFill>
                <a:uFill>
                  <a:solidFill>
                    <a:srgbClr val="C00000"/>
                  </a:solidFill>
                </a:uFill>
                <a:latin typeface="微軟正黑體" panose="020B0604030504040204" pitchFamily="34" charset="-120"/>
                <a:ea typeface="微軟正黑體" panose="020B0604030504040204" pitchFamily="34" charset="-120"/>
              </a:rPr>
              <a:t>醫療委任代理人</a:t>
            </a:r>
            <a:r>
              <a:rPr lang="en-US" altLang="zh-TW" b="1" dirty="0">
                <a:solidFill>
                  <a:prstClr val="black"/>
                </a:solidFill>
                <a:uFill>
                  <a:solidFill>
                    <a:srgbClr val="C00000"/>
                  </a:solidFill>
                </a:uFill>
                <a:latin typeface="微軟正黑體" panose="020B0604030504040204" pitchFamily="34" charset="-120"/>
                <a:ea typeface="微軟正黑體" panose="020B0604030504040204" pitchFamily="34" charset="-120"/>
              </a:rPr>
              <a:t>(HCA)</a:t>
            </a:r>
            <a:r>
              <a:rPr lang="zh-TW" altLang="en-US" b="1" dirty="0" smtClean="0">
                <a:latin typeface="微軟正黑體" panose="020B0604030504040204" pitchFamily="34" charset="-120"/>
                <a:ea typeface="微軟正黑體" panose="020B0604030504040204" pitchFamily="34" charset="-120"/>
              </a:rPr>
              <a:t>之權限</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112189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539552" y="2073350"/>
            <a:ext cx="8424936" cy="4091954"/>
          </a:xfrm>
          <a:prstGeom prst="rect">
            <a:avLst/>
          </a:prstGeom>
          <a:noFill/>
        </p:spPr>
        <p:txBody>
          <a:bodyPr wrap="square" rtlCol="0">
            <a:spAutoFit/>
          </a:bodyPr>
          <a:lstStyle/>
          <a:p>
            <a:pPr latinLnBrk="1">
              <a:lnSpc>
                <a:spcPct val="120000"/>
              </a:lnSpc>
            </a:pPr>
            <a:r>
              <a:rPr lang="zh-TW" altLang="zh-TW" sz="3094" dirty="0">
                <a:solidFill>
                  <a:prstClr val="black"/>
                </a:solidFill>
                <a:latin typeface="微軟正黑體" panose="020B0604030504040204" pitchFamily="34" charset="-120"/>
                <a:ea typeface="微軟正黑體" panose="020B0604030504040204" pitchFamily="34" charset="-120"/>
              </a:rPr>
              <a:t>意願人指定之</a:t>
            </a:r>
            <a:r>
              <a:rPr lang="zh-TW" altLang="zh-TW" sz="3094"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醫療委任代理人</a:t>
            </a:r>
            <a:r>
              <a:rPr lang="zh-TW" altLang="zh-TW" sz="3094" dirty="0">
                <a:solidFill>
                  <a:prstClr val="black"/>
                </a:solidFill>
                <a:latin typeface="微軟正黑體" panose="020B0604030504040204" pitchFamily="34" charset="-120"/>
                <a:ea typeface="微軟正黑體" panose="020B0604030504040204" pitchFamily="34" charset="-120"/>
              </a:rPr>
              <a:t>，應以</a:t>
            </a:r>
            <a:r>
              <a:rPr lang="zh-TW" altLang="zh-TW" sz="3094" b="1" dirty="0">
                <a:solidFill>
                  <a:srgbClr val="C00000"/>
                </a:solidFill>
                <a:latin typeface="微軟正黑體" panose="020B0604030504040204" pitchFamily="34" charset="-120"/>
                <a:ea typeface="微軟正黑體" panose="020B0604030504040204" pitchFamily="34" charset="-120"/>
              </a:rPr>
              <a:t>二十歲以上具完全行為能力之人為限</a:t>
            </a:r>
            <a:r>
              <a:rPr lang="zh-TW" altLang="zh-TW" sz="3094" dirty="0">
                <a:solidFill>
                  <a:prstClr val="black"/>
                </a:solidFill>
                <a:latin typeface="微軟正黑體" panose="020B0604030504040204" pitchFamily="34" charset="-120"/>
                <a:ea typeface="微軟正黑體" panose="020B0604030504040204" pitchFamily="34" charset="-120"/>
              </a:rPr>
              <a:t>，並經其書面同意。</a:t>
            </a:r>
          </a:p>
          <a:p>
            <a:pPr latinLnBrk="1">
              <a:lnSpc>
                <a:spcPct val="120000"/>
              </a:lnSpc>
            </a:pPr>
            <a:r>
              <a:rPr lang="zh-TW" altLang="zh-TW" sz="3094" dirty="0">
                <a:solidFill>
                  <a:prstClr val="black"/>
                </a:solidFill>
                <a:latin typeface="微軟正黑體" panose="020B0604030504040204" pitchFamily="34" charset="-120"/>
                <a:ea typeface="微軟正黑體" panose="020B0604030504040204" pitchFamily="34" charset="-120"/>
              </a:rPr>
              <a:t>下列之人，除意願人之繼承人外，</a:t>
            </a:r>
            <a:r>
              <a:rPr lang="zh-TW" altLang="zh-TW" sz="3094"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不得為醫療委任代理人</a:t>
            </a:r>
            <a:r>
              <a:rPr lang="zh-TW" altLang="zh-TW" sz="3094" dirty="0">
                <a:solidFill>
                  <a:prstClr val="black"/>
                </a:solidFill>
                <a:uFill>
                  <a:solidFill>
                    <a:srgbClr val="C00000"/>
                  </a:solidFill>
                </a:uFill>
                <a:latin typeface="微軟正黑體" panose="020B0604030504040204" pitchFamily="34" charset="-120"/>
                <a:ea typeface="微軟正黑體" panose="020B0604030504040204" pitchFamily="34" charset="-120"/>
              </a:rPr>
              <a:t>：</a:t>
            </a:r>
          </a:p>
          <a:p>
            <a:pPr latinLnBrk="1">
              <a:lnSpc>
                <a:spcPct val="120000"/>
              </a:lnSpc>
            </a:pPr>
            <a:r>
              <a:rPr lang="zh-TW" altLang="zh-TW" sz="3094" b="1" dirty="0">
                <a:solidFill>
                  <a:srgbClr val="C00000"/>
                </a:solidFill>
                <a:latin typeface="微軟正黑體" panose="020B0604030504040204" pitchFamily="34" charset="-120"/>
                <a:ea typeface="微軟正黑體" panose="020B0604030504040204" pitchFamily="34" charset="-120"/>
              </a:rPr>
              <a:t>一、意願人之受遺贈人。</a:t>
            </a:r>
          </a:p>
          <a:p>
            <a:pPr latinLnBrk="1">
              <a:lnSpc>
                <a:spcPct val="120000"/>
              </a:lnSpc>
            </a:pPr>
            <a:r>
              <a:rPr lang="zh-TW" altLang="zh-TW" sz="3094" b="1" dirty="0">
                <a:solidFill>
                  <a:srgbClr val="C00000"/>
                </a:solidFill>
                <a:latin typeface="微軟正黑體" panose="020B0604030504040204" pitchFamily="34" charset="-120"/>
                <a:ea typeface="微軟正黑體" panose="020B0604030504040204" pitchFamily="34" charset="-120"/>
              </a:rPr>
              <a:t>二、意願人遺體或器官指定之受贈人。</a:t>
            </a:r>
          </a:p>
          <a:p>
            <a:pPr latinLnBrk="1">
              <a:lnSpc>
                <a:spcPct val="120000"/>
              </a:lnSpc>
            </a:pPr>
            <a:r>
              <a:rPr lang="zh-TW" altLang="zh-TW" sz="3094" b="1" dirty="0">
                <a:solidFill>
                  <a:srgbClr val="C00000"/>
                </a:solidFill>
                <a:latin typeface="微軟正黑體" panose="020B0604030504040204" pitchFamily="34" charset="-120"/>
                <a:ea typeface="微軟正黑體" panose="020B0604030504040204" pitchFamily="34" charset="-120"/>
              </a:rPr>
              <a:t>三、其他因意願人死亡而獲得利益之人。</a:t>
            </a:r>
          </a:p>
        </p:txBody>
      </p:sp>
      <p:sp>
        <p:nvSpPr>
          <p:cNvPr id="3" name="文字方塊 2">
            <a:extLst>
              <a:ext uri="{FF2B5EF4-FFF2-40B4-BE49-F238E27FC236}">
                <a16:creationId xmlns="" xmlns:a16="http://schemas.microsoft.com/office/drawing/2014/main" id="{56215031-5A6D-440A-8830-338789974D98}"/>
              </a:ext>
            </a:extLst>
          </p:cNvPr>
          <p:cNvSpPr txBox="1"/>
          <p:nvPr/>
        </p:nvSpPr>
        <p:spPr>
          <a:xfrm>
            <a:off x="1976547" y="1503548"/>
            <a:ext cx="5516921" cy="568489"/>
          </a:xfrm>
          <a:prstGeom prst="rect">
            <a:avLst/>
          </a:prstGeom>
          <a:noFill/>
        </p:spPr>
        <p:txBody>
          <a:bodyPr wrap="square" rtlCol="0">
            <a:spAutoFit/>
          </a:bodyPr>
          <a:lstStyle/>
          <a:p>
            <a:pPr latinLnBrk="1"/>
            <a:r>
              <a:rPr lang="zh-TW" altLang="en-US" sz="3094" b="1" dirty="0">
                <a:solidFill>
                  <a:srgbClr val="002060"/>
                </a:solidFill>
                <a:latin typeface="微軟正黑體" panose="020B0604030504040204" pitchFamily="34" charset="-120"/>
                <a:ea typeface="微軟正黑體" panose="020B0604030504040204" pitchFamily="34" charset="-120"/>
              </a:rPr>
              <a:t>第十條</a:t>
            </a:r>
            <a:r>
              <a:rPr lang="en-US" altLang="zh-TW" sz="3094" b="1" dirty="0">
                <a:solidFill>
                  <a:srgbClr val="002060"/>
                </a:solidFill>
                <a:latin typeface="微軟正黑體" panose="020B0604030504040204" pitchFamily="34" charset="-120"/>
                <a:ea typeface="微軟正黑體" panose="020B0604030504040204" pitchFamily="34" charset="-120"/>
              </a:rPr>
              <a:t> (</a:t>
            </a:r>
            <a:r>
              <a:rPr lang="zh-TW" altLang="en-US" sz="3094" b="1" dirty="0">
                <a:solidFill>
                  <a:srgbClr val="002060"/>
                </a:solidFill>
                <a:latin typeface="微軟正黑體" panose="020B0604030504040204" pitchFamily="34" charset="-120"/>
                <a:ea typeface="微軟正黑體" panose="020B0604030504040204" pitchFamily="34" charset="-120"/>
              </a:rPr>
              <a:t>第一、二項</a:t>
            </a:r>
            <a:r>
              <a:rPr lang="en-US" altLang="zh-TW" sz="3094" b="1" dirty="0">
                <a:solidFill>
                  <a:srgbClr val="002060"/>
                </a:solidFill>
                <a:latin typeface="微軟正黑體" panose="020B0604030504040204" pitchFamily="34" charset="-120"/>
                <a:ea typeface="微軟正黑體" panose="020B0604030504040204" pitchFamily="34" charset="-120"/>
              </a:rPr>
              <a:t>)</a:t>
            </a:r>
            <a:endParaRPr lang="zh-TW" altLang="en-US" sz="3094" b="1" dirty="0">
              <a:solidFill>
                <a:srgbClr val="002060"/>
              </a:solidFill>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720761" y="1338304"/>
            <a:ext cx="1289083" cy="582925"/>
            <a:chOff x="326205" y="508933"/>
            <a:chExt cx="1396507" cy="631502"/>
          </a:xfrm>
        </p:grpSpPr>
        <p:sp>
          <p:nvSpPr>
            <p:cNvPr id="12" name="文字方塊 11">
              <a:extLst>
                <a:ext uri="{FF2B5EF4-FFF2-40B4-BE49-F238E27FC236}">
                  <a16:creationId xmlns="" xmlns:a16="http://schemas.microsoft.com/office/drawing/2014/main"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3" name="圖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26" name="標題 25"/>
          <p:cNvSpPr>
            <a:spLocks noGrp="1"/>
          </p:cNvSpPr>
          <p:nvPr>
            <p:ph type="title"/>
          </p:nvPr>
        </p:nvSpPr>
        <p:spPr>
          <a:xfrm>
            <a:off x="251521" y="461599"/>
            <a:ext cx="8381304" cy="697231"/>
          </a:xfrm>
        </p:spPr>
        <p:txBody>
          <a:bodyPr/>
          <a:lstStyle/>
          <a:p>
            <a:r>
              <a:rPr lang="zh-TW" altLang="zh-TW" b="1" dirty="0" smtClean="0">
                <a:solidFill>
                  <a:prstClr val="black"/>
                </a:solidFill>
                <a:uFill>
                  <a:solidFill>
                    <a:srgbClr val="C00000"/>
                  </a:solidFill>
                </a:uFill>
                <a:latin typeface="微軟正黑體" panose="020B0604030504040204" pitchFamily="34" charset="-120"/>
                <a:ea typeface="微軟正黑體" panose="020B0604030504040204" pitchFamily="34" charset="-120"/>
              </a:rPr>
              <a:t>醫療</a:t>
            </a:r>
            <a:r>
              <a:rPr lang="zh-TW" altLang="zh-TW" b="1" dirty="0">
                <a:solidFill>
                  <a:prstClr val="black"/>
                </a:solidFill>
                <a:uFill>
                  <a:solidFill>
                    <a:srgbClr val="C00000"/>
                  </a:solidFill>
                </a:uFill>
                <a:latin typeface="微軟正黑體" panose="020B0604030504040204" pitchFamily="34" charset="-120"/>
                <a:ea typeface="微軟正黑體" panose="020B0604030504040204" pitchFamily="34" charset="-120"/>
              </a:rPr>
              <a:t>委任</a:t>
            </a:r>
            <a:r>
              <a:rPr lang="zh-TW" altLang="zh-TW" b="1" dirty="0" smtClean="0">
                <a:solidFill>
                  <a:prstClr val="black"/>
                </a:solidFill>
                <a:uFill>
                  <a:solidFill>
                    <a:srgbClr val="C00000"/>
                  </a:solidFill>
                </a:uFill>
                <a:latin typeface="微軟正黑體" panose="020B0604030504040204" pitchFamily="34" charset="-120"/>
                <a:ea typeface="微軟正黑體" panose="020B0604030504040204" pitchFamily="34" charset="-120"/>
              </a:rPr>
              <a:t>代理人</a:t>
            </a:r>
            <a:r>
              <a:rPr lang="en-US" altLang="zh-TW" b="1" dirty="0" smtClean="0">
                <a:solidFill>
                  <a:prstClr val="black"/>
                </a:solidFill>
                <a:uFill>
                  <a:solidFill>
                    <a:srgbClr val="C00000"/>
                  </a:solidFill>
                </a:uFill>
                <a:latin typeface="微軟正黑體" panose="020B0604030504040204" pitchFamily="34" charset="-120"/>
                <a:ea typeface="微軟正黑體" panose="020B0604030504040204" pitchFamily="34" charset="-120"/>
              </a:rPr>
              <a:t>(HCA)</a:t>
            </a:r>
            <a:r>
              <a:rPr lang="zh-TW" altLang="en-US" b="1" dirty="0" smtClean="0"/>
              <a:t>之要件</a:t>
            </a:r>
            <a:endParaRPr lang="zh-TW" altLang="en-US" b="1" dirty="0"/>
          </a:p>
        </p:txBody>
      </p:sp>
    </p:spTree>
    <p:extLst>
      <p:ext uri="{BB962C8B-B14F-4D97-AF65-F5344CB8AC3E}">
        <p14:creationId xmlns:p14="http://schemas.microsoft.com/office/powerpoint/2010/main" val="3123753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857451"/>
            <a:ext cx="6858000" cy="5143098"/>
          </a:xfrm>
          <a:prstGeom prst="rect">
            <a:avLst/>
          </a:prstGeom>
        </p:spPr>
      </p:pic>
      <p:pic>
        <p:nvPicPr>
          <p:cNvPr id="7" name="圖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3000" y="857451"/>
            <a:ext cx="6858000" cy="5143098"/>
          </a:xfrm>
          <a:prstGeom prst="rect">
            <a:avLst/>
          </a:prstGeom>
        </p:spPr>
      </p:pic>
      <p:pic>
        <p:nvPicPr>
          <p:cNvPr id="8" name="圖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000" y="857451"/>
            <a:ext cx="6858000" cy="5143098"/>
          </a:xfrm>
          <a:prstGeom prst="rect">
            <a:avLst/>
          </a:prstGeom>
        </p:spPr>
      </p:pic>
      <p:pic>
        <p:nvPicPr>
          <p:cNvPr id="9" name="圖片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000" y="857451"/>
            <a:ext cx="6858000" cy="5143098"/>
          </a:xfrm>
          <a:prstGeom prst="rect">
            <a:avLst/>
          </a:prstGeom>
        </p:spPr>
      </p:pic>
      <p:pic>
        <p:nvPicPr>
          <p:cNvPr id="10" name="圖片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1841" y="134890"/>
            <a:ext cx="8617289" cy="6462462"/>
          </a:xfrm>
          <a:prstGeom prst="rect">
            <a:avLst/>
          </a:prstGeom>
        </p:spPr>
      </p:pic>
    </p:spTree>
    <p:extLst>
      <p:ext uri="{BB962C8B-B14F-4D97-AF65-F5344CB8AC3E}">
        <p14:creationId xmlns:p14="http://schemas.microsoft.com/office/powerpoint/2010/main" val="375758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誰是民法定義的繼承人</a:t>
            </a:r>
            <a:r>
              <a:rPr lang="en-US" altLang="zh-TW" smtClean="0"/>
              <a:t>?</a:t>
            </a:r>
            <a:endParaRPr lang="zh-TW" altLang="en-US"/>
          </a:p>
        </p:txBody>
      </p:sp>
      <p:sp>
        <p:nvSpPr>
          <p:cNvPr id="3" name="文字版面配置區 2"/>
          <p:cNvSpPr>
            <a:spLocks noGrp="1"/>
          </p:cNvSpPr>
          <p:nvPr>
            <p:ph type="body" idx="1"/>
          </p:nvPr>
        </p:nvSpPr>
        <p:spPr/>
        <p:txBody>
          <a:bodyPr/>
          <a:lstStyle/>
          <a:p>
            <a:endParaRPr lang="zh-TW" altLang="en-US"/>
          </a:p>
        </p:txBody>
      </p:sp>
      <p:pic>
        <p:nvPicPr>
          <p:cNvPr id="1026" name="Picture 2" descr="C:\Users\WIN\Downloads\繼承人.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83568" y="1416918"/>
            <a:ext cx="7725118" cy="474838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群組 4"/>
          <p:cNvGrpSpPr/>
          <p:nvPr/>
        </p:nvGrpSpPr>
        <p:grpSpPr>
          <a:xfrm>
            <a:off x="5756" y="6188563"/>
            <a:ext cx="9138462" cy="672075"/>
            <a:chOff x="5538" y="6186385"/>
            <a:chExt cx="9138462" cy="672075"/>
          </a:xfrm>
        </p:grpSpPr>
        <p:pic>
          <p:nvPicPr>
            <p:cNvPr id="6" name="Picture 2" descr="N:\2018活動\2018病主法計畫\05-ACP訓練課程\課程海報\預立醫療照護諮商人員訓練課程海報-6_空白.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38" y="6546461"/>
              <a:ext cx="9138462" cy="3105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8618" y="6186385"/>
              <a:ext cx="2102511" cy="6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27982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3">
            <a:extLst>
              <a:ext uri="{FF2B5EF4-FFF2-40B4-BE49-F238E27FC236}">
                <a16:creationId xmlns="" xmlns:a16="http://schemas.microsoft.com/office/drawing/2014/main" id="{F6143C6F-E633-4064-9917-8713E87CB059}"/>
              </a:ext>
            </a:extLst>
          </p:cNvPr>
          <p:cNvSpPr txBox="1">
            <a:spLocks/>
          </p:cNvSpPr>
          <p:nvPr/>
        </p:nvSpPr>
        <p:spPr>
          <a:xfrm>
            <a:off x="251521" y="1052736"/>
            <a:ext cx="8381304" cy="4392488"/>
          </a:xfrm>
          <a:prstGeom prst="rect">
            <a:avLst/>
          </a:prstGeom>
        </p:spPr>
        <p:txBody>
          <a:bodyPr lIns="365538"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TW" sz="2215" dirty="0">
              <a:solidFill>
                <a:prstClr val="black">
                  <a:lumMod val="75000"/>
                  <a:lumOff val="25000"/>
                </a:prstClr>
              </a:solidFill>
              <a:latin typeface="微軟正黑體" panose="020B0604030504040204" pitchFamily="34" charset="-120"/>
              <a:ea typeface="微軟正黑體" panose="020B0604030504040204" pitchFamily="34" charset="-120"/>
            </a:endParaRPr>
          </a:p>
          <a:p>
            <a:r>
              <a:rPr lang="zh-TW" altLang="zh-TW" sz="2800" b="1" dirty="0">
                <a:solidFill>
                  <a:srgbClr val="2A2A7E"/>
                </a:solidFill>
                <a:latin typeface="微軟正黑體" panose="020B0604030504040204" pitchFamily="34" charset="-120"/>
                <a:ea typeface="微軟正黑體" panose="020B0604030504040204" pitchFamily="34" charset="-120"/>
              </a:rPr>
              <a:t>第</a:t>
            </a:r>
            <a:r>
              <a:rPr lang="zh-TW" altLang="en-US" sz="2800" b="1" dirty="0">
                <a:solidFill>
                  <a:srgbClr val="2A2A7E"/>
                </a:solidFill>
                <a:latin typeface="微軟正黑體" panose="020B0604030504040204" pitchFamily="34" charset="-120"/>
                <a:ea typeface="微軟正黑體" panose="020B0604030504040204" pitchFamily="34" charset="-120"/>
              </a:rPr>
              <a:t>七</a:t>
            </a:r>
            <a:r>
              <a:rPr lang="zh-TW" altLang="zh-TW" sz="2800" b="1" dirty="0">
                <a:solidFill>
                  <a:srgbClr val="2A2A7E"/>
                </a:solidFill>
                <a:latin typeface="微軟正黑體" panose="020B0604030504040204" pitchFamily="34" charset="-120"/>
                <a:ea typeface="微軟正黑體" panose="020B0604030504040204" pitchFamily="34" charset="-120"/>
              </a:rPr>
              <a:t>條</a:t>
            </a:r>
            <a:r>
              <a:rPr lang="en-US" altLang="zh-TW" sz="2800" b="1" dirty="0">
                <a:solidFill>
                  <a:srgbClr val="2A2A7E"/>
                </a:solidFill>
                <a:latin typeface="微軟正黑體" panose="020B0604030504040204" pitchFamily="34" charset="-120"/>
                <a:ea typeface="微軟正黑體" panose="020B0604030504040204" pitchFamily="34" charset="-120"/>
              </a:rPr>
              <a:t>  </a:t>
            </a:r>
            <a:endParaRPr lang="zh-TW" altLang="zh-TW" sz="2800" dirty="0">
              <a:solidFill>
                <a:srgbClr val="2A2A7E"/>
              </a:solidFill>
              <a:latin typeface="微軟正黑體" panose="020B0604030504040204" pitchFamily="34" charset="-120"/>
              <a:ea typeface="微軟正黑體" panose="020B0604030504040204" pitchFamily="34" charset="-120"/>
            </a:endParaRPr>
          </a:p>
          <a:p>
            <a:pPr>
              <a:lnSpc>
                <a:spcPct val="120000"/>
              </a:lnSpc>
            </a:pPr>
            <a:r>
              <a:rPr lang="zh-TW" altLang="en-US" sz="2800" dirty="0">
                <a:solidFill>
                  <a:srgbClr val="2A2A7E"/>
                </a:solidFill>
                <a:latin typeface="微軟正黑體" panose="020B0604030504040204" pitchFamily="34" charset="-120"/>
                <a:ea typeface="微軟正黑體" panose="020B0604030504040204" pitchFamily="34" charset="-120"/>
              </a:rPr>
              <a:t>醫療委任代理人不為本法第十條第三項第三款代理意願人表達醫療意願，或經醫療機構確認無法聯繫時，意願人之預立醫療決定，不予執行。</a:t>
            </a:r>
            <a:endParaRPr lang="en-US" altLang="zh-TW" sz="2800" dirty="0">
              <a:solidFill>
                <a:srgbClr val="2A2A7E"/>
              </a:solidFill>
              <a:latin typeface="微軟正黑體" panose="020B0604030504040204" pitchFamily="34" charset="-120"/>
              <a:ea typeface="微軟正黑體" panose="020B0604030504040204" pitchFamily="34" charset="-120"/>
            </a:endParaRPr>
          </a:p>
          <a:p>
            <a:pPr>
              <a:lnSpc>
                <a:spcPct val="120000"/>
              </a:lnSpc>
            </a:pPr>
            <a:r>
              <a:rPr lang="zh-TW" altLang="en-US" sz="2800" dirty="0" smtClean="0">
                <a:solidFill>
                  <a:srgbClr val="2A2A7E"/>
                </a:solidFill>
                <a:latin typeface="微軟正黑體" panose="020B0604030504040204" pitchFamily="34" charset="-120"/>
                <a:ea typeface="微軟正黑體" panose="020B0604030504040204" pitchFamily="34" charset="-120"/>
              </a:rPr>
              <a:t>意願</a:t>
            </a:r>
            <a:r>
              <a:rPr lang="zh-TW" altLang="en-US" sz="2800" dirty="0">
                <a:solidFill>
                  <a:srgbClr val="2A2A7E"/>
                </a:solidFill>
                <a:latin typeface="微軟正黑體" panose="020B0604030504040204" pitchFamily="34" charset="-120"/>
                <a:ea typeface="微軟正黑體" panose="020B0604030504040204" pitchFamily="34" charset="-120"/>
              </a:rPr>
              <a:t>人委任醫療委任代理人二人以上者，得就本法第十條第三項第三款預立醫療決定所定權限，指定順位；先順位者不為意思表示或無法聯繫時，由後順位者行使之。後順位者已為意思表示後，先順位者不得提出不同意思表示。 </a:t>
            </a:r>
            <a:endParaRPr lang="en-US" altLang="zh-TW" sz="2800" u="sng" dirty="0">
              <a:solidFill>
                <a:srgbClr val="2A2A7E"/>
              </a:solidFill>
              <a:uFill>
                <a:solidFill>
                  <a:srgbClr val="C00000"/>
                </a:solidFill>
              </a:uFill>
              <a:latin typeface="微軟正黑體" panose="020B0604030504040204" pitchFamily="34" charset="-120"/>
              <a:ea typeface="微軟正黑體" panose="020B0604030504040204" pitchFamily="34" charset="-120"/>
            </a:endParaRPr>
          </a:p>
        </p:txBody>
      </p:sp>
      <p:sp>
        <p:nvSpPr>
          <p:cNvPr id="10" name="圓角矩形 9"/>
          <p:cNvSpPr/>
          <p:nvPr/>
        </p:nvSpPr>
        <p:spPr>
          <a:xfrm>
            <a:off x="251521" y="1412777"/>
            <a:ext cx="8640959" cy="4896543"/>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1662">
              <a:solidFill>
                <a:prstClr val="white"/>
              </a:solidFill>
            </a:endParaRPr>
          </a:p>
        </p:txBody>
      </p:sp>
      <p:grpSp>
        <p:nvGrpSpPr>
          <p:cNvPr id="11" name="群組 10"/>
          <p:cNvGrpSpPr/>
          <p:nvPr/>
        </p:nvGrpSpPr>
        <p:grpSpPr>
          <a:xfrm>
            <a:off x="3384435" y="1165392"/>
            <a:ext cx="2555718" cy="584775"/>
            <a:chOff x="606854" y="2451789"/>
            <a:chExt cx="5175067" cy="633506"/>
          </a:xfrm>
          <a:solidFill>
            <a:schemeClr val="bg1"/>
          </a:solidFill>
        </p:grpSpPr>
        <p:sp>
          <p:nvSpPr>
            <p:cNvPr id="12" name="文字方塊 11">
              <a:extLst>
                <a:ext uri="{FF2B5EF4-FFF2-40B4-BE49-F238E27FC236}">
                  <a16:creationId xmlns="" xmlns:a16="http://schemas.microsoft.com/office/drawing/2014/main" id="{4DC8A95D-AD1C-4830-A324-CD3B8094958C}"/>
                </a:ext>
              </a:extLst>
            </p:cNvPr>
            <p:cNvSpPr txBox="1"/>
            <p:nvPr/>
          </p:nvSpPr>
          <p:spPr>
            <a:xfrm>
              <a:off x="1553464" y="2451789"/>
              <a:ext cx="4228457" cy="633506"/>
            </a:xfrm>
            <a:prstGeom prst="rect">
              <a:avLst/>
            </a:prstGeom>
            <a:grpFill/>
          </p:spPr>
          <p:txBody>
            <a:bodyPr wrap="square" rtlCol="0">
              <a:spAutoFit/>
            </a:bodyPr>
            <a:lstStyle/>
            <a:p>
              <a:pPr latinLnBrk="1"/>
              <a:r>
                <a:rPr lang="zh-TW" altLang="en-US" sz="3200" b="1" dirty="0">
                  <a:solidFill>
                    <a:srgbClr val="532476"/>
                  </a:solidFill>
                  <a:latin typeface="微軟正黑體" panose="020B0604030504040204" pitchFamily="34" charset="-120"/>
                  <a:ea typeface="微軟正黑體" panose="020B0604030504040204" pitchFamily="34" charset="-120"/>
                </a:rPr>
                <a:t>施行細則</a:t>
              </a:r>
            </a:p>
          </p:txBody>
        </p:sp>
        <p:pic>
          <p:nvPicPr>
            <p:cNvPr id="13" name="圖片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6854" y="2509370"/>
              <a:ext cx="420834" cy="420835"/>
            </a:xfrm>
            <a:prstGeom prst="rect">
              <a:avLst/>
            </a:prstGeom>
            <a:grpFill/>
          </p:spPr>
        </p:pic>
      </p:grpSp>
      <p:sp>
        <p:nvSpPr>
          <p:cNvPr id="18" name="標題 17"/>
          <p:cNvSpPr>
            <a:spLocks noGrp="1"/>
          </p:cNvSpPr>
          <p:nvPr>
            <p:ph type="title"/>
          </p:nvPr>
        </p:nvSpPr>
        <p:spPr/>
        <p:txBody>
          <a:bodyPr/>
          <a:lstStyle/>
          <a:p>
            <a:r>
              <a:rPr lang="en-US" altLang="zh-TW" b="1" dirty="0" smtClean="0">
                <a:solidFill>
                  <a:prstClr val="black"/>
                </a:solidFill>
                <a:uFill>
                  <a:solidFill>
                    <a:srgbClr val="C00000"/>
                  </a:solidFill>
                </a:uFill>
                <a:latin typeface="微軟正黑體" panose="020B0604030504040204" pitchFamily="34" charset="-120"/>
                <a:ea typeface="微軟正黑體" panose="020B0604030504040204" pitchFamily="34" charset="-120"/>
              </a:rPr>
              <a:t>HCA</a:t>
            </a:r>
            <a:r>
              <a:rPr lang="zh-TW" altLang="en-US" b="1" dirty="0" smtClean="0">
                <a:solidFill>
                  <a:prstClr val="black"/>
                </a:solidFill>
                <a:uFill>
                  <a:solidFill>
                    <a:srgbClr val="C00000"/>
                  </a:solidFill>
                </a:uFill>
                <a:latin typeface="微軟正黑體" panose="020B0604030504040204" pitchFamily="34" charset="-120"/>
                <a:ea typeface="微軟正黑體" panose="020B0604030504040204" pitchFamily="34" charset="-120"/>
              </a:rPr>
              <a:t>代理順位與無法聯繫時</a:t>
            </a:r>
            <a:r>
              <a:rPr lang="en-US" altLang="zh-TW" b="1" dirty="0" smtClean="0">
                <a:solidFill>
                  <a:prstClr val="black"/>
                </a:solidFill>
                <a:uFill>
                  <a:solidFill>
                    <a:srgbClr val="C00000"/>
                  </a:solidFill>
                </a:uFill>
                <a:latin typeface="微軟正黑體" panose="020B0604030504040204" pitchFamily="34" charset="-120"/>
                <a:ea typeface="微軟正黑體" panose="020B0604030504040204" pitchFamily="34" charset="-120"/>
              </a:rPr>
              <a:t>……</a:t>
            </a:r>
            <a:endParaRPr lang="zh-TW" altLang="en-US" b="1" dirty="0"/>
          </a:p>
        </p:txBody>
      </p:sp>
    </p:spTree>
    <p:extLst>
      <p:ext uri="{BB962C8B-B14F-4D97-AF65-F5344CB8AC3E}">
        <p14:creationId xmlns:p14="http://schemas.microsoft.com/office/powerpoint/2010/main" val="36041078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微軟正黑體" pitchFamily="34" charset="-120"/>
                <a:ea typeface="微軟正黑體" pitchFamily="34" charset="-120"/>
              </a:rPr>
              <a:t>HCA</a:t>
            </a:r>
            <a:r>
              <a:rPr lang="zh-TW" altLang="en-US" b="1" dirty="0">
                <a:latin typeface="微軟正黑體" pitchFamily="34" charset="-120"/>
                <a:ea typeface="微軟正黑體" pitchFamily="34" charset="-120"/>
              </a:rPr>
              <a:t>無法代理時的</a:t>
            </a:r>
            <a:r>
              <a:rPr lang="en-US" altLang="zh-TW" b="1" dirty="0">
                <a:latin typeface="微軟正黑體" pitchFamily="34" charset="-120"/>
                <a:ea typeface="微軟正黑體" pitchFamily="34" charset="-120"/>
              </a:rPr>
              <a:t>AD</a:t>
            </a:r>
            <a:r>
              <a:rPr lang="zh-TW" altLang="en-US" b="1" dirty="0">
                <a:latin typeface="微軟正黑體" pitchFamily="34" charset="-120"/>
                <a:ea typeface="微軟正黑體" pitchFamily="34" charset="-120"/>
              </a:rPr>
              <a:t>效力</a:t>
            </a:r>
            <a:br>
              <a:rPr lang="zh-TW" altLang="en-US" b="1" dirty="0">
                <a:latin typeface="微軟正黑體" pitchFamily="34" charset="-120"/>
                <a:ea typeface="微軟正黑體" pitchFamily="34" charset="-120"/>
              </a:rPr>
            </a:br>
            <a:endParaRPr lang="zh-TW" altLang="en-US" b="1" dirty="0">
              <a:latin typeface="微軟正黑體" pitchFamily="34" charset="-120"/>
              <a:ea typeface="微軟正黑體" pitchFamily="34" charset="-12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95" y="1292510"/>
            <a:ext cx="8450293" cy="4955846"/>
          </a:xfrm>
          <a:prstGeom prst="rect">
            <a:avLst/>
          </a:prstGeom>
          <a:solidFill>
            <a:schemeClr val="accent4">
              <a:lumMod val="60000"/>
              <a:lumOff val="40000"/>
            </a:schemeClr>
          </a:solidFill>
          <a:ln>
            <a:noFill/>
          </a:ln>
          <a:effectLst/>
          <a:extLst/>
        </p:spPr>
      </p:pic>
      <p:cxnSp>
        <p:nvCxnSpPr>
          <p:cNvPr id="5" name="直線接點 4"/>
          <p:cNvCxnSpPr/>
          <p:nvPr/>
        </p:nvCxnSpPr>
        <p:spPr>
          <a:xfrm>
            <a:off x="5796136" y="5517232"/>
            <a:ext cx="24482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1403648" y="5877272"/>
            <a:ext cx="68407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403648" y="6248356"/>
            <a:ext cx="3600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606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783272" y="1966687"/>
            <a:ext cx="7510988" cy="4209357"/>
          </a:xfrm>
          <a:prstGeom prst="rect">
            <a:avLst/>
          </a:prstGeom>
          <a:noFill/>
        </p:spPr>
        <p:txBody>
          <a:bodyPr wrap="square" rtlCol="0">
            <a:spAutoFit/>
          </a:bodyPr>
          <a:lstStyle/>
          <a:p>
            <a:pPr latinLnBrk="1">
              <a:spcBef>
                <a:spcPts val="554"/>
              </a:spcBef>
            </a:pPr>
            <a:r>
              <a:rPr lang="zh-TW" altLang="en-US" sz="3094" b="1" dirty="0">
                <a:solidFill>
                  <a:srgbClr val="002060"/>
                </a:solidFill>
                <a:latin typeface="微軟正黑體" panose="020B0604030504040204" pitchFamily="34" charset="-120"/>
                <a:ea typeface="微軟正黑體" panose="020B0604030504040204" pitchFamily="34" charset="-120"/>
              </a:rPr>
              <a:t>第十一條</a:t>
            </a:r>
            <a:r>
              <a:rPr lang="zh-TW" altLang="en-US" sz="3094" dirty="0">
                <a:solidFill>
                  <a:prstClr val="black"/>
                </a:solidFill>
                <a:latin typeface="微軟正黑體" panose="020B0604030504040204" pitchFamily="34" charset="-120"/>
                <a:ea typeface="微軟正黑體" panose="020B0604030504040204" pitchFamily="34" charset="-120"/>
              </a:rPr>
              <a:t>  </a:t>
            </a:r>
            <a:r>
              <a:rPr lang="zh-TW" altLang="zh-TW" sz="3094" dirty="0">
                <a:solidFill>
                  <a:prstClr val="black"/>
                </a:solidFill>
                <a:latin typeface="微軟正黑體" panose="020B0604030504040204" pitchFamily="34" charset="-120"/>
                <a:ea typeface="微軟正黑體" panose="020B0604030504040204" pitchFamily="34" charset="-120"/>
              </a:rPr>
              <a:t>醫療委任代理人得隨時以書面終止委任。</a:t>
            </a:r>
          </a:p>
          <a:p>
            <a:pPr latinLnBrk="1">
              <a:spcBef>
                <a:spcPts val="554"/>
              </a:spcBef>
            </a:pPr>
            <a:r>
              <a:rPr lang="zh-TW" altLang="zh-TW" sz="3094" dirty="0">
                <a:solidFill>
                  <a:prstClr val="black"/>
                </a:solidFill>
                <a:latin typeface="微軟正黑體" panose="020B0604030504040204" pitchFamily="34" charset="-120"/>
                <a:ea typeface="微軟正黑體" panose="020B0604030504040204" pitchFamily="34" charset="-120"/>
              </a:rPr>
              <a:t>醫療委任代理人有下列情事之一者，當然解任：</a:t>
            </a:r>
          </a:p>
          <a:p>
            <a:pPr latinLnBrk="1">
              <a:spcBef>
                <a:spcPts val="554"/>
              </a:spcBef>
            </a:pPr>
            <a:r>
              <a:rPr lang="zh-TW" altLang="zh-TW" sz="3094" dirty="0">
                <a:solidFill>
                  <a:prstClr val="black"/>
                </a:solidFill>
                <a:latin typeface="微軟正黑體" panose="020B0604030504040204" pitchFamily="34" charset="-120"/>
                <a:ea typeface="微軟正黑體" panose="020B0604030504040204" pitchFamily="34" charset="-120"/>
              </a:rPr>
              <a:t>一、因疾病或意外，經相關醫學或精神</a:t>
            </a:r>
            <a:r>
              <a:rPr lang="zh-TW" altLang="zh-TW" sz="3094" dirty="0" smtClean="0">
                <a:solidFill>
                  <a:prstClr val="black"/>
                </a:solidFill>
                <a:latin typeface="微軟正黑體" panose="020B0604030504040204" pitchFamily="34" charset="-120"/>
                <a:ea typeface="微軟正黑體" panose="020B0604030504040204" pitchFamily="34" charset="-120"/>
              </a:rPr>
              <a:t>鑑</a:t>
            </a:r>
            <a:endParaRPr lang="en-US" altLang="zh-TW" sz="3094" dirty="0" smtClean="0">
              <a:solidFill>
                <a:prstClr val="black"/>
              </a:solidFill>
              <a:latin typeface="微軟正黑體" panose="020B0604030504040204" pitchFamily="34" charset="-120"/>
              <a:ea typeface="微軟正黑體" panose="020B0604030504040204" pitchFamily="34" charset="-120"/>
            </a:endParaRPr>
          </a:p>
          <a:p>
            <a:pPr latinLnBrk="1">
              <a:spcBef>
                <a:spcPts val="554"/>
              </a:spcBef>
            </a:pPr>
            <a:r>
              <a:rPr lang="zh-TW" altLang="en-US" sz="3094" dirty="0">
                <a:solidFill>
                  <a:prstClr val="black"/>
                </a:solidFill>
                <a:latin typeface="微軟正黑體" panose="020B0604030504040204" pitchFamily="34" charset="-120"/>
                <a:ea typeface="微軟正黑體" panose="020B0604030504040204" pitchFamily="34" charset="-120"/>
              </a:rPr>
              <a:t> </a:t>
            </a:r>
            <a:r>
              <a:rPr lang="zh-TW" altLang="en-US" sz="3094" dirty="0" smtClean="0">
                <a:solidFill>
                  <a:prstClr val="black"/>
                </a:solidFill>
                <a:latin typeface="微軟正黑體" panose="020B0604030504040204" pitchFamily="34" charset="-120"/>
                <a:ea typeface="微軟正黑體" panose="020B0604030504040204" pitchFamily="34" charset="-120"/>
              </a:rPr>
              <a:t>       </a:t>
            </a:r>
            <a:r>
              <a:rPr lang="zh-TW" altLang="zh-TW" sz="3094" dirty="0" smtClean="0">
                <a:solidFill>
                  <a:prstClr val="black"/>
                </a:solidFill>
                <a:latin typeface="微軟正黑體" panose="020B0604030504040204" pitchFamily="34" charset="-120"/>
                <a:ea typeface="微軟正黑體" panose="020B0604030504040204" pitchFamily="34" charset="-120"/>
              </a:rPr>
              <a:t>定</a:t>
            </a:r>
            <a:r>
              <a:rPr lang="zh-TW" altLang="zh-TW" sz="3094" dirty="0">
                <a:solidFill>
                  <a:prstClr val="black"/>
                </a:solidFill>
                <a:latin typeface="微軟正黑體" panose="020B0604030504040204" pitchFamily="34" charset="-120"/>
                <a:ea typeface="微軟正黑體" panose="020B0604030504040204" pitchFamily="34" charset="-120"/>
              </a:rPr>
              <a:t>，認定心智</a:t>
            </a:r>
            <a:r>
              <a:rPr lang="zh-TW" altLang="zh-TW" sz="3094" dirty="0" smtClean="0">
                <a:solidFill>
                  <a:prstClr val="black"/>
                </a:solidFill>
                <a:latin typeface="微軟正黑體" panose="020B0604030504040204" pitchFamily="34" charset="-120"/>
                <a:ea typeface="微軟正黑體" panose="020B0604030504040204" pitchFamily="34" charset="-120"/>
              </a:rPr>
              <a:t>能力受</a:t>
            </a:r>
            <a:r>
              <a:rPr lang="zh-TW" altLang="zh-TW" sz="3094" dirty="0">
                <a:solidFill>
                  <a:prstClr val="black"/>
                </a:solidFill>
                <a:latin typeface="微軟正黑體" panose="020B0604030504040204" pitchFamily="34" charset="-120"/>
                <a:ea typeface="微軟正黑體" panose="020B0604030504040204" pitchFamily="34" charset="-120"/>
              </a:rPr>
              <a:t>損。</a:t>
            </a:r>
          </a:p>
          <a:p>
            <a:pPr latinLnBrk="1">
              <a:spcBef>
                <a:spcPts val="554"/>
              </a:spcBef>
            </a:pPr>
            <a:r>
              <a:rPr lang="zh-TW" altLang="zh-TW" sz="3094" dirty="0">
                <a:solidFill>
                  <a:prstClr val="black"/>
                </a:solidFill>
                <a:latin typeface="微軟正黑體" panose="020B0604030504040204" pitchFamily="34" charset="-120"/>
                <a:ea typeface="微軟正黑體" panose="020B0604030504040204" pitchFamily="34" charset="-120"/>
              </a:rPr>
              <a:t>二、受輔助宣告或監護宣告。</a:t>
            </a:r>
          </a:p>
          <a:p>
            <a:pPr latinLnBrk="1"/>
            <a:endParaRPr lang="en-US" altLang="zh-TW" sz="3094" dirty="0">
              <a:solidFill>
                <a:prstClr val="black"/>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720761" y="1338304"/>
            <a:ext cx="1289083" cy="582925"/>
            <a:chOff x="326205" y="508933"/>
            <a:chExt cx="1396507" cy="631502"/>
          </a:xfrm>
        </p:grpSpPr>
        <p:sp>
          <p:nvSpPr>
            <p:cNvPr id="10" name="文字方塊 9">
              <a:extLst>
                <a:ext uri="{FF2B5EF4-FFF2-40B4-BE49-F238E27FC236}">
                  <a16:creationId xmlns="" xmlns:a16="http://schemas.microsoft.com/office/drawing/2014/main"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1" name="圖片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19" name="標題 18"/>
          <p:cNvSpPr>
            <a:spLocks noGrp="1"/>
          </p:cNvSpPr>
          <p:nvPr>
            <p:ph type="title"/>
          </p:nvPr>
        </p:nvSpPr>
        <p:spPr/>
        <p:txBody>
          <a:bodyPr/>
          <a:lstStyle/>
          <a:p>
            <a:r>
              <a:rPr lang="zh-TW" altLang="zh-TW" b="1" dirty="0">
                <a:solidFill>
                  <a:prstClr val="black"/>
                </a:solidFill>
                <a:uFill>
                  <a:solidFill>
                    <a:srgbClr val="C00000"/>
                  </a:solidFill>
                </a:uFill>
                <a:latin typeface="微軟正黑體" panose="020B0604030504040204" pitchFamily="34" charset="-120"/>
                <a:ea typeface="微軟正黑體" panose="020B0604030504040204" pitchFamily="34" charset="-120"/>
              </a:rPr>
              <a:t>醫療委任</a:t>
            </a:r>
            <a:r>
              <a:rPr lang="zh-TW" altLang="zh-TW" b="1" dirty="0" smtClean="0">
                <a:solidFill>
                  <a:prstClr val="black"/>
                </a:solidFill>
                <a:uFill>
                  <a:solidFill>
                    <a:srgbClr val="C00000"/>
                  </a:solidFill>
                </a:uFill>
                <a:latin typeface="微軟正黑體" panose="020B0604030504040204" pitchFamily="34" charset="-120"/>
                <a:ea typeface="微軟正黑體" panose="020B0604030504040204" pitchFamily="34" charset="-120"/>
              </a:rPr>
              <a:t>代理人</a:t>
            </a:r>
            <a:r>
              <a:rPr lang="zh-TW" altLang="en-US" b="1" dirty="0" smtClean="0"/>
              <a:t>之終止</a:t>
            </a:r>
            <a:endParaRPr lang="zh-TW" altLang="en-US" b="1" dirty="0"/>
          </a:p>
        </p:txBody>
      </p:sp>
    </p:spTree>
    <p:extLst>
      <p:ext uri="{BB962C8B-B14F-4D97-AF65-F5344CB8AC3E}">
        <p14:creationId xmlns:p14="http://schemas.microsoft.com/office/powerpoint/2010/main" val="32850024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16"/>
          <p:cNvSpPr/>
          <p:nvPr/>
        </p:nvSpPr>
        <p:spPr>
          <a:xfrm>
            <a:off x="319807" y="4616324"/>
            <a:ext cx="8638084" cy="1619780"/>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2000">
              <a:solidFill>
                <a:prstClr val="white"/>
              </a:solidFill>
            </a:endParaRPr>
          </a:p>
        </p:txBody>
      </p:sp>
      <p:sp>
        <p:nvSpPr>
          <p:cNvPr id="9" name="文字方塊 8"/>
          <p:cNvSpPr txBox="1"/>
          <p:nvPr/>
        </p:nvSpPr>
        <p:spPr>
          <a:xfrm>
            <a:off x="479576" y="1268760"/>
            <a:ext cx="8206206" cy="3308598"/>
          </a:xfrm>
          <a:prstGeom prst="rect">
            <a:avLst/>
          </a:prstGeom>
          <a:noFill/>
        </p:spPr>
        <p:txBody>
          <a:bodyPr wrap="square" rtlCol="0">
            <a:spAutoFit/>
          </a:bodyPr>
          <a:lstStyle/>
          <a:p>
            <a:pPr latinLnBrk="1">
              <a:spcBef>
                <a:spcPts val="277"/>
              </a:spcBef>
            </a:pPr>
            <a:r>
              <a:rPr lang="zh-TW" altLang="en-US" sz="3600" b="1" dirty="0">
                <a:solidFill>
                  <a:srgbClr val="002060"/>
                </a:solidFill>
                <a:latin typeface="微軟正黑體" panose="020B0604030504040204" pitchFamily="34" charset="-120"/>
                <a:ea typeface="微軟正黑體" panose="020B0604030504040204" pitchFamily="34" charset="-120"/>
              </a:rPr>
              <a:t>第四條 </a:t>
            </a:r>
            <a:r>
              <a:rPr lang="en-US" altLang="zh-TW" sz="3600" b="1" dirty="0" smtClean="0">
                <a:solidFill>
                  <a:srgbClr val="002060"/>
                </a:solidFill>
                <a:latin typeface="微軟正黑體" panose="020B0604030504040204" pitchFamily="34" charset="-120"/>
                <a:ea typeface="微軟正黑體" panose="020B0604030504040204" pitchFamily="34" charset="-120"/>
              </a:rPr>
              <a:t>:</a:t>
            </a:r>
            <a:r>
              <a:rPr lang="zh-TW" altLang="zh-TW" sz="2800" dirty="0" smtClean="0">
                <a:solidFill>
                  <a:prstClr val="black"/>
                </a:solidFill>
                <a:latin typeface="微軟正黑體" panose="020B0604030504040204" pitchFamily="34" charset="-120"/>
                <a:ea typeface="微軟正黑體" panose="020B0604030504040204" pitchFamily="34" charset="-120"/>
              </a:rPr>
              <a:t>病人</a:t>
            </a:r>
            <a:r>
              <a:rPr lang="zh-TW" altLang="zh-TW" sz="2800" dirty="0">
                <a:solidFill>
                  <a:prstClr val="black"/>
                </a:solidFill>
                <a:latin typeface="微軟正黑體" panose="020B0604030504040204" pitchFamily="34" charset="-120"/>
                <a:ea typeface="微軟正黑體" panose="020B0604030504040204" pitchFamily="34" charset="-120"/>
              </a:rPr>
              <a:t>對於病情、醫療選項及各選項之可能成效與風險預後，有</a:t>
            </a:r>
            <a:r>
              <a:rPr lang="zh-TW" altLang="zh-TW" sz="2800" dirty="0">
                <a:solidFill>
                  <a:srgbClr val="C00000"/>
                </a:solidFill>
                <a:latin typeface="微軟正黑體" panose="020B0604030504040204" pitchFamily="34" charset="-120"/>
                <a:ea typeface="微軟正黑體" panose="020B0604030504040204" pitchFamily="34" charset="-120"/>
              </a:rPr>
              <a:t>知情</a:t>
            </a:r>
            <a:r>
              <a:rPr lang="zh-TW" altLang="zh-TW" sz="2800" dirty="0">
                <a:solidFill>
                  <a:prstClr val="black"/>
                </a:solidFill>
                <a:latin typeface="微軟正黑體" panose="020B0604030504040204" pitchFamily="34" charset="-120"/>
                <a:ea typeface="微軟正黑體" panose="020B0604030504040204" pitchFamily="34" charset="-120"/>
              </a:rPr>
              <a:t>之權利。對於醫師提供之醫療選項有</a:t>
            </a:r>
            <a:r>
              <a:rPr lang="zh-TW" altLang="zh-TW" sz="2800" dirty="0">
                <a:solidFill>
                  <a:srgbClr val="C00000"/>
                </a:solidFill>
                <a:latin typeface="微軟正黑體" panose="020B0604030504040204" pitchFamily="34" charset="-120"/>
                <a:ea typeface="微軟正黑體" panose="020B0604030504040204" pitchFamily="34" charset="-120"/>
              </a:rPr>
              <a:t>選擇</a:t>
            </a:r>
            <a:r>
              <a:rPr lang="zh-TW" altLang="zh-TW" sz="2800" dirty="0">
                <a:solidFill>
                  <a:prstClr val="black"/>
                </a:solidFill>
                <a:latin typeface="微軟正黑體" panose="020B0604030504040204" pitchFamily="34" charset="-120"/>
                <a:ea typeface="微軟正黑體" panose="020B0604030504040204" pitchFamily="34" charset="-120"/>
              </a:rPr>
              <a:t>與</a:t>
            </a:r>
            <a:r>
              <a:rPr lang="zh-TW" altLang="zh-TW" sz="2800" dirty="0">
                <a:solidFill>
                  <a:srgbClr val="C00000"/>
                </a:solidFill>
                <a:latin typeface="微軟正黑體" panose="020B0604030504040204" pitchFamily="34" charset="-120"/>
                <a:ea typeface="微軟正黑體" panose="020B0604030504040204" pitchFamily="34" charset="-120"/>
              </a:rPr>
              <a:t>決定</a:t>
            </a:r>
            <a:r>
              <a:rPr lang="zh-TW" altLang="zh-TW" sz="2800" dirty="0">
                <a:solidFill>
                  <a:prstClr val="black"/>
                </a:solidFill>
                <a:latin typeface="微軟正黑體" panose="020B0604030504040204" pitchFamily="34" charset="-120"/>
                <a:ea typeface="微軟正黑體" panose="020B0604030504040204" pitchFamily="34" charset="-120"/>
              </a:rPr>
              <a:t>之權利。</a:t>
            </a:r>
          </a:p>
          <a:p>
            <a:pPr latinLnBrk="1">
              <a:spcBef>
                <a:spcPts val="554"/>
              </a:spcBef>
            </a:pPr>
            <a:r>
              <a:rPr lang="zh-TW" altLang="zh-TW" sz="2800" dirty="0">
                <a:solidFill>
                  <a:prstClr val="black"/>
                </a:solidFill>
                <a:latin typeface="微軟正黑體" panose="020B0604030504040204" pitchFamily="34" charset="-120"/>
                <a:ea typeface="微軟正黑體" panose="020B0604030504040204" pitchFamily="34" charset="-120"/>
              </a:rPr>
              <a:t>病人之</a:t>
            </a:r>
            <a:r>
              <a:rPr lang="zh-TW" altLang="zh-TW" sz="2800" u="sng" dirty="0">
                <a:solidFill>
                  <a:prstClr val="black"/>
                </a:solidFill>
                <a:uFill>
                  <a:solidFill>
                    <a:srgbClr val="FF0000"/>
                  </a:solidFill>
                </a:uFill>
                <a:latin typeface="微軟正黑體" panose="020B0604030504040204" pitchFamily="34" charset="-120"/>
                <a:ea typeface="微軟正黑體" panose="020B0604030504040204" pitchFamily="34" charset="-120"/>
              </a:rPr>
              <a:t>法定代理人、配偶、親屬、醫療委任代理人或與病人有特別密切關係之人（以下統稱關係人）</a:t>
            </a:r>
            <a:r>
              <a:rPr lang="zh-TW" altLang="zh-TW" sz="2800" dirty="0">
                <a:solidFill>
                  <a:prstClr val="black"/>
                </a:solidFill>
                <a:latin typeface="微軟正黑體" panose="020B0604030504040204" pitchFamily="34" charset="-120"/>
                <a:ea typeface="微軟正黑體" panose="020B0604030504040204" pitchFamily="34" charset="-120"/>
              </a:rPr>
              <a:t>，</a:t>
            </a:r>
            <a:r>
              <a:rPr lang="zh-TW" altLang="zh-TW" sz="2800" b="1" dirty="0">
                <a:solidFill>
                  <a:srgbClr val="C00000"/>
                </a:solidFill>
                <a:latin typeface="微軟正黑體" panose="020B0604030504040204" pitchFamily="34" charset="-120"/>
                <a:ea typeface="微軟正黑體" panose="020B0604030504040204" pitchFamily="34" charset="-120"/>
              </a:rPr>
              <a:t>不得妨礙</a:t>
            </a:r>
            <a:r>
              <a:rPr lang="zh-TW" altLang="zh-TW" sz="2800" dirty="0">
                <a:solidFill>
                  <a:prstClr val="black"/>
                </a:solidFill>
                <a:latin typeface="微軟正黑體" panose="020B0604030504040204" pitchFamily="34" charset="-120"/>
                <a:ea typeface="微軟正黑體" panose="020B0604030504040204" pitchFamily="34" charset="-120"/>
              </a:rPr>
              <a:t>醫療機構或醫師依病人就醫療選項決定之作為</a:t>
            </a:r>
            <a:r>
              <a:rPr lang="zh-TW" altLang="zh-TW" sz="2800" dirty="0" smtClean="0">
                <a:solidFill>
                  <a:prstClr val="black"/>
                </a:solidFill>
                <a:latin typeface="微軟正黑體" panose="020B0604030504040204" pitchFamily="34" charset="-120"/>
                <a:ea typeface="微軟正黑體" panose="020B0604030504040204" pitchFamily="34" charset="-120"/>
              </a:rPr>
              <a:t>。</a:t>
            </a:r>
            <a:endParaRPr lang="en-US" altLang="zh-TW" sz="3600" b="1" u="sng" dirty="0">
              <a:solidFill>
                <a:srgbClr val="002060"/>
              </a:solidFill>
              <a:latin typeface="微軟正黑體" panose="020B0604030504040204" pitchFamily="34" charset="-120"/>
              <a:ea typeface="微軟正黑體" panose="020B0604030504040204" pitchFamily="34" charset="-120"/>
            </a:endParaRPr>
          </a:p>
        </p:txBody>
      </p:sp>
      <p:sp>
        <p:nvSpPr>
          <p:cNvPr id="8" name="內容版面配置區 3">
            <a:extLst>
              <a:ext uri="{FF2B5EF4-FFF2-40B4-BE49-F238E27FC236}">
                <a16:creationId xmlns="" xmlns:a16="http://schemas.microsoft.com/office/drawing/2014/main" id="{75F2C1A6-1177-4D7D-8BB4-B400EFDCC64C}"/>
              </a:ext>
            </a:extLst>
          </p:cNvPr>
          <p:cNvSpPr txBox="1">
            <a:spLocks/>
          </p:cNvSpPr>
          <p:nvPr/>
        </p:nvSpPr>
        <p:spPr>
          <a:xfrm>
            <a:off x="107504" y="4667704"/>
            <a:ext cx="8771781" cy="1569608"/>
          </a:xfrm>
          <a:prstGeom prst="rect">
            <a:avLst/>
          </a:prstGeom>
        </p:spPr>
        <p:txBody>
          <a:bodyPr lIns="365538"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zh-TW" altLang="zh-TW" sz="2400" b="1" dirty="0">
                <a:solidFill>
                  <a:srgbClr val="2A2A7E"/>
                </a:solidFill>
                <a:latin typeface="微軟正黑體" panose="020B0604030504040204" pitchFamily="34" charset="-120"/>
                <a:ea typeface="微軟正黑體" panose="020B0604030504040204" pitchFamily="34" charset="-120"/>
              </a:rPr>
              <a:t>第三條</a:t>
            </a:r>
            <a:r>
              <a:rPr lang="en-US" altLang="zh-TW" sz="2400" b="1" dirty="0">
                <a:solidFill>
                  <a:srgbClr val="2A2A7E"/>
                </a:solidFill>
                <a:latin typeface="微軟正黑體" panose="020B0604030504040204" pitchFamily="34" charset="-120"/>
                <a:ea typeface="微軟正黑體" panose="020B0604030504040204" pitchFamily="34" charset="-120"/>
              </a:rPr>
              <a:t>  </a:t>
            </a:r>
            <a:r>
              <a:rPr lang="zh-TW" altLang="en-US" sz="2400" dirty="0">
                <a:solidFill>
                  <a:srgbClr val="2A2A7E"/>
                </a:solidFill>
                <a:latin typeface="微軟正黑體" panose="020B0604030504040204" pitchFamily="34" charset="-120"/>
                <a:ea typeface="微軟正黑體" panose="020B0604030504040204" pitchFamily="34" charset="-120"/>
              </a:rPr>
              <a:t>病人為無行為能力或限制行為能力者，其法定代理人不受本法第四條第二項不得妨礙醫療選項決定之限制</a:t>
            </a:r>
            <a:r>
              <a:rPr lang="zh-TW" altLang="en-US" sz="2400" dirty="0" smtClean="0">
                <a:solidFill>
                  <a:srgbClr val="2A2A7E"/>
                </a:solidFill>
                <a:latin typeface="微軟正黑體" panose="020B0604030504040204" pitchFamily="34" charset="-120"/>
                <a:ea typeface="微軟正黑體" panose="020B0604030504040204" pitchFamily="34" charset="-120"/>
              </a:rPr>
              <a:t>。</a:t>
            </a:r>
            <a:endParaRPr lang="en-US" altLang="zh-TW" sz="2400" dirty="0" smtClean="0">
              <a:solidFill>
                <a:srgbClr val="2A2A7E"/>
              </a:solidFill>
              <a:latin typeface="微軟正黑體" panose="020B0604030504040204" pitchFamily="34" charset="-120"/>
              <a:ea typeface="微軟正黑體" panose="020B0604030504040204" pitchFamily="34" charset="-120"/>
            </a:endParaRPr>
          </a:p>
          <a:p>
            <a:r>
              <a:rPr lang="zh-TW" altLang="en-US" sz="2400" dirty="0" smtClean="0">
                <a:solidFill>
                  <a:srgbClr val="2A2A7E"/>
                </a:solidFill>
                <a:latin typeface="微軟正黑體" panose="020B0604030504040204" pitchFamily="34" charset="-120"/>
                <a:ea typeface="微軟正黑體" panose="020B0604030504040204" pitchFamily="34" charset="-120"/>
              </a:rPr>
              <a:t>但</a:t>
            </a:r>
            <a:r>
              <a:rPr lang="zh-TW" altLang="en-US" sz="2400" dirty="0">
                <a:solidFill>
                  <a:srgbClr val="2A2A7E"/>
                </a:solidFill>
                <a:latin typeface="微軟正黑體" panose="020B0604030504040204" pitchFamily="34" charset="-120"/>
                <a:ea typeface="微軟正黑體" panose="020B0604030504040204" pitchFamily="34" charset="-120"/>
              </a:rPr>
              <a:t>病人具完全行為能力時，已預立醫療決定者，應受本法第四條第二項規定之限制。 </a:t>
            </a:r>
          </a:p>
        </p:txBody>
      </p:sp>
      <p:grpSp>
        <p:nvGrpSpPr>
          <p:cNvPr id="14" name="群組 13"/>
          <p:cNvGrpSpPr/>
          <p:nvPr/>
        </p:nvGrpSpPr>
        <p:grpSpPr>
          <a:xfrm>
            <a:off x="3212017" y="4148837"/>
            <a:ext cx="2524696" cy="609488"/>
            <a:chOff x="532804" y="2492245"/>
            <a:chExt cx="2105149" cy="1166985"/>
          </a:xfrm>
          <a:solidFill>
            <a:schemeClr val="bg1"/>
          </a:solidFill>
        </p:grpSpPr>
        <p:sp>
          <p:nvSpPr>
            <p:cNvPr id="15" name="文字方塊 14">
              <a:extLst>
                <a:ext uri="{FF2B5EF4-FFF2-40B4-BE49-F238E27FC236}">
                  <a16:creationId xmlns="" xmlns:a16="http://schemas.microsoft.com/office/drawing/2014/main" id="{4DC8A95D-AD1C-4830-A324-CD3B8094958C}"/>
                </a:ext>
              </a:extLst>
            </p:cNvPr>
            <p:cNvSpPr txBox="1"/>
            <p:nvPr/>
          </p:nvSpPr>
          <p:spPr>
            <a:xfrm>
              <a:off x="981769" y="2492245"/>
              <a:ext cx="1656184" cy="1166985"/>
            </a:xfrm>
            <a:prstGeom prst="rect">
              <a:avLst/>
            </a:prstGeom>
            <a:grpFill/>
          </p:spPr>
          <p:txBody>
            <a:bodyPr wrap="square" rtlCol="0">
              <a:spAutoFit/>
            </a:bodyPr>
            <a:lstStyle/>
            <a:p>
              <a:pPr latinLnBrk="1"/>
              <a:r>
                <a:rPr lang="zh-TW" altLang="en-US" sz="3200" b="1" dirty="0">
                  <a:solidFill>
                    <a:srgbClr val="532476"/>
                  </a:solidFill>
                  <a:latin typeface="微軟正黑體" panose="020B0604030504040204" pitchFamily="34" charset="-120"/>
                  <a:ea typeface="微軟正黑體" panose="020B0604030504040204" pitchFamily="34" charset="-120"/>
                </a:rPr>
                <a:t>施行細則</a:t>
              </a:r>
            </a:p>
          </p:txBody>
        </p:sp>
        <p:pic>
          <p:nvPicPr>
            <p:cNvPr id="16" name="圖片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804" y="2768542"/>
              <a:ext cx="420835" cy="717177"/>
            </a:xfrm>
            <a:prstGeom prst="rect">
              <a:avLst/>
            </a:prstGeom>
            <a:grpFill/>
          </p:spPr>
        </p:pic>
      </p:grpSp>
      <p:sp>
        <p:nvSpPr>
          <p:cNvPr id="27" name="標題 26"/>
          <p:cNvSpPr>
            <a:spLocks noGrp="1"/>
          </p:cNvSpPr>
          <p:nvPr>
            <p:ph type="title"/>
          </p:nvPr>
        </p:nvSpPr>
        <p:spPr>
          <a:xfrm>
            <a:off x="435447" y="461599"/>
            <a:ext cx="8313017" cy="697231"/>
          </a:xfrm>
        </p:spPr>
        <p:txBody>
          <a:bodyPr/>
          <a:lstStyle/>
          <a:p>
            <a:r>
              <a:rPr lang="zh-TW" altLang="en-US" b="1" dirty="0" smtClean="0">
                <a:latin typeface="微軟正黑體" panose="020B0604030504040204" pitchFamily="34" charset="-120"/>
                <a:ea typeface="微軟正黑體" panose="020B0604030504040204" pitchFamily="34" charset="-120"/>
              </a:rPr>
              <a:t>病人</a:t>
            </a:r>
            <a:r>
              <a:rPr lang="zh-TW" altLang="en-US" b="1" dirty="0">
                <a:latin typeface="微軟正黑體" panose="020B0604030504040204" pitchFamily="34" charset="-120"/>
                <a:ea typeface="微軟正黑體" panose="020B0604030504040204" pitchFamily="34" charset="-120"/>
              </a:rPr>
              <a:t>與關係人的</a:t>
            </a:r>
            <a:r>
              <a:rPr lang="zh-TW" altLang="en-US" b="1" dirty="0">
                <a:solidFill>
                  <a:srgbClr val="FF0000"/>
                </a:solidFill>
                <a:latin typeface="微軟正黑體" panose="020B0604030504040204" pitchFamily="34" charset="-120"/>
                <a:ea typeface="微軟正黑體" panose="020B0604030504040204" pitchFamily="34" charset="-120"/>
              </a:rPr>
              <a:t>知情、選擇、決定權</a:t>
            </a:r>
          </a:p>
        </p:txBody>
      </p:sp>
    </p:spTree>
    <p:extLst>
      <p:ext uri="{BB962C8B-B14F-4D97-AF65-F5344CB8AC3E}">
        <p14:creationId xmlns:p14="http://schemas.microsoft.com/office/powerpoint/2010/main" val="33691308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323528" y="1124744"/>
            <a:ext cx="8640960" cy="3308598"/>
          </a:xfrm>
          <a:prstGeom prst="rect">
            <a:avLst/>
          </a:prstGeom>
          <a:noFill/>
        </p:spPr>
        <p:txBody>
          <a:bodyPr wrap="square" rtlCol="0">
            <a:spAutoFit/>
          </a:bodyPr>
          <a:lstStyle/>
          <a:p>
            <a:pPr latinLnBrk="1">
              <a:spcBef>
                <a:spcPts val="554"/>
              </a:spcBef>
            </a:pPr>
            <a:r>
              <a:rPr lang="zh-TW" altLang="en-US" sz="3600" b="1" dirty="0">
                <a:solidFill>
                  <a:srgbClr val="002060"/>
                </a:solidFill>
                <a:latin typeface="微軟正黑體" panose="020B0604030504040204" pitchFamily="34" charset="-120"/>
                <a:ea typeface="微軟正黑體" panose="020B0604030504040204" pitchFamily="34" charset="-120"/>
              </a:rPr>
              <a:t>第五條</a:t>
            </a:r>
            <a:r>
              <a:rPr lang="zh-TW" altLang="en-US" sz="3600" dirty="0">
                <a:solidFill>
                  <a:srgbClr val="002060"/>
                </a:solidFill>
                <a:latin typeface="微軟正黑體" panose="020B0604030504040204" pitchFamily="34" charset="-120"/>
                <a:ea typeface="微軟正黑體" panose="020B0604030504040204" pitchFamily="34" charset="-120"/>
              </a:rPr>
              <a:t>   </a:t>
            </a:r>
            <a:r>
              <a:rPr lang="zh-TW" altLang="zh-TW" sz="2800" dirty="0">
                <a:solidFill>
                  <a:prstClr val="black"/>
                </a:solidFill>
                <a:latin typeface="微軟正黑體" panose="020B0604030504040204" pitchFamily="34" charset="-120"/>
                <a:ea typeface="微軟正黑體" panose="020B0604030504040204" pitchFamily="34" charset="-120"/>
              </a:rPr>
              <a:t>病人就診時，醫療機構或醫師應以其所判斷之</a:t>
            </a:r>
            <a:r>
              <a:rPr lang="zh-TW" altLang="zh-TW" sz="2800" b="1" dirty="0">
                <a:solidFill>
                  <a:srgbClr val="C00000"/>
                </a:solidFill>
                <a:latin typeface="微軟正黑體" panose="020B0604030504040204" pitchFamily="34" charset="-120"/>
                <a:ea typeface="微軟正黑體" panose="020B0604030504040204" pitchFamily="34" charset="-120"/>
              </a:rPr>
              <a:t>適當時機及方式</a:t>
            </a:r>
            <a:r>
              <a:rPr lang="zh-TW" altLang="zh-TW" sz="2800" dirty="0">
                <a:solidFill>
                  <a:prstClr val="black"/>
                </a:solidFill>
                <a:latin typeface="微軟正黑體" panose="020B0604030504040204" pitchFamily="34" charset="-120"/>
                <a:ea typeface="微軟正黑體" panose="020B0604030504040204" pitchFamily="34" charset="-120"/>
              </a:rPr>
              <a:t>，將病人之病情、治療方針、處置、用藥、預後情形及可能之不良反應等相關事項</a:t>
            </a:r>
            <a:r>
              <a:rPr lang="zh-TW" altLang="zh-TW" sz="2800" b="1" dirty="0">
                <a:solidFill>
                  <a:srgbClr val="C00000"/>
                </a:solidFill>
                <a:latin typeface="微軟正黑體" panose="020B0604030504040204" pitchFamily="34" charset="-120"/>
                <a:ea typeface="微軟正黑體" panose="020B0604030504040204" pitchFamily="34" charset="-120"/>
              </a:rPr>
              <a:t>告知本人</a:t>
            </a:r>
            <a:r>
              <a:rPr lang="zh-TW" altLang="zh-TW" sz="2800" dirty="0">
                <a:solidFill>
                  <a:prstClr val="black"/>
                </a:solidFill>
                <a:latin typeface="微軟正黑體" panose="020B0604030504040204" pitchFamily="34" charset="-120"/>
                <a:ea typeface="微軟正黑體" panose="020B0604030504040204" pitchFamily="34" charset="-120"/>
              </a:rPr>
              <a:t>。</a:t>
            </a:r>
            <a:r>
              <a:rPr lang="zh-TW" altLang="zh-TW" sz="2800"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病人未明示反對時，亦得告知其關係人。</a:t>
            </a:r>
            <a:endParaRPr lang="en-US" altLang="zh-TW" sz="2800" u="heavy" dirty="0">
              <a:solidFill>
                <a:prstClr val="black"/>
              </a:solidFill>
              <a:uFill>
                <a:solidFill>
                  <a:srgbClr val="C00000"/>
                </a:solidFill>
              </a:uFill>
              <a:latin typeface="微軟正黑體" panose="020B0604030504040204" pitchFamily="34" charset="-120"/>
              <a:ea typeface="微軟正黑體" panose="020B0604030504040204" pitchFamily="34" charset="-120"/>
            </a:endParaRPr>
          </a:p>
          <a:p>
            <a:pPr latinLnBrk="1">
              <a:spcBef>
                <a:spcPts val="554"/>
              </a:spcBef>
            </a:pPr>
            <a:r>
              <a:rPr lang="zh-TW" altLang="zh-TW" sz="2800" dirty="0">
                <a:solidFill>
                  <a:prstClr val="black"/>
                </a:solidFill>
                <a:latin typeface="微軟正黑體" panose="020B0604030504040204" pitchFamily="34" charset="-120"/>
                <a:ea typeface="微軟正黑體" panose="020B0604030504040204" pitchFamily="34" charset="-120"/>
              </a:rPr>
              <a:t>病人為</a:t>
            </a:r>
            <a:r>
              <a:rPr lang="zh-TW" altLang="zh-TW" sz="2800" u="heavy" dirty="0">
                <a:solidFill>
                  <a:prstClr val="black"/>
                </a:solidFill>
                <a:uFill>
                  <a:solidFill>
                    <a:srgbClr val="C00000"/>
                  </a:solidFill>
                </a:uFill>
                <a:latin typeface="微軟正黑體" panose="020B0604030504040204" pitchFamily="34" charset="-120"/>
                <a:ea typeface="微軟正黑體" panose="020B0604030504040204" pitchFamily="34" charset="-120"/>
              </a:rPr>
              <a:t>無行為能力人、限制行為能力人、受輔助宣告之人或不能為意思表示或受意思表示時</a:t>
            </a:r>
            <a:r>
              <a:rPr lang="zh-TW" altLang="zh-TW" sz="2800" dirty="0">
                <a:solidFill>
                  <a:prstClr val="black"/>
                </a:solidFill>
                <a:latin typeface="微軟正黑體" panose="020B0604030504040204" pitchFamily="34" charset="-120"/>
                <a:ea typeface="微軟正黑體" panose="020B0604030504040204" pitchFamily="34" charset="-120"/>
              </a:rPr>
              <a:t>，醫療機構或醫師應</a:t>
            </a:r>
            <a:r>
              <a:rPr lang="zh-TW" altLang="zh-TW" sz="2800" b="1" dirty="0">
                <a:solidFill>
                  <a:srgbClr val="7030A0"/>
                </a:solidFill>
                <a:latin typeface="微軟正黑體" panose="020B0604030504040204" pitchFamily="34" charset="-120"/>
                <a:ea typeface="微軟正黑體" panose="020B0604030504040204" pitchFamily="34" charset="-120"/>
              </a:rPr>
              <a:t>以適當方式</a:t>
            </a:r>
            <a:r>
              <a:rPr lang="zh-TW" altLang="zh-TW" sz="2800" b="1" dirty="0">
                <a:solidFill>
                  <a:srgbClr val="C00000"/>
                </a:solidFill>
                <a:latin typeface="微軟正黑體" panose="020B0604030504040204" pitchFamily="34" charset="-120"/>
                <a:ea typeface="微軟正黑體" panose="020B0604030504040204" pitchFamily="34" charset="-120"/>
              </a:rPr>
              <a:t>告知本人及其關係人</a:t>
            </a:r>
            <a:r>
              <a:rPr lang="zh-TW" altLang="zh-TW" sz="2800" dirty="0">
                <a:solidFill>
                  <a:prstClr val="black"/>
                </a:solidFill>
                <a:latin typeface="微軟正黑體" panose="020B0604030504040204" pitchFamily="34" charset="-120"/>
                <a:ea typeface="微軟正黑體" panose="020B0604030504040204" pitchFamily="34" charset="-120"/>
              </a:rPr>
              <a: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12" name="圓角矩形 11"/>
          <p:cNvSpPr/>
          <p:nvPr/>
        </p:nvSpPr>
        <p:spPr>
          <a:xfrm>
            <a:off x="395536" y="4797152"/>
            <a:ext cx="8237288" cy="1330293"/>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2000">
              <a:solidFill>
                <a:prstClr val="white"/>
              </a:solidFill>
            </a:endParaRPr>
          </a:p>
        </p:txBody>
      </p:sp>
      <p:grpSp>
        <p:nvGrpSpPr>
          <p:cNvPr id="13" name="群組 12"/>
          <p:cNvGrpSpPr/>
          <p:nvPr/>
        </p:nvGrpSpPr>
        <p:grpSpPr>
          <a:xfrm>
            <a:off x="730892" y="4493092"/>
            <a:ext cx="2472956" cy="1077218"/>
            <a:chOff x="532804" y="2744339"/>
            <a:chExt cx="2035923" cy="894625"/>
          </a:xfrm>
          <a:solidFill>
            <a:schemeClr val="bg1"/>
          </a:solidFill>
        </p:grpSpPr>
        <p:sp>
          <p:nvSpPr>
            <p:cNvPr id="14" name="文字方塊 13">
              <a:extLst>
                <a:ext uri="{FF2B5EF4-FFF2-40B4-BE49-F238E27FC236}">
                  <a16:creationId xmlns="" xmlns:a16="http://schemas.microsoft.com/office/drawing/2014/main" id="{4DC8A95D-AD1C-4830-A324-CD3B8094958C}"/>
                </a:ext>
              </a:extLst>
            </p:cNvPr>
            <p:cNvSpPr txBox="1"/>
            <p:nvPr/>
          </p:nvSpPr>
          <p:spPr>
            <a:xfrm>
              <a:off x="912543" y="2744339"/>
              <a:ext cx="1656184" cy="894625"/>
            </a:xfrm>
            <a:prstGeom prst="rect">
              <a:avLst/>
            </a:prstGeom>
            <a:grpFill/>
          </p:spPr>
          <p:txBody>
            <a:bodyPr wrap="square" rtlCol="0">
              <a:spAutoFit/>
            </a:bodyPr>
            <a:lstStyle/>
            <a:p>
              <a:pPr latinLnBrk="1"/>
              <a:r>
                <a:rPr lang="zh-TW" altLang="en-US" sz="3200" b="1" dirty="0">
                  <a:solidFill>
                    <a:srgbClr val="532476"/>
                  </a:solidFill>
                  <a:latin typeface="微軟正黑體" panose="020B0604030504040204" pitchFamily="34" charset="-120"/>
                  <a:ea typeface="微軟正黑體" panose="020B0604030504040204" pitchFamily="34" charset="-120"/>
                </a:rPr>
                <a:t>施行細則</a:t>
              </a:r>
            </a:p>
          </p:txBody>
        </p:sp>
        <p:pic>
          <p:nvPicPr>
            <p:cNvPr id="15" name="圖片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804" y="2768542"/>
              <a:ext cx="420835" cy="420835"/>
            </a:xfrm>
            <a:prstGeom prst="rect">
              <a:avLst/>
            </a:prstGeom>
            <a:grpFill/>
          </p:spPr>
        </p:pic>
      </p:grpSp>
      <p:sp>
        <p:nvSpPr>
          <p:cNvPr id="5" name="內容版面配置區 3">
            <a:extLst>
              <a:ext uri="{FF2B5EF4-FFF2-40B4-BE49-F238E27FC236}">
                <a16:creationId xmlns="" xmlns:a16="http://schemas.microsoft.com/office/drawing/2014/main" id="{B8B9876A-EB1E-4857-8CE5-3FCE430C01BC}"/>
              </a:ext>
            </a:extLst>
          </p:cNvPr>
          <p:cNvSpPr txBox="1">
            <a:spLocks/>
          </p:cNvSpPr>
          <p:nvPr/>
        </p:nvSpPr>
        <p:spPr>
          <a:xfrm>
            <a:off x="323528" y="5011891"/>
            <a:ext cx="8309296" cy="1441445"/>
          </a:xfrm>
          <a:prstGeom prst="rect">
            <a:avLst/>
          </a:prstGeom>
        </p:spPr>
        <p:txBody>
          <a:bodyPr lIns="365538"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zh-TW" altLang="zh-TW" sz="2400" b="1" dirty="0">
                <a:solidFill>
                  <a:srgbClr val="2A2A7E"/>
                </a:solidFill>
                <a:latin typeface="微軟正黑體" panose="020B0604030504040204" pitchFamily="34" charset="-120"/>
                <a:ea typeface="微軟正黑體" panose="020B0604030504040204" pitchFamily="34" charset="-120"/>
              </a:rPr>
              <a:t>第四條</a:t>
            </a:r>
            <a:r>
              <a:rPr lang="en-US" altLang="zh-TW" sz="2400" b="1" dirty="0">
                <a:solidFill>
                  <a:srgbClr val="2A2A7E"/>
                </a:solidFill>
                <a:latin typeface="微軟正黑體" panose="020B0604030504040204" pitchFamily="34" charset="-120"/>
                <a:ea typeface="微軟正黑體" panose="020B0604030504040204" pitchFamily="34" charset="-120"/>
              </a:rPr>
              <a:t>  </a:t>
            </a:r>
            <a:r>
              <a:rPr lang="zh-TW" altLang="zh-TW" sz="2400" dirty="0">
                <a:solidFill>
                  <a:srgbClr val="2A2A7E"/>
                </a:solidFill>
                <a:latin typeface="微軟正黑體" panose="020B0604030504040204" pitchFamily="34" charset="-120"/>
                <a:ea typeface="微軟正黑體" panose="020B0604030504040204" pitchFamily="34" charset="-120"/>
              </a:rPr>
              <a:t>醫療機構或醫師</a:t>
            </a:r>
            <a:r>
              <a:rPr lang="zh-TW" altLang="en-US" sz="2400" dirty="0">
                <a:solidFill>
                  <a:srgbClr val="2A2A7E"/>
                </a:solidFill>
                <a:latin typeface="微軟正黑體" panose="020B0604030504040204" pitchFamily="34" charset="-120"/>
                <a:ea typeface="微軟正黑體" panose="020B0604030504040204" pitchFamily="34" charset="-120"/>
              </a:rPr>
              <a:t>依本法</a:t>
            </a:r>
            <a:r>
              <a:rPr lang="zh-TW" altLang="zh-TW" sz="2400" dirty="0">
                <a:solidFill>
                  <a:srgbClr val="2A2A7E"/>
                </a:solidFill>
                <a:latin typeface="微軟正黑體" panose="020B0604030504040204" pitchFamily="34" charset="-120"/>
                <a:ea typeface="微軟正黑體" panose="020B0604030504040204" pitchFamily="34" charset="-120"/>
              </a:rPr>
              <a:t>第五條</a:t>
            </a:r>
            <a:r>
              <a:rPr lang="zh-TW" altLang="en-US" sz="2400" dirty="0">
                <a:solidFill>
                  <a:srgbClr val="2A2A7E"/>
                </a:solidFill>
                <a:latin typeface="微軟正黑體" panose="020B0604030504040204" pitchFamily="34" charset="-120"/>
                <a:ea typeface="微軟正黑體" panose="020B0604030504040204" pitchFamily="34" charset="-120"/>
              </a:rPr>
              <a:t>告知時，因病人及在場關係人之</a:t>
            </a:r>
            <a:r>
              <a:rPr lang="en-US" altLang="zh-TW" sz="2400" dirty="0">
                <a:solidFill>
                  <a:srgbClr val="2A2A7E"/>
                </a:solidFill>
                <a:latin typeface="微軟正黑體" panose="020B0604030504040204" pitchFamily="34" charset="-120"/>
                <a:ea typeface="微軟正黑體" panose="020B0604030504040204" pitchFamily="34" charset="-120"/>
              </a:rPr>
              <a:t> </a:t>
            </a:r>
            <a:r>
              <a:rPr lang="zh-TW" altLang="en-US" sz="2400" dirty="0">
                <a:solidFill>
                  <a:srgbClr val="2A2A7E"/>
                </a:solidFill>
                <a:latin typeface="微軟正黑體" panose="020B0604030504040204" pitchFamily="34" charset="-120"/>
                <a:ea typeface="微軟正黑體" panose="020B0604030504040204" pitchFamily="34" charset="-120"/>
              </a:rPr>
              <a:t>語言</a:t>
            </a:r>
            <a:r>
              <a:rPr lang="zh-TW" altLang="zh-TW" sz="2400" dirty="0">
                <a:solidFill>
                  <a:srgbClr val="2A2A7E"/>
                </a:solidFill>
                <a:latin typeface="微軟正黑體" panose="020B0604030504040204" pitchFamily="34" charset="-120"/>
                <a:ea typeface="微軟正黑體" panose="020B0604030504040204" pitchFamily="34" charset="-120"/>
              </a:rPr>
              <a:t>、文化因素</a:t>
            </a:r>
            <a:r>
              <a:rPr lang="zh-TW" altLang="en-US" sz="2400" dirty="0">
                <a:solidFill>
                  <a:srgbClr val="2A2A7E"/>
                </a:solidFill>
                <a:latin typeface="微軟正黑體" panose="020B0604030504040204" pitchFamily="34" charset="-120"/>
                <a:ea typeface="微軟正黑體" panose="020B0604030504040204" pitchFamily="34" charset="-120"/>
              </a:rPr>
              <a:t>，</a:t>
            </a:r>
            <a:r>
              <a:rPr lang="zh-TW" altLang="zh-TW" sz="2400" dirty="0">
                <a:solidFill>
                  <a:srgbClr val="2A2A7E"/>
                </a:solidFill>
                <a:latin typeface="微軟正黑體" panose="020B0604030504040204" pitchFamily="34" charset="-120"/>
                <a:ea typeface="微軟正黑體" panose="020B0604030504040204" pitchFamily="34" charset="-120"/>
              </a:rPr>
              <a:t>或有聽覺、語言功能或其他障礙</a:t>
            </a:r>
            <a:r>
              <a:rPr lang="zh-TW" altLang="en-US" sz="2400" dirty="0">
                <a:solidFill>
                  <a:srgbClr val="2A2A7E"/>
                </a:solidFill>
                <a:latin typeface="微軟正黑體" panose="020B0604030504040204" pitchFamily="34" charset="-120"/>
                <a:ea typeface="微軟正黑體" panose="020B0604030504040204" pitchFamily="34" charset="-120"/>
              </a:rPr>
              <a:t>，</a:t>
            </a:r>
            <a:r>
              <a:rPr lang="zh-TW" altLang="zh-TW" sz="2400" dirty="0">
                <a:solidFill>
                  <a:srgbClr val="2A2A7E"/>
                </a:solidFill>
                <a:latin typeface="微軟正黑體" panose="020B0604030504040204" pitchFamily="34" charset="-120"/>
                <a:ea typeface="微軟正黑體" panose="020B0604030504040204" pitchFamily="34" charset="-120"/>
              </a:rPr>
              <a:t>致溝通困難</a:t>
            </a:r>
            <a:r>
              <a:rPr lang="zh-TW" altLang="en-US" sz="2400" dirty="0">
                <a:solidFill>
                  <a:srgbClr val="2A2A7E"/>
                </a:solidFill>
                <a:latin typeface="微軟正黑體" panose="020B0604030504040204" pitchFamily="34" charset="-120"/>
                <a:ea typeface="微軟正黑體" panose="020B0604030504040204" pitchFamily="34" charset="-120"/>
              </a:rPr>
              <a:t>者</a:t>
            </a:r>
            <a:r>
              <a:rPr lang="zh-TW" altLang="zh-TW" sz="2400" dirty="0" smtClean="0">
                <a:solidFill>
                  <a:srgbClr val="2A2A7E"/>
                </a:solidFill>
                <a:latin typeface="微軟正黑體" panose="020B0604030504040204" pitchFamily="34" charset="-120"/>
                <a:ea typeface="微軟正黑體" panose="020B0604030504040204" pitchFamily="34" charset="-120"/>
              </a:rPr>
              <a:t>，</a:t>
            </a:r>
            <a:r>
              <a:rPr lang="zh-TW" altLang="en-US" sz="2400" dirty="0" smtClean="0">
                <a:solidFill>
                  <a:srgbClr val="2A2A7E"/>
                </a:solidFill>
                <a:latin typeface="微軟正黑體" panose="020B0604030504040204" pitchFamily="34" charset="-120"/>
                <a:ea typeface="微軟正黑體" panose="020B0604030504040204" pitchFamily="34" charset="-120"/>
              </a:rPr>
              <a:t>得</a:t>
            </a:r>
            <a:r>
              <a:rPr lang="zh-TW" altLang="zh-TW" sz="2400" dirty="0">
                <a:solidFill>
                  <a:srgbClr val="2A2A7E"/>
                </a:solidFill>
                <a:latin typeface="微軟正黑體" panose="020B0604030504040204" pitchFamily="34" charset="-120"/>
                <a:ea typeface="微軟正黑體" panose="020B0604030504040204" pitchFamily="34" charset="-120"/>
              </a:rPr>
              <a:t>由受有相關訓練之人員協助。</a:t>
            </a:r>
            <a:endParaRPr lang="en-US" altLang="zh-TW" sz="2400" dirty="0">
              <a:solidFill>
                <a:srgbClr val="2A2A7E"/>
              </a:solidFill>
              <a:latin typeface="微軟正黑體" panose="020B0604030504040204" pitchFamily="34" charset="-120"/>
              <a:ea typeface="微軟正黑體" panose="020B0604030504040204" pitchFamily="34" charset="-120"/>
            </a:endParaRPr>
          </a:p>
        </p:txBody>
      </p:sp>
      <p:sp>
        <p:nvSpPr>
          <p:cNvPr id="32" name="標題 31"/>
          <p:cNvSpPr>
            <a:spLocks noGrp="1"/>
          </p:cNvSpPr>
          <p:nvPr>
            <p:ph type="title"/>
          </p:nvPr>
        </p:nvSpPr>
        <p:spPr/>
        <p:txBody>
          <a:bodyPr/>
          <a:lstStyle/>
          <a:p>
            <a:r>
              <a:rPr lang="zh-TW" altLang="zh-TW" sz="4000" b="1" i="0" kern="1200" dirty="0" smtClean="0">
                <a:solidFill>
                  <a:schemeClr val="tx1"/>
                </a:solidFill>
                <a:effectLst/>
                <a:latin typeface="Arial"/>
                <a:ea typeface="+mj-ea"/>
                <a:cs typeface="Arial"/>
              </a:rPr>
              <a:t>第</a:t>
            </a:r>
            <a:r>
              <a:rPr lang="zh-TW" altLang="en-US" sz="4000" b="1" i="0" kern="1200" dirty="0" smtClean="0">
                <a:solidFill>
                  <a:schemeClr val="tx1"/>
                </a:solidFill>
                <a:effectLst/>
                <a:latin typeface="Arial"/>
                <a:ea typeface="+mj-ea"/>
                <a:cs typeface="Arial"/>
              </a:rPr>
              <a:t>五</a:t>
            </a:r>
            <a:r>
              <a:rPr lang="zh-TW" altLang="zh-TW" sz="4000" b="1" i="0" kern="1200" dirty="0" smtClean="0">
                <a:solidFill>
                  <a:schemeClr val="tx1"/>
                </a:solidFill>
                <a:effectLst/>
                <a:latin typeface="Arial"/>
                <a:ea typeface="+mj-ea"/>
                <a:cs typeface="Arial"/>
              </a:rPr>
              <a:t>條 </a:t>
            </a:r>
            <a:r>
              <a:rPr lang="zh-TW" altLang="en-US" sz="4000" b="1" i="0" kern="1200" dirty="0" smtClean="0">
                <a:solidFill>
                  <a:schemeClr val="tx1"/>
                </a:solidFill>
                <a:effectLst/>
                <a:latin typeface="Arial"/>
                <a:ea typeface="+mj-ea"/>
                <a:cs typeface="Arial"/>
              </a:rPr>
              <a:t>告知</a:t>
            </a:r>
            <a:endParaRPr lang="zh-TW" altLang="en-US" dirty="0"/>
          </a:p>
        </p:txBody>
      </p:sp>
    </p:spTree>
    <p:extLst>
      <p:ext uri="{BB962C8B-B14F-4D97-AF65-F5344CB8AC3E}">
        <p14:creationId xmlns:p14="http://schemas.microsoft.com/office/powerpoint/2010/main" val="21138424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a:prstGeom prst="rect">
            <a:avLst/>
          </a:prstGeom>
        </p:spPr>
        <p:txBody>
          <a:bodyPr/>
          <a:lstStyle/>
          <a:p>
            <a:pPr>
              <a:defRPr/>
            </a:pPr>
            <a:r>
              <a:rPr lang="zh-TW" altLang="en-US" sz="3323" b="1" dirty="0">
                <a:latin typeface="微軟正黑體" panose="020B0604030504040204" pitchFamily="34" charset="-120"/>
                <a:ea typeface="微軟正黑體" panose="020B0604030504040204" pitchFamily="34" charset="-120"/>
              </a:rPr>
              <a:t>告知壞消息</a:t>
            </a:r>
            <a:r>
              <a:rPr lang="en-US" altLang="zh-TW" sz="3323" b="1" dirty="0">
                <a:latin typeface="微軟正黑體" panose="020B0604030504040204" pitchFamily="34" charset="-120"/>
                <a:ea typeface="微軟正黑體" panose="020B0604030504040204" pitchFamily="34" charset="-120"/>
              </a:rPr>
              <a:t>SPIKES</a:t>
            </a:r>
            <a:br>
              <a:rPr lang="en-US" altLang="zh-TW" sz="3323" b="1" dirty="0">
                <a:latin typeface="微軟正黑體" panose="020B0604030504040204" pitchFamily="34" charset="-120"/>
                <a:ea typeface="微軟正黑體" panose="020B0604030504040204" pitchFamily="34" charset="-120"/>
              </a:rPr>
            </a:br>
            <a:r>
              <a:rPr lang="en-US" altLang="zh-TW" sz="2585" b="1" dirty="0">
                <a:latin typeface="微軟正黑體" panose="020B0604030504040204" pitchFamily="34" charset="-120"/>
                <a:ea typeface="微軟正黑體" panose="020B0604030504040204" pitchFamily="34" charset="-120"/>
                <a:cs typeface="Times New Roman"/>
              </a:rPr>
              <a:t>Dr. Robert </a:t>
            </a:r>
            <a:r>
              <a:rPr lang="en-US" altLang="zh-TW" sz="2585" b="1" dirty="0" err="1">
                <a:latin typeface="微軟正黑體" panose="020B0604030504040204" pitchFamily="34" charset="-120"/>
                <a:ea typeface="微軟正黑體" panose="020B0604030504040204" pitchFamily="34" charset="-120"/>
                <a:cs typeface="Times New Roman"/>
              </a:rPr>
              <a:t>Buckman</a:t>
            </a:r>
            <a:endParaRPr lang="en-US" altLang="zh-TW" sz="2585" b="1" dirty="0">
              <a:latin typeface="微軟正黑體" panose="020B0604030504040204" pitchFamily="34" charset="-120"/>
              <a:ea typeface="微軟正黑體" panose="020B0604030504040204" pitchFamily="34" charset="-120"/>
              <a:cs typeface="Times New Roman"/>
            </a:endParaRPr>
          </a:p>
        </p:txBody>
      </p:sp>
      <p:sp>
        <p:nvSpPr>
          <p:cNvPr id="17" name="Rectangle 3" descr="Rectangle: Click to edit Master text styles&#10;Second level&#10;Third level&#10;Fourth level&#10;Fifth level"/>
          <p:cNvSpPr txBox="1">
            <a:spLocks noChangeArrowheads="1"/>
          </p:cNvSpPr>
          <p:nvPr/>
        </p:nvSpPr>
        <p:spPr>
          <a:xfrm>
            <a:off x="1115618" y="2365498"/>
            <a:ext cx="7445803" cy="2848708"/>
          </a:xfrm>
          <a:prstGeom prst="rect">
            <a:avLst/>
          </a:prstGeom>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0"/>
              </a:spcBef>
              <a:buFont typeface="Wingdings" charset="2"/>
              <a:buChar char="ü"/>
              <a:defRPr/>
            </a:pPr>
            <a:r>
              <a:rPr lang="en-US" altLang="zh-TW" sz="2954" dirty="0">
                <a:solidFill>
                  <a:prstClr val="black">
                    <a:lumMod val="75000"/>
                    <a:lumOff val="25000"/>
                  </a:prstClr>
                </a:solidFill>
                <a:latin typeface="Times New Roman" charset="0"/>
              </a:rPr>
              <a:t>Step 1. </a:t>
            </a:r>
            <a:r>
              <a:rPr lang="en-US" altLang="zh-TW" sz="2954" b="1" dirty="0">
                <a:solidFill>
                  <a:prstClr val="black">
                    <a:lumMod val="75000"/>
                    <a:lumOff val="25000"/>
                  </a:prstClr>
                </a:solidFill>
                <a:latin typeface="Times New Roman" charset="0"/>
              </a:rPr>
              <a:t>S</a:t>
            </a:r>
            <a:r>
              <a:rPr lang="en-US" altLang="zh-TW" sz="2954" dirty="0">
                <a:solidFill>
                  <a:prstClr val="black">
                    <a:lumMod val="75000"/>
                    <a:lumOff val="25000"/>
                  </a:prstClr>
                </a:solidFill>
                <a:latin typeface="Times New Roman" charset="0"/>
              </a:rPr>
              <a:t>etting</a:t>
            </a:r>
            <a:r>
              <a:rPr lang="zh-TW" altLang="en-US" sz="2954" dirty="0">
                <a:solidFill>
                  <a:prstClr val="black">
                    <a:lumMod val="75000"/>
                    <a:lumOff val="25000"/>
                  </a:prstClr>
                </a:solidFill>
              </a:rPr>
              <a:t>：</a:t>
            </a:r>
            <a:r>
              <a:rPr lang="zh-TW" altLang="en-US" sz="2954" dirty="0">
                <a:solidFill>
                  <a:prstClr val="black">
                    <a:lumMod val="75000"/>
                    <a:lumOff val="25000"/>
                  </a:prstClr>
                </a:solidFill>
                <a:latin typeface="Times New Roman" charset="0"/>
              </a:rPr>
              <a:t>準備動作</a:t>
            </a:r>
            <a:endParaRPr lang="en-US" altLang="zh-TW" sz="2954" dirty="0">
              <a:solidFill>
                <a:prstClr val="black">
                  <a:lumMod val="75000"/>
                  <a:lumOff val="25000"/>
                </a:prstClr>
              </a:solidFill>
              <a:latin typeface="Times New Roman" charset="0"/>
            </a:endParaRPr>
          </a:p>
          <a:p>
            <a:pPr>
              <a:lnSpc>
                <a:spcPct val="110000"/>
              </a:lnSpc>
              <a:spcBef>
                <a:spcPts val="0"/>
              </a:spcBef>
              <a:buFont typeface="Wingdings" charset="2"/>
              <a:buChar char="ü"/>
              <a:defRPr/>
            </a:pPr>
            <a:r>
              <a:rPr lang="en-US" altLang="zh-TW" sz="2954" dirty="0">
                <a:solidFill>
                  <a:prstClr val="black">
                    <a:lumMod val="75000"/>
                    <a:lumOff val="25000"/>
                  </a:prstClr>
                </a:solidFill>
                <a:latin typeface="Times New Roman" charset="0"/>
              </a:rPr>
              <a:t>Step 2. </a:t>
            </a:r>
            <a:r>
              <a:rPr lang="en-US" altLang="zh-TW" sz="2954" b="1" dirty="0">
                <a:solidFill>
                  <a:prstClr val="black">
                    <a:lumMod val="75000"/>
                    <a:lumOff val="25000"/>
                  </a:prstClr>
                </a:solidFill>
                <a:latin typeface="Times New Roman" charset="0"/>
              </a:rPr>
              <a:t>P</a:t>
            </a:r>
            <a:r>
              <a:rPr lang="en-US" altLang="zh-TW" sz="2954" dirty="0">
                <a:solidFill>
                  <a:prstClr val="black">
                    <a:lumMod val="75000"/>
                    <a:lumOff val="25000"/>
                  </a:prstClr>
                </a:solidFill>
                <a:latin typeface="Times New Roman" charset="0"/>
              </a:rPr>
              <a:t>erception</a:t>
            </a:r>
            <a:r>
              <a:rPr lang="zh-TW" altLang="en-US" sz="2954" dirty="0">
                <a:solidFill>
                  <a:prstClr val="black">
                    <a:lumMod val="75000"/>
                    <a:lumOff val="25000"/>
                  </a:prstClr>
                </a:solidFill>
              </a:rPr>
              <a:t>：</a:t>
            </a:r>
            <a:r>
              <a:rPr lang="zh-TW" altLang="en-US" sz="2954" dirty="0">
                <a:solidFill>
                  <a:prstClr val="black">
                    <a:lumMod val="75000"/>
                    <a:lumOff val="25000"/>
                  </a:prstClr>
                </a:solidFill>
                <a:latin typeface="Times New Roman" charset="0"/>
              </a:rPr>
              <a:t>病人</a:t>
            </a:r>
            <a:r>
              <a:rPr lang="zh-TW" altLang="en-US" sz="2954" u="sng" dirty="0">
                <a:solidFill>
                  <a:srgbClr val="A30004"/>
                </a:solidFill>
                <a:latin typeface="Times New Roman" charset="0"/>
              </a:rPr>
              <a:t>已經知道</a:t>
            </a:r>
            <a:r>
              <a:rPr lang="zh-TW" altLang="en-US" sz="2954" dirty="0">
                <a:solidFill>
                  <a:prstClr val="black">
                    <a:lumMod val="75000"/>
                    <a:lumOff val="25000"/>
                  </a:prstClr>
                </a:solidFill>
                <a:effectLst>
                  <a:glow rad="101600">
                    <a:prstClr val="white">
                      <a:alpha val="75000"/>
                    </a:prstClr>
                  </a:glow>
                </a:effectLst>
                <a:latin typeface="Times New Roman" charset="0"/>
              </a:rPr>
              <a:t>多少</a:t>
            </a:r>
            <a:endParaRPr lang="en-US" altLang="zh-TW" sz="2954" dirty="0">
              <a:solidFill>
                <a:prstClr val="black">
                  <a:lumMod val="75000"/>
                  <a:lumOff val="25000"/>
                </a:prstClr>
              </a:solidFill>
              <a:effectLst>
                <a:glow rad="101600">
                  <a:prstClr val="white">
                    <a:alpha val="75000"/>
                  </a:prstClr>
                </a:glow>
              </a:effectLst>
              <a:latin typeface="Times New Roman" charset="0"/>
            </a:endParaRPr>
          </a:p>
          <a:p>
            <a:pPr>
              <a:lnSpc>
                <a:spcPct val="110000"/>
              </a:lnSpc>
              <a:spcBef>
                <a:spcPts val="0"/>
              </a:spcBef>
              <a:buFont typeface="Wingdings" charset="2"/>
              <a:buChar char="ü"/>
              <a:defRPr/>
            </a:pPr>
            <a:r>
              <a:rPr lang="en-US" altLang="zh-TW" sz="2954" dirty="0">
                <a:solidFill>
                  <a:prstClr val="black">
                    <a:lumMod val="75000"/>
                    <a:lumOff val="25000"/>
                  </a:prstClr>
                </a:solidFill>
                <a:latin typeface="Times New Roman" charset="0"/>
              </a:rPr>
              <a:t>Step 3. </a:t>
            </a:r>
            <a:r>
              <a:rPr lang="en-US" altLang="zh-TW" sz="2954" b="1" dirty="0">
                <a:solidFill>
                  <a:prstClr val="black">
                    <a:lumMod val="75000"/>
                    <a:lumOff val="25000"/>
                  </a:prstClr>
                </a:solidFill>
                <a:latin typeface="Times New Roman" charset="0"/>
              </a:rPr>
              <a:t>I</a:t>
            </a:r>
            <a:r>
              <a:rPr lang="en-US" altLang="zh-TW" sz="2954" dirty="0">
                <a:solidFill>
                  <a:prstClr val="black">
                    <a:lumMod val="75000"/>
                    <a:lumOff val="25000"/>
                  </a:prstClr>
                </a:solidFill>
                <a:latin typeface="Times New Roman" charset="0"/>
              </a:rPr>
              <a:t>nvitation</a:t>
            </a:r>
            <a:r>
              <a:rPr lang="zh-TW" altLang="en-US" sz="2954" dirty="0">
                <a:solidFill>
                  <a:prstClr val="black">
                    <a:lumMod val="75000"/>
                    <a:lumOff val="25000"/>
                  </a:prstClr>
                </a:solidFill>
              </a:rPr>
              <a:t>：</a:t>
            </a:r>
            <a:r>
              <a:rPr lang="zh-TW" altLang="en-US" sz="2954" dirty="0">
                <a:solidFill>
                  <a:prstClr val="black">
                    <a:lumMod val="75000"/>
                    <a:lumOff val="25000"/>
                  </a:prstClr>
                </a:solidFill>
                <a:latin typeface="Times New Roman" charset="0"/>
              </a:rPr>
              <a:t>病人</a:t>
            </a:r>
            <a:r>
              <a:rPr lang="zh-TW" altLang="en-US" sz="2954" u="sng" dirty="0">
                <a:solidFill>
                  <a:srgbClr val="A30004"/>
                </a:solidFill>
                <a:latin typeface="Times New Roman" charset="0"/>
              </a:rPr>
              <a:t>希望知道</a:t>
            </a:r>
            <a:r>
              <a:rPr lang="zh-TW" altLang="en-US" sz="2954" dirty="0">
                <a:solidFill>
                  <a:prstClr val="black">
                    <a:lumMod val="75000"/>
                    <a:lumOff val="25000"/>
                  </a:prstClr>
                </a:solidFill>
                <a:latin typeface="Times New Roman" charset="0"/>
              </a:rPr>
              <a:t>多少</a:t>
            </a:r>
            <a:endParaRPr lang="en-US" altLang="zh-TW" sz="2954" dirty="0">
              <a:solidFill>
                <a:prstClr val="black">
                  <a:lumMod val="75000"/>
                  <a:lumOff val="25000"/>
                </a:prstClr>
              </a:solidFill>
              <a:latin typeface="Times New Roman" charset="0"/>
            </a:endParaRPr>
          </a:p>
          <a:p>
            <a:pPr>
              <a:lnSpc>
                <a:spcPct val="110000"/>
              </a:lnSpc>
              <a:spcBef>
                <a:spcPts val="0"/>
              </a:spcBef>
              <a:buFont typeface="Wingdings" charset="2"/>
              <a:buChar char="ü"/>
              <a:defRPr/>
            </a:pPr>
            <a:r>
              <a:rPr lang="en-US" altLang="zh-TW" sz="2954" dirty="0">
                <a:solidFill>
                  <a:prstClr val="black">
                    <a:lumMod val="75000"/>
                    <a:lumOff val="25000"/>
                  </a:prstClr>
                </a:solidFill>
                <a:latin typeface="Times New Roman" charset="0"/>
              </a:rPr>
              <a:t>Step 4. </a:t>
            </a:r>
            <a:r>
              <a:rPr lang="en-US" altLang="zh-TW" sz="2954" b="1" dirty="0">
                <a:solidFill>
                  <a:prstClr val="black">
                    <a:lumMod val="75000"/>
                    <a:lumOff val="25000"/>
                  </a:prstClr>
                </a:solidFill>
                <a:latin typeface="Times New Roman" charset="0"/>
              </a:rPr>
              <a:t>K</a:t>
            </a:r>
            <a:r>
              <a:rPr lang="en-US" altLang="zh-TW" sz="2954" dirty="0">
                <a:solidFill>
                  <a:prstClr val="black">
                    <a:lumMod val="75000"/>
                    <a:lumOff val="25000"/>
                  </a:prstClr>
                </a:solidFill>
                <a:latin typeface="Times New Roman" charset="0"/>
              </a:rPr>
              <a:t>nowledge</a:t>
            </a:r>
            <a:r>
              <a:rPr lang="en-US" sz="2954" dirty="0">
                <a:solidFill>
                  <a:prstClr val="black">
                    <a:lumMod val="75000"/>
                    <a:lumOff val="25000"/>
                  </a:prstClr>
                </a:solidFill>
              </a:rPr>
              <a:t>：</a:t>
            </a:r>
            <a:r>
              <a:rPr lang="zh-TW" altLang="en-US" sz="2954" dirty="0">
                <a:solidFill>
                  <a:prstClr val="black">
                    <a:lumMod val="75000"/>
                    <a:lumOff val="25000"/>
                  </a:prstClr>
                </a:solidFill>
                <a:latin typeface="Times New Roman" charset="0"/>
              </a:rPr>
              <a:t>訊息分享</a:t>
            </a:r>
            <a:endParaRPr lang="en-US" altLang="zh-TW" sz="2954" dirty="0">
              <a:solidFill>
                <a:prstClr val="black">
                  <a:lumMod val="75000"/>
                  <a:lumOff val="25000"/>
                </a:prstClr>
              </a:solidFill>
              <a:latin typeface="Times New Roman" charset="0"/>
            </a:endParaRPr>
          </a:p>
          <a:p>
            <a:pPr>
              <a:lnSpc>
                <a:spcPct val="110000"/>
              </a:lnSpc>
              <a:spcBef>
                <a:spcPts val="0"/>
              </a:spcBef>
              <a:buFont typeface="Wingdings" charset="2"/>
              <a:buChar char="ü"/>
              <a:defRPr/>
            </a:pPr>
            <a:r>
              <a:rPr lang="en-US" altLang="zh-TW" sz="2954" dirty="0">
                <a:solidFill>
                  <a:prstClr val="black">
                    <a:lumMod val="75000"/>
                    <a:lumOff val="25000"/>
                  </a:prstClr>
                </a:solidFill>
                <a:latin typeface="Times New Roman" charset="0"/>
              </a:rPr>
              <a:t>Step 5. </a:t>
            </a:r>
            <a:r>
              <a:rPr lang="en-US" altLang="zh-TW" sz="2954" b="1" dirty="0">
                <a:solidFill>
                  <a:prstClr val="black">
                    <a:lumMod val="75000"/>
                    <a:lumOff val="25000"/>
                  </a:prstClr>
                </a:solidFill>
                <a:latin typeface="Times New Roman" charset="0"/>
              </a:rPr>
              <a:t>E</a:t>
            </a:r>
            <a:r>
              <a:rPr lang="en-US" altLang="zh-TW" sz="2954" dirty="0">
                <a:solidFill>
                  <a:prstClr val="black">
                    <a:lumMod val="75000"/>
                    <a:lumOff val="25000"/>
                  </a:prstClr>
                </a:solidFill>
                <a:latin typeface="Times New Roman" charset="0"/>
              </a:rPr>
              <a:t>mpathy</a:t>
            </a:r>
            <a:r>
              <a:rPr lang="zh-TW" altLang="en-US" sz="2954" dirty="0">
                <a:solidFill>
                  <a:prstClr val="black">
                    <a:lumMod val="75000"/>
                    <a:lumOff val="25000"/>
                  </a:prstClr>
                </a:solidFill>
                <a:latin typeface="Times New Roman" charset="0"/>
              </a:rPr>
              <a:t>：</a:t>
            </a:r>
            <a:r>
              <a:rPr lang="zh-TW" altLang="en-US" sz="2954" dirty="0">
                <a:solidFill>
                  <a:srgbClr val="A30004"/>
                </a:solidFill>
                <a:latin typeface="Times New Roman" charset="0"/>
              </a:rPr>
              <a:t>對心情做適當回應</a:t>
            </a:r>
            <a:endParaRPr lang="en-US" altLang="zh-TW" sz="2954" dirty="0">
              <a:solidFill>
                <a:srgbClr val="A30004"/>
              </a:solidFill>
              <a:latin typeface="Times New Roman" charset="0"/>
            </a:endParaRPr>
          </a:p>
          <a:p>
            <a:pPr>
              <a:lnSpc>
                <a:spcPct val="110000"/>
              </a:lnSpc>
              <a:spcBef>
                <a:spcPts val="0"/>
              </a:spcBef>
              <a:buFont typeface="Wingdings" charset="2"/>
              <a:buChar char="ü"/>
              <a:defRPr/>
            </a:pPr>
            <a:r>
              <a:rPr lang="en-US" altLang="zh-TW" sz="2954" dirty="0">
                <a:solidFill>
                  <a:prstClr val="black">
                    <a:lumMod val="75000"/>
                    <a:lumOff val="25000"/>
                  </a:prstClr>
                </a:solidFill>
                <a:latin typeface="Times New Roman" charset="0"/>
              </a:rPr>
              <a:t>Step 6. </a:t>
            </a:r>
            <a:r>
              <a:rPr lang="en-US" altLang="zh-TW" sz="2954" b="1" dirty="0">
                <a:solidFill>
                  <a:prstClr val="black">
                    <a:lumMod val="75000"/>
                    <a:lumOff val="25000"/>
                  </a:prstClr>
                </a:solidFill>
                <a:latin typeface="Times New Roman" charset="0"/>
              </a:rPr>
              <a:t>S</a:t>
            </a:r>
            <a:r>
              <a:rPr lang="en-US" altLang="zh-TW" sz="2954" dirty="0">
                <a:solidFill>
                  <a:prstClr val="black">
                    <a:lumMod val="75000"/>
                    <a:lumOff val="25000"/>
                  </a:prstClr>
                </a:solidFill>
                <a:latin typeface="Times New Roman" charset="0"/>
              </a:rPr>
              <a:t>trategy</a:t>
            </a:r>
            <a:r>
              <a:rPr lang="zh-TW" altLang="en-US" sz="2954" dirty="0">
                <a:solidFill>
                  <a:prstClr val="black">
                    <a:lumMod val="75000"/>
                    <a:lumOff val="25000"/>
                  </a:prstClr>
                </a:solidFill>
              </a:rPr>
              <a:t>：</a:t>
            </a:r>
            <a:r>
              <a:rPr lang="zh-TW" altLang="en-US" sz="2954" dirty="0">
                <a:solidFill>
                  <a:prstClr val="black">
                    <a:lumMod val="75000"/>
                    <a:lumOff val="25000"/>
                  </a:prstClr>
                </a:solidFill>
                <a:latin typeface="Times New Roman" charset="0"/>
              </a:rPr>
              <a:t>擬定治療及追蹤計畫</a:t>
            </a:r>
          </a:p>
        </p:txBody>
      </p:sp>
      <p:sp>
        <p:nvSpPr>
          <p:cNvPr id="18" name="圓角矩形圖說文字 17"/>
          <p:cNvSpPr/>
          <p:nvPr/>
        </p:nvSpPr>
        <p:spPr>
          <a:xfrm>
            <a:off x="6358046" y="1158830"/>
            <a:ext cx="2785954" cy="555446"/>
          </a:xfrm>
          <a:prstGeom prst="wedgeRoundRectCallout">
            <a:avLst>
              <a:gd name="adj1" fmla="val -52629"/>
              <a:gd name="adj2" fmla="val 152679"/>
              <a:gd name="adj3" fmla="val 16667"/>
            </a:avLst>
          </a:prstGeom>
          <a:noFill/>
          <a:ln w="57150" cmpd="thickThi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latinLnBrk="1"/>
            <a:r>
              <a:rPr kumimoji="1" lang="zh-TW" altLang="en-US" sz="3323" dirty="0">
                <a:solidFill>
                  <a:srgbClr val="800000"/>
                </a:solidFill>
                <a:latin typeface="微軟正黑體"/>
                <a:ea typeface="微軟正黑體"/>
                <a:cs typeface="微軟正黑體"/>
              </a:rPr>
              <a:t>適當的方式</a:t>
            </a:r>
          </a:p>
        </p:txBody>
      </p:sp>
      <p:sp>
        <p:nvSpPr>
          <p:cNvPr id="19" name="橢圓 18"/>
          <p:cNvSpPr/>
          <p:nvPr/>
        </p:nvSpPr>
        <p:spPr>
          <a:xfrm>
            <a:off x="179512" y="1436553"/>
            <a:ext cx="4417922" cy="4296703"/>
          </a:xfrm>
          <a:prstGeom prst="ellipse">
            <a:avLst/>
          </a:prstGeom>
          <a:noFill/>
          <a:ln w="57150" cmpd="thickThi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latinLnBrk="1"/>
            <a:endParaRPr kumimoji="1" lang="zh-TW" altLang="en-US" sz="1662">
              <a:solidFill>
                <a:prstClr val="white"/>
              </a:solidFill>
            </a:endParaRPr>
          </a:p>
        </p:txBody>
      </p:sp>
    </p:spTree>
    <p:extLst>
      <p:ext uri="{BB962C8B-B14F-4D97-AF65-F5344CB8AC3E}">
        <p14:creationId xmlns:p14="http://schemas.microsoft.com/office/powerpoint/2010/main" val="356792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9"/>
                                        </p:tgtEl>
                                      </p:cBhvr>
                                    </p:animEffect>
                                    <p:animScale>
                                      <p:cBhvr>
                                        <p:cTn id="11" dur="250" autoRev="1" fill="hold"/>
                                        <p:tgtEl>
                                          <p:spTgt spid="19"/>
                                        </p:tgtEl>
                                      </p:cBhvr>
                                      <p:by x="105000" y="105000"/>
                                    </p:animScale>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9"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575868" y="1031272"/>
            <a:ext cx="8014752" cy="1938992"/>
          </a:xfrm>
          <a:prstGeom prst="rect">
            <a:avLst/>
          </a:prstGeom>
          <a:noFill/>
        </p:spPr>
        <p:txBody>
          <a:bodyPr wrap="square" rtlCol="0">
            <a:spAutoFit/>
          </a:bodyPr>
          <a:lstStyle/>
          <a:p>
            <a:pPr latinLnBrk="1">
              <a:spcBef>
                <a:spcPts val="554"/>
              </a:spcBef>
            </a:pPr>
            <a:r>
              <a:rPr lang="zh-TW" altLang="en-US" sz="3600" b="1" dirty="0">
                <a:solidFill>
                  <a:srgbClr val="002060"/>
                </a:solidFill>
                <a:latin typeface="微軟正黑體" panose="020B0604030504040204" pitchFamily="34" charset="-120"/>
                <a:ea typeface="微軟正黑體" panose="020B0604030504040204" pitchFamily="34" charset="-120"/>
              </a:rPr>
              <a:t>第六條</a:t>
            </a:r>
            <a:r>
              <a:rPr lang="zh-TW" altLang="en-US" sz="3600" dirty="0">
                <a:solidFill>
                  <a:prstClr val="black"/>
                </a:solidFill>
                <a:latin typeface="微軟正黑體" panose="020B0604030504040204" pitchFamily="34" charset="-120"/>
                <a:ea typeface="微軟正黑體" panose="020B0604030504040204" pitchFamily="34" charset="-120"/>
              </a:rPr>
              <a:t>   </a:t>
            </a:r>
            <a:r>
              <a:rPr lang="zh-TW" altLang="zh-TW" sz="2800" dirty="0">
                <a:solidFill>
                  <a:prstClr val="black"/>
                </a:solidFill>
                <a:latin typeface="微軟正黑體" panose="020B0604030504040204" pitchFamily="34" charset="-120"/>
                <a:ea typeface="微軟正黑體" panose="020B0604030504040204" pitchFamily="34" charset="-120"/>
              </a:rPr>
              <a:t>病人接受手術、中央主管機關規定之侵入性檢查或治療前，醫療機構應經病人或關係人同意，簽具同意書，始得為之。但情況緊急者，不在此限。</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5537908" y="2525437"/>
            <a:ext cx="3079931" cy="954107"/>
          </a:xfrm>
          <a:prstGeom prst="rect">
            <a:avLst/>
          </a:prstGeom>
          <a:noFill/>
        </p:spPr>
        <p:txBody>
          <a:bodyPr wrap="square" rtlCol="0">
            <a:spAutoFit/>
          </a:bodyPr>
          <a:lstStyle/>
          <a:p>
            <a:pPr latinLnBrk="1"/>
            <a:r>
              <a:rPr kumimoji="1" lang="zh-TW" altLang="en-US" sz="2800" dirty="0">
                <a:solidFill>
                  <a:srgbClr val="FF0000"/>
                </a:solidFill>
                <a:latin typeface="微軟正黑體" panose="020B0604030504040204" pitchFamily="34" charset="-120"/>
                <a:ea typeface="微軟正黑體" panose="020B0604030504040204" pitchFamily="34" charset="-120"/>
              </a:rPr>
              <a:t>不涉及生死</a:t>
            </a:r>
            <a:r>
              <a:rPr kumimoji="1" lang="zh-TW" altLang="en-US" sz="2800" dirty="0" smtClean="0">
                <a:solidFill>
                  <a:srgbClr val="FF0000"/>
                </a:solidFill>
                <a:latin typeface="微軟正黑體" panose="020B0604030504040204" pitchFamily="34" charset="-120"/>
                <a:ea typeface="微軟正黑體" panose="020B0604030504040204" pitchFamily="34" charset="-120"/>
              </a:rPr>
              <a:t>的</a:t>
            </a:r>
            <a:endParaRPr kumimoji="1" lang="en-US" altLang="zh-TW" sz="2800" dirty="0" smtClean="0">
              <a:solidFill>
                <a:srgbClr val="FF0000"/>
              </a:solidFill>
              <a:latin typeface="微軟正黑體" panose="020B0604030504040204" pitchFamily="34" charset="-120"/>
              <a:ea typeface="微軟正黑體" panose="020B0604030504040204" pitchFamily="34" charset="-120"/>
            </a:endParaRPr>
          </a:p>
          <a:p>
            <a:pPr latinLnBrk="1"/>
            <a:r>
              <a:rPr kumimoji="1" lang="zh-TW" altLang="en-US" sz="2800" dirty="0" smtClean="0">
                <a:solidFill>
                  <a:srgbClr val="FF0000"/>
                </a:solidFill>
                <a:latin typeface="微軟正黑體" panose="020B0604030504040204" pitchFamily="34" charset="-120"/>
                <a:ea typeface="微軟正黑體" panose="020B0604030504040204" pitchFamily="34" charset="-120"/>
              </a:rPr>
              <a:t>同意</a:t>
            </a:r>
            <a:r>
              <a:rPr kumimoji="1" lang="zh-TW" altLang="en-US" sz="2800" dirty="0">
                <a:solidFill>
                  <a:srgbClr val="FF0000"/>
                </a:solidFill>
                <a:latin typeface="微軟正黑體" panose="020B0604030504040204" pitchFamily="34" charset="-120"/>
                <a:ea typeface="微軟正黑體" panose="020B0604030504040204" pitchFamily="34" charset="-120"/>
              </a:rPr>
              <a:t>或拒絕醫療權</a:t>
            </a:r>
          </a:p>
        </p:txBody>
      </p:sp>
      <p:sp>
        <p:nvSpPr>
          <p:cNvPr id="14" name="圓角矩形 13"/>
          <p:cNvSpPr/>
          <p:nvPr/>
        </p:nvSpPr>
        <p:spPr>
          <a:xfrm>
            <a:off x="575868" y="3407536"/>
            <a:ext cx="8041971" cy="2592288"/>
          </a:xfrm>
          <a:prstGeom prst="roundRect">
            <a:avLst>
              <a:gd name="adj" fmla="val 4745"/>
            </a:avLst>
          </a:prstGeom>
          <a:no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zh-TW" altLang="en-US" sz="2000">
              <a:solidFill>
                <a:prstClr val="white"/>
              </a:solidFill>
            </a:endParaRPr>
          </a:p>
        </p:txBody>
      </p:sp>
      <p:grpSp>
        <p:nvGrpSpPr>
          <p:cNvPr id="15" name="群組 14"/>
          <p:cNvGrpSpPr/>
          <p:nvPr/>
        </p:nvGrpSpPr>
        <p:grpSpPr>
          <a:xfrm>
            <a:off x="929396" y="3149972"/>
            <a:ext cx="2304256" cy="954107"/>
            <a:chOff x="532804" y="2744339"/>
            <a:chExt cx="2035923" cy="1033615"/>
          </a:xfrm>
          <a:solidFill>
            <a:schemeClr val="bg1"/>
          </a:solidFill>
        </p:grpSpPr>
        <p:sp>
          <p:nvSpPr>
            <p:cNvPr id="16" name="文字方塊 15">
              <a:extLst>
                <a:ext uri="{FF2B5EF4-FFF2-40B4-BE49-F238E27FC236}">
                  <a16:creationId xmlns="" xmlns:a16="http://schemas.microsoft.com/office/drawing/2014/main" id="{4DC8A95D-AD1C-4830-A324-CD3B8094958C}"/>
                </a:ext>
              </a:extLst>
            </p:cNvPr>
            <p:cNvSpPr txBox="1"/>
            <p:nvPr/>
          </p:nvSpPr>
          <p:spPr>
            <a:xfrm>
              <a:off x="912543" y="2744339"/>
              <a:ext cx="1656184" cy="1033615"/>
            </a:xfrm>
            <a:prstGeom prst="rect">
              <a:avLst/>
            </a:prstGeom>
            <a:grpFill/>
          </p:spPr>
          <p:txBody>
            <a:bodyPr wrap="square" rtlCol="0">
              <a:spAutoFit/>
            </a:bodyPr>
            <a:lstStyle/>
            <a:p>
              <a:pPr latinLnBrk="1"/>
              <a:r>
                <a:rPr lang="zh-TW" altLang="en-US" sz="2800" b="1" dirty="0">
                  <a:solidFill>
                    <a:srgbClr val="532476"/>
                  </a:solidFill>
                  <a:latin typeface="微軟正黑體" panose="020B0604030504040204" pitchFamily="34" charset="-120"/>
                  <a:ea typeface="微軟正黑體" panose="020B0604030504040204" pitchFamily="34" charset="-120"/>
                </a:rPr>
                <a:t>施行細則</a:t>
              </a:r>
            </a:p>
          </p:txBody>
        </p:sp>
        <p:pic>
          <p:nvPicPr>
            <p:cNvPr id="17" name="圖片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804" y="2768542"/>
              <a:ext cx="420835" cy="420835"/>
            </a:xfrm>
            <a:prstGeom prst="rect">
              <a:avLst/>
            </a:prstGeom>
            <a:grpFill/>
          </p:spPr>
        </p:pic>
      </p:grpSp>
      <p:sp>
        <p:nvSpPr>
          <p:cNvPr id="7" name="內容版面配置區 3">
            <a:extLst>
              <a:ext uri="{FF2B5EF4-FFF2-40B4-BE49-F238E27FC236}">
                <a16:creationId xmlns="" xmlns:a16="http://schemas.microsoft.com/office/drawing/2014/main" id="{8D1D305F-5434-4205-9E68-DCF8EC245902}"/>
              </a:ext>
            </a:extLst>
          </p:cNvPr>
          <p:cNvSpPr txBox="1">
            <a:spLocks/>
          </p:cNvSpPr>
          <p:nvPr/>
        </p:nvSpPr>
        <p:spPr>
          <a:xfrm>
            <a:off x="425340" y="3551552"/>
            <a:ext cx="8165280" cy="1698184"/>
          </a:xfrm>
          <a:prstGeom prst="rect">
            <a:avLst/>
          </a:prstGeom>
        </p:spPr>
        <p:txBody>
          <a:bodyPr lIns="365538"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zh-TW" altLang="zh-TW" sz="2400" b="1" dirty="0">
                <a:solidFill>
                  <a:srgbClr val="2A2A7E"/>
                </a:solidFill>
                <a:latin typeface="微軟正黑體" panose="020B0604030504040204" pitchFamily="34" charset="-120"/>
                <a:ea typeface="微軟正黑體" panose="020B0604030504040204" pitchFamily="34" charset="-120"/>
              </a:rPr>
              <a:t>第五條</a:t>
            </a:r>
            <a:r>
              <a:rPr lang="en-US" altLang="zh-TW" sz="2400" dirty="0">
                <a:solidFill>
                  <a:srgbClr val="2A2A7E"/>
                </a:solidFill>
                <a:latin typeface="微軟正黑體" panose="020B0604030504040204" pitchFamily="34" charset="-120"/>
                <a:ea typeface="微軟正黑體" panose="020B0604030504040204" pitchFamily="34" charset="-120"/>
              </a:rPr>
              <a:t>  </a:t>
            </a:r>
            <a:r>
              <a:rPr lang="zh-TW" altLang="zh-TW" sz="2400" dirty="0">
                <a:solidFill>
                  <a:srgbClr val="2A2A7E"/>
                </a:solidFill>
                <a:latin typeface="微軟正黑體" panose="020B0604030504040204" pitchFamily="34" charset="-120"/>
                <a:ea typeface="微軟正黑體" panose="020B0604030504040204" pitchFamily="34" charset="-120"/>
              </a:rPr>
              <a:t>本法第六條所</a:t>
            </a:r>
            <a:r>
              <a:rPr lang="zh-TW" altLang="en-US" sz="2400" dirty="0">
                <a:solidFill>
                  <a:srgbClr val="2A2A7E"/>
                </a:solidFill>
                <a:latin typeface="微軟正黑體" panose="020B0604030504040204" pitchFamily="34" charset="-120"/>
                <a:ea typeface="微軟正黑體" panose="020B0604030504040204" pitchFamily="34" charset="-120"/>
              </a:rPr>
              <a:t>定</a:t>
            </a:r>
            <a:r>
              <a:rPr lang="zh-TW" altLang="zh-TW" sz="2400" dirty="0">
                <a:solidFill>
                  <a:srgbClr val="2A2A7E"/>
                </a:solidFill>
                <a:latin typeface="微軟正黑體" panose="020B0604030504040204" pitchFamily="34" charset="-120"/>
                <a:ea typeface="微軟正黑體" panose="020B0604030504040204" pitchFamily="34" charset="-120"/>
              </a:rPr>
              <a:t>同意，應以病人同意為</a:t>
            </a:r>
            <a:r>
              <a:rPr lang="zh-TW" altLang="en-US" sz="2400" dirty="0">
                <a:solidFill>
                  <a:srgbClr val="2A2A7E"/>
                </a:solidFill>
                <a:latin typeface="微軟正黑體" panose="020B0604030504040204" pitchFamily="34" charset="-120"/>
                <a:ea typeface="微軟正黑體" panose="020B0604030504040204" pitchFamily="34" charset="-120"/>
              </a:rPr>
              <a:t>優先</a:t>
            </a:r>
            <a:r>
              <a:rPr lang="zh-TW" altLang="zh-TW" sz="2400" dirty="0">
                <a:solidFill>
                  <a:srgbClr val="2A2A7E"/>
                </a:solidFill>
                <a:latin typeface="微軟正黑體" panose="020B0604030504040204" pitchFamily="34" charset="-120"/>
                <a:ea typeface="微軟正黑體" panose="020B0604030504040204" pitchFamily="34" charset="-120"/>
              </a:rPr>
              <a:t>，病人未明示反對時</a:t>
            </a:r>
            <a:r>
              <a:rPr lang="zh-TW" altLang="zh-TW" sz="2400" dirty="0" smtClean="0">
                <a:solidFill>
                  <a:srgbClr val="2A2A7E"/>
                </a:solidFill>
                <a:latin typeface="微軟正黑體" panose="020B0604030504040204" pitchFamily="34" charset="-120"/>
                <a:ea typeface="微軟正黑體" panose="020B0604030504040204" pitchFamily="34" charset="-120"/>
              </a:rPr>
              <a:t>，得以</a:t>
            </a:r>
            <a:r>
              <a:rPr lang="zh-TW" altLang="zh-TW" sz="2400" dirty="0">
                <a:solidFill>
                  <a:srgbClr val="2A2A7E"/>
                </a:solidFill>
                <a:latin typeface="微軟正黑體" panose="020B0604030504040204" pitchFamily="34" charset="-120"/>
                <a:ea typeface="微軟正黑體" panose="020B0604030504040204" pitchFamily="34" charset="-120"/>
              </a:rPr>
              <a:t>關係人同意為之</a:t>
            </a:r>
            <a:r>
              <a:rPr lang="zh-TW" altLang="zh-TW" sz="2400" dirty="0" smtClean="0">
                <a:solidFill>
                  <a:srgbClr val="2A2A7E"/>
                </a:solidFill>
                <a:latin typeface="微軟正黑體" panose="020B0604030504040204" pitchFamily="34" charset="-120"/>
                <a:ea typeface="微軟正黑體" panose="020B0604030504040204" pitchFamily="34" charset="-120"/>
              </a:rPr>
              <a:t>。</a:t>
            </a:r>
            <a:endParaRPr lang="en-US" altLang="zh-TW" sz="2400" dirty="0" smtClean="0">
              <a:solidFill>
                <a:srgbClr val="2A2A7E"/>
              </a:solidFill>
              <a:latin typeface="微軟正黑體" panose="020B0604030504040204" pitchFamily="34" charset="-120"/>
              <a:ea typeface="微軟正黑體" panose="020B0604030504040204" pitchFamily="34" charset="-120"/>
            </a:endParaRPr>
          </a:p>
          <a:p>
            <a:r>
              <a:rPr lang="zh-TW" altLang="zh-TW" sz="2400" dirty="0" smtClean="0">
                <a:solidFill>
                  <a:srgbClr val="2A2A7E"/>
                </a:solidFill>
                <a:latin typeface="微軟正黑體" panose="020B0604030504040204" pitchFamily="34" charset="-120"/>
                <a:ea typeface="微軟正黑體" panose="020B0604030504040204" pitchFamily="34" charset="-120"/>
              </a:rPr>
              <a:t>病人</a:t>
            </a:r>
            <a:r>
              <a:rPr lang="zh-TW" altLang="zh-TW" sz="2400" dirty="0">
                <a:solidFill>
                  <a:srgbClr val="2A2A7E"/>
                </a:solidFill>
                <a:latin typeface="微軟正黑體" panose="020B0604030504040204" pitchFamily="34" charset="-120"/>
                <a:ea typeface="微軟正黑體" panose="020B0604030504040204" pitchFamily="34" charset="-120"/>
              </a:rPr>
              <a:t>為限制行為能力人、受輔助宣告或意思能力顯有不足者</a:t>
            </a:r>
            <a:r>
              <a:rPr lang="zh-TW" altLang="zh-TW" sz="2400" dirty="0" smtClean="0">
                <a:solidFill>
                  <a:srgbClr val="2A2A7E"/>
                </a:solidFill>
                <a:latin typeface="微軟正黑體" panose="020B0604030504040204" pitchFamily="34" charset="-120"/>
                <a:ea typeface="微軟正黑體" panose="020B0604030504040204" pitchFamily="34" charset="-120"/>
              </a:rPr>
              <a:t>，除</a:t>
            </a:r>
            <a:r>
              <a:rPr lang="zh-TW" altLang="zh-TW" sz="2400" dirty="0">
                <a:solidFill>
                  <a:srgbClr val="2A2A7E"/>
                </a:solidFill>
                <a:latin typeface="微軟正黑體" panose="020B0604030504040204" pitchFamily="34" charset="-120"/>
                <a:ea typeface="微軟正黑體" panose="020B0604030504040204" pitchFamily="34" charset="-120"/>
              </a:rPr>
              <a:t>病人同意外，應經關係人同意。</a:t>
            </a:r>
          </a:p>
          <a:p>
            <a:r>
              <a:rPr lang="zh-TW" altLang="zh-TW" sz="2400" dirty="0" smtClean="0">
                <a:solidFill>
                  <a:srgbClr val="2A2A7E"/>
                </a:solidFill>
                <a:latin typeface="微軟正黑體" panose="020B0604030504040204" pitchFamily="34" charset="-120"/>
                <a:ea typeface="微軟正黑體" panose="020B0604030504040204" pitchFamily="34" charset="-120"/>
              </a:rPr>
              <a:t>病人</a:t>
            </a:r>
            <a:r>
              <a:rPr lang="zh-TW" altLang="en-US" sz="2400" dirty="0">
                <a:solidFill>
                  <a:srgbClr val="2A2A7E"/>
                </a:solidFill>
                <a:latin typeface="微軟正黑體" panose="020B0604030504040204" pitchFamily="34" charset="-120"/>
                <a:ea typeface="微軟正黑體" panose="020B0604030504040204" pitchFamily="34" charset="-120"/>
              </a:rPr>
              <a:t>為</a:t>
            </a:r>
            <a:r>
              <a:rPr lang="zh-TW" altLang="zh-TW" sz="2400" dirty="0">
                <a:solidFill>
                  <a:srgbClr val="2A2A7E"/>
                </a:solidFill>
                <a:latin typeface="微軟正黑體" panose="020B0604030504040204" pitchFamily="34" charset="-120"/>
                <a:ea typeface="微軟正黑體" panose="020B0604030504040204" pitchFamily="34" charset="-120"/>
              </a:rPr>
              <a:t>無行為能力、意識昏迷或無法清楚表達意願</a:t>
            </a:r>
            <a:r>
              <a:rPr lang="zh-TW" altLang="en-US" sz="2400" dirty="0">
                <a:solidFill>
                  <a:srgbClr val="2A2A7E"/>
                </a:solidFill>
                <a:latin typeface="微軟正黑體" panose="020B0604030504040204" pitchFamily="34" charset="-120"/>
                <a:ea typeface="微軟正黑體" panose="020B0604030504040204" pitchFamily="34" charset="-120"/>
              </a:rPr>
              <a:t>者</a:t>
            </a:r>
            <a:r>
              <a:rPr lang="zh-TW" altLang="zh-TW" sz="2400" dirty="0">
                <a:solidFill>
                  <a:srgbClr val="2A2A7E"/>
                </a:solidFill>
                <a:latin typeface="微軟正黑體" panose="020B0604030504040204" pitchFamily="34" charset="-120"/>
                <a:ea typeface="微軟正黑體" panose="020B0604030504040204" pitchFamily="34" charset="-120"/>
              </a:rPr>
              <a:t>，應經</a:t>
            </a:r>
            <a:r>
              <a:rPr lang="zh-TW" altLang="zh-TW" sz="2400" dirty="0" smtClean="0">
                <a:solidFill>
                  <a:srgbClr val="2A2A7E"/>
                </a:solidFill>
                <a:latin typeface="微軟正黑體" panose="020B0604030504040204" pitchFamily="34" charset="-120"/>
                <a:ea typeface="微軟正黑體" panose="020B0604030504040204" pitchFamily="34" charset="-120"/>
              </a:rPr>
              <a:t>關係人</a:t>
            </a:r>
            <a:r>
              <a:rPr lang="zh-TW" altLang="zh-TW" sz="2400" dirty="0">
                <a:solidFill>
                  <a:srgbClr val="2A2A7E"/>
                </a:solidFill>
                <a:latin typeface="微軟正黑體" panose="020B0604030504040204" pitchFamily="34" charset="-120"/>
                <a:ea typeface="微軟正黑體" panose="020B0604030504040204" pitchFamily="34" charset="-120"/>
              </a:rPr>
              <a:t>同意。</a:t>
            </a:r>
            <a:endParaRPr lang="en-US" altLang="zh-TW" sz="2400" dirty="0">
              <a:solidFill>
                <a:srgbClr val="2A2A7E"/>
              </a:solidFill>
              <a:latin typeface="微軟正黑體" panose="020B0604030504040204" pitchFamily="34" charset="-120"/>
              <a:ea typeface="微軟正黑體" panose="020B0604030504040204" pitchFamily="34" charset="-120"/>
            </a:endParaRPr>
          </a:p>
        </p:txBody>
      </p:sp>
      <p:sp>
        <p:nvSpPr>
          <p:cNvPr id="34" name="標題 33"/>
          <p:cNvSpPr>
            <a:spLocks noGrp="1"/>
          </p:cNvSpPr>
          <p:nvPr>
            <p:ph type="title"/>
          </p:nvPr>
        </p:nvSpPr>
        <p:spPr>
          <a:xfrm>
            <a:off x="511175" y="260648"/>
            <a:ext cx="8121649" cy="697231"/>
          </a:xfrm>
        </p:spPr>
        <p:txBody>
          <a:bodyPr/>
          <a:lstStyle/>
          <a:p>
            <a:r>
              <a:rPr lang="zh-TW" altLang="zh-TW" sz="4000" b="1" i="0" kern="1200" dirty="0" smtClean="0">
                <a:solidFill>
                  <a:schemeClr val="tx1"/>
                </a:solidFill>
                <a:effectLst/>
                <a:latin typeface="微軟正黑體" panose="020B0604030504040204" pitchFamily="34" charset="-120"/>
                <a:ea typeface="微軟正黑體" panose="020B0604030504040204" pitchFamily="34" charset="-120"/>
              </a:rPr>
              <a:t>第</a:t>
            </a:r>
            <a:r>
              <a:rPr lang="zh-TW" altLang="en-US" sz="4000" b="1" i="0" kern="1200" dirty="0" smtClean="0">
                <a:solidFill>
                  <a:schemeClr val="tx1"/>
                </a:solidFill>
                <a:effectLst/>
                <a:latin typeface="微軟正黑體" panose="020B0604030504040204" pitchFamily="34" charset="-120"/>
                <a:ea typeface="微軟正黑體" panose="020B0604030504040204" pitchFamily="34" charset="-120"/>
              </a:rPr>
              <a:t>六</a:t>
            </a:r>
            <a:r>
              <a:rPr lang="zh-TW" altLang="zh-TW" sz="4000" b="1" i="0" kern="1200" dirty="0" smtClean="0">
                <a:solidFill>
                  <a:schemeClr val="tx1"/>
                </a:solidFill>
                <a:effectLst/>
                <a:latin typeface="微軟正黑體" panose="020B0604030504040204" pitchFamily="34" charset="-120"/>
                <a:ea typeface="微軟正黑體" panose="020B0604030504040204" pitchFamily="34" charset="-120"/>
              </a:rPr>
              <a:t>條 </a:t>
            </a:r>
            <a:r>
              <a:rPr lang="zh-TW" altLang="en-US" sz="4000" b="1" i="0" kern="1200" dirty="0" smtClean="0">
                <a:solidFill>
                  <a:schemeClr val="tx1"/>
                </a:solidFill>
                <a:effectLst/>
                <a:latin typeface="微軟正黑體" panose="020B0604030504040204" pitchFamily="34" charset="-120"/>
                <a:ea typeface="微軟正黑體" panose="020B0604030504040204" pitchFamily="34" charset="-120"/>
              </a:rPr>
              <a:t>同意權</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477012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716803" y="1943383"/>
            <a:ext cx="7596982" cy="2996398"/>
          </a:xfrm>
          <a:prstGeom prst="rect">
            <a:avLst/>
          </a:prstGeom>
          <a:noFill/>
        </p:spPr>
        <p:txBody>
          <a:bodyPr wrap="square" rtlCol="0">
            <a:spAutoFit/>
          </a:bodyPr>
          <a:lstStyle/>
          <a:p>
            <a:pPr latinLnBrk="1">
              <a:spcBef>
                <a:spcPts val="554"/>
              </a:spcBef>
            </a:pPr>
            <a:r>
              <a:rPr lang="zh-TW" altLang="en-US" sz="3094" b="1" dirty="0">
                <a:solidFill>
                  <a:srgbClr val="002060"/>
                </a:solidFill>
                <a:latin typeface="微軟正黑體" panose="020B0604030504040204" pitchFamily="34" charset="-120"/>
                <a:ea typeface="微軟正黑體" panose="020B0604030504040204" pitchFamily="34" charset="-120"/>
              </a:rPr>
              <a:t>第七條   </a:t>
            </a:r>
            <a:endParaRPr lang="en-US" altLang="zh-TW" sz="3094" b="1" dirty="0">
              <a:solidFill>
                <a:srgbClr val="002060"/>
              </a:solidFill>
              <a:latin typeface="微軟正黑體" panose="020B0604030504040204" pitchFamily="34" charset="-120"/>
              <a:ea typeface="微軟正黑體" panose="020B0604030504040204" pitchFamily="34" charset="-120"/>
            </a:endParaRPr>
          </a:p>
          <a:p>
            <a:pPr latinLnBrk="1">
              <a:lnSpc>
                <a:spcPct val="110000"/>
              </a:lnSpc>
              <a:spcBef>
                <a:spcPts val="554"/>
              </a:spcBef>
            </a:pPr>
            <a:r>
              <a:rPr lang="zh-TW" altLang="en-US" sz="3094" dirty="0">
                <a:solidFill>
                  <a:prstClr val="black"/>
                </a:solidFill>
                <a:latin typeface="微軟正黑體" panose="020B0604030504040204" pitchFamily="34" charset="-120"/>
                <a:ea typeface="微軟正黑體" panose="020B0604030504040204" pitchFamily="34" charset="-120"/>
              </a:rPr>
              <a:t>醫療機構或醫師遇有危急</a:t>
            </a:r>
            <a:r>
              <a:rPr lang="zh-TW" altLang="zh-TW" sz="3094" dirty="0">
                <a:solidFill>
                  <a:prstClr val="black"/>
                </a:solidFill>
                <a:latin typeface="微軟正黑體" panose="020B0604030504040204" pitchFamily="34" charset="-120"/>
                <a:ea typeface="微軟正黑體" panose="020B0604030504040204" pitchFamily="34" charset="-120"/>
              </a:rPr>
              <a:t>病人</a:t>
            </a:r>
            <a:r>
              <a:rPr lang="zh-TW" altLang="en-US" sz="3094" dirty="0">
                <a:solidFill>
                  <a:prstClr val="black"/>
                </a:solidFill>
                <a:latin typeface="微軟正黑體" panose="020B0604030504040204" pitchFamily="34" charset="-120"/>
                <a:ea typeface="微軟正黑體" panose="020B0604030504040204" pitchFamily="34" charset="-120"/>
              </a:rPr>
              <a:t>，除符合第十四條第一項、第二項及安寧緩和醫療條例相關規定者外，應先予適當急救或採取必要措施，不得無故拖延。</a:t>
            </a:r>
            <a:endParaRPr lang="en-US" altLang="zh-TW" sz="3094" dirty="0">
              <a:solidFill>
                <a:prstClr val="black"/>
              </a:solidFill>
              <a:latin typeface="微軟正黑體" panose="020B0604030504040204" pitchFamily="34" charset="-120"/>
              <a:ea typeface="微軟正黑體" panose="020B0604030504040204" pitchFamily="34" charset="-120"/>
            </a:endParaRPr>
          </a:p>
          <a:p>
            <a:pPr latinLnBrk="1"/>
            <a:endParaRPr lang="en-US" altLang="zh-TW" sz="1662" dirty="0">
              <a:solidFill>
                <a:prstClr val="black"/>
              </a:solidFill>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755667" y="1327681"/>
            <a:ext cx="1289083" cy="582925"/>
            <a:chOff x="326205" y="508933"/>
            <a:chExt cx="1396507" cy="631502"/>
          </a:xfrm>
        </p:grpSpPr>
        <p:sp>
          <p:nvSpPr>
            <p:cNvPr id="12" name="文字方塊 11">
              <a:extLst>
                <a:ext uri="{FF2B5EF4-FFF2-40B4-BE49-F238E27FC236}">
                  <a16:creationId xmlns="" xmlns:a16="http://schemas.microsoft.com/office/drawing/2014/main" id="{E6E41DFE-C23E-4BF5-B005-651AD301BAA3}"/>
                </a:ext>
              </a:extLst>
            </p:cNvPr>
            <p:cNvSpPr txBox="1"/>
            <p:nvPr/>
          </p:nvSpPr>
          <p:spPr>
            <a:xfrm>
              <a:off x="786608" y="609457"/>
              <a:ext cx="936104" cy="530978"/>
            </a:xfrm>
            <a:prstGeom prst="rect">
              <a:avLst/>
            </a:prstGeom>
            <a:noFill/>
          </p:spPr>
          <p:txBody>
            <a:bodyPr wrap="square" rtlCol="0">
              <a:spAutoFit/>
            </a:bodyPr>
            <a:lstStyle/>
            <a:p>
              <a:pPr latinLnBrk="1"/>
              <a:r>
                <a:rPr lang="zh-TW" altLang="en-US" sz="2585" b="1" dirty="0">
                  <a:solidFill>
                    <a:srgbClr val="002060"/>
                  </a:solidFill>
                  <a:latin typeface="微軟正黑體" panose="020B0604030504040204" pitchFamily="34" charset="-120"/>
                  <a:ea typeface="微軟正黑體" panose="020B0604030504040204" pitchFamily="34" charset="-120"/>
                </a:rPr>
                <a:t>本法</a:t>
              </a:r>
            </a:p>
          </p:txBody>
        </p:sp>
        <p:pic>
          <p:nvPicPr>
            <p:cNvPr id="17" name="圖片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05" y="508933"/>
              <a:ext cx="554336" cy="554336"/>
            </a:xfrm>
            <a:prstGeom prst="rect">
              <a:avLst/>
            </a:prstGeom>
          </p:spPr>
        </p:pic>
      </p:grpSp>
      <p:sp>
        <p:nvSpPr>
          <p:cNvPr id="21" name="標題 20"/>
          <p:cNvSpPr>
            <a:spLocks noGrp="1"/>
          </p:cNvSpPr>
          <p:nvPr>
            <p:ph type="title"/>
          </p:nvPr>
        </p:nvSpPr>
        <p:spPr/>
        <p:txBody>
          <a:bodyPr/>
          <a:lstStyle/>
          <a:p>
            <a:r>
              <a:rPr lang="zh-TW" altLang="zh-TW" sz="4000" b="1" i="0" kern="1200" dirty="0" smtClean="0">
                <a:solidFill>
                  <a:schemeClr val="tx1"/>
                </a:solidFill>
                <a:effectLst/>
                <a:latin typeface="微軟正黑體" panose="020B0604030504040204" pitchFamily="34" charset="-120"/>
                <a:ea typeface="微軟正黑體" panose="020B0604030504040204" pitchFamily="34" charset="-120"/>
              </a:rPr>
              <a:t>第</a:t>
            </a:r>
            <a:r>
              <a:rPr lang="zh-TW" altLang="en-US" sz="4000" b="1" i="0" kern="1200" dirty="0" smtClean="0">
                <a:solidFill>
                  <a:schemeClr val="tx1"/>
                </a:solidFill>
                <a:effectLst/>
                <a:latin typeface="微軟正黑體" panose="020B0604030504040204" pitchFamily="34" charset="-120"/>
                <a:ea typeface="微軟正黑體" panose="020B0604030504040204" pitchFamily="34" charset="-120"/>
              </a:rPr>
              <a:t>七</a:t>
            </a:r>
            <a:r>
              <a:rPr lang="zh-TW" altLang="zh-TW" sz="4000" b="1" i="0" kern="1200" dirty="0" smtClean="0">
                <a:solidFill>
                  <a:schemeClr val="tx1"/>
                </a:solidFill>
                <a:effectLst/>
                <a:latin typeface="微軟正黑體" panose="020B0604030504040204" pitchFamily="34" charset="-120"/>
                <a:ea typeface="微軟正黑體" panose="020B0604030504040204" pitchFamily="34" charset="-120"/>
              </a:rPr>
              <a:t>條</a:t>
            </a:r>
            <a:r>
              <a:rPr lang="zh-TW" altLang="en-US" sz="4000" b="1" i="0" kern="1200" dirty="0" smtClean="0">
                <a:solidFill>
                  <a:schemeClr val="tx1"/>
                </a:solidFill>
                <a:effectLst/>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危急病人急救義務之除外</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679582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539552" y="260648"/>
            <a:ext cx="8121649" cy="697231"/>
          </a:xfrm>
        </p:spPr>
        <p:txBody>
          <a:bodyPr/>
          <a:lstStyle/>
          <a:p>
            <a:r>
              <a:rPr lang="zh-TW" altLang="en-US" dirty="0"/>
              <a:t>秒懂</a:t>
            </a:r>
            <a:r>
              <a:rPr lang="en-US" altLang="zh-TW" dirty="0"/>
              <a:t>《</a:t>
            </a:r>
            <a:r>
              <a:rPr lang="zh-TW" altLang="en-US" dirty="0"/>
              <a:t>病人自主權利法</a:t>
            </a:r>
            <a:r>
              <a:rPr lang="en-US" altLang="zh-TW" dirty="0"/>
              <a:t>》</a:t>
            </a:r>
            <a:endParaRPr lang="zh-TW" altLang="en-US" dirty="0"/>
          </a:p>
        </p:txBody>
      </p:sp>
      <p:sp>
        <p:nvSpPr>
          <p:cNvPr id="5" name="內容版面配置區 2"/>
          <p:cNvSpPr>
            <a:spLocks noGrp="1"/>
          </p:cNvSpPr>
          <p:nvPr>
            <p:ph type="body" idx="1"/>
          </p:nvPr>
        </p:nvSpPr>
        <p:spPr>
          <a:xfrm>
            <a:off x="323528" y="980728"/>
            <a:ext cx="8265667" cy="4124325"/>
          </a:xfrm>
        </p:spPr>
        <p:txBody>
          <a:bodyPr>
            <a:noAutofit/>
          </a:bodyPr>
          <a:lstStyle/>
          <a:p>
            <a:r>
              <a:rPr lang="zh-TW" altLang="en-US" sz="1800" dirty="0">
                <a:solidFill>
                  <a:srgbClr val="FF0000"/>
                </a:solidFill>
              </a:rPr>
              <a:t>具完全行為能力的人</a:t>
            </a:r>
            <a:endParaRPr lang="zh-TW" altLang="en-US" sz="1800" dirty="0"/>
          </a:p>
          <a:p>
            <a:r>
              <a:rPr lang="zh-TW" altLang="en-US" sz="1800" dirty="0">
                <a:solidFill>
                  <a:srgbClr val="FF0000"/>
                </a:solidFill>
              </a:rPr>
              <a:t>預立醫療照護諮商（</a:t>
            </a:r>
            <a:r>
              <a:rPr lang="en-US" altLang="zh-TW" sz="1800" dirty="0">
                <a:solidFill>
                  <a:srgbClr val="FF0000"/>
                </a:solidFill>
              </a:rPr>
              <a:t>ACP</a:t>
            </a:r>
            <a:r>
              <a:rPr lang="zh-TW" altLang="en-US" sz="1800" dirty="0">
                <a:solidFill>
                  <a:srgbClr val="FF0000"/>
                </a:solidFill>
              </a:rPr>
              <a:t>）</a:t>
            </a:r>
          </a:p>
          <a:p>
            <a:r>
              <a:rPr lang="zh-TW" altLang="en-US" sz="1800" dirty="0"/>
              <a:t>病人與醫療委任代理人及親屬共同至醫療機構接受諮商，討論在特定臨床條件下，對病人之適當照護方式，及是否接受維持生命治療與人工營養及流體餵養。</a:t>
            </a:r>
          </a:p>
          <a:p>
            <a:r>
              <a:rPr lang="zh-TW" altLang="en-US" sz="1800" dirty="0">
                <a:solidFill>
                  <a:srgbClr val="FF0000"/>
                </a:solidFill>
              </a:rPr>
              <a:t>簽署預立醫療決定（</a:t>
            </a:r>
            <a:r>
              <a:rPr lang="en-US" altLang="zh-TW" sz="1800" dirty="0">
                <a:solidFill>
                  <a:srgbClr val="FF0000"/>
                </a:solidFill>
              </a:rPr>
              <a:t>AD</a:t>
            </a:r>
            <a:r>
              <a:rPr lang="zh-TW" altLang="en-US" sz="1800" dirty="0">
                <a:solidFill>
                  <a:srgbClr val="FF0000"/>
                </a:solidFill>
              </a:rPr>
              <a:t>）</a:t>
            </a:r>
          </a:p>
          <a:p>
            <a:pPr lvl="1"/>
            <a:r>
              <a:rPr lang="zh-TW" altLang="en-US" sz="1800" dirty="0"/>
              <a:t>兩位以上見證人在場見證或公證人公證</a:t>
            </a:r>
          </a:p>
          <a:p>
            <a:pPr lvl="1"/>
            <a:r>
              <a:rPr lang="zh-TW" altLang="en-US" sz="1800" dirty="0"/>
              <a:t>醫療機構核章證明</a:t>
            </a:r>
          </a:p>
          <a:p>
            <a:pPr lvl="1"/>
            <a:r>
              <a:rPr lang="zh-TW" altLang="en-US" sz="1800" dirty="0"/>
              <a:t>註記於健保卡</a:t>
            </a:r>
          </a:p>
          <a:p>
            <a:r>
              <a:rPr lang="zh-TW" altLang="en-US" sz="1800" dirty="0">
                <a:solidFill>
                  <a:srgbClr val="FF0000"/>
                </a:solidFill>
              </a:rPr>
              <a:t>兩位專科醫師確診＋緩和醫療團隊兩次照會確認符合特定臨床條件</a:t>
            </a:r>
            <a:r>
              <a:rPr lang="zh-TW" altLang="en-US" sz="1800" dirty="0"/>
              <a:t>：</a:t>
            </a:r>
          </a:p>
          <a:p>
            <a:pPr lvl="1"/>
            <a:r>
              <a:rPr lang="zh-TW" altLang="en-US" sz="1800" dirty="0"/>
              <a:t>末期病人 </a:t>
            </a:r>
            <a:endParaRPr lang="en-US" altLang="zh-TW" sz="1800" dirty="0"/>
          </a:p>
          <a:p>
            <a:pPr lvl="1"/>
            <a:r>
              <a:rPr lang="zh-TW" altLang="en-US" sz="1800" dirty="0"/>
              <a:t>不可逆轉的昏迷</a:t>
            </a:r>
          </a:p>
          <a:p>
            <a:pPr lvl="1"/>
            <a:r>
              <a:rPr lang="zh-TW" altLang="en-US" sz="1800" dirty="0"/>
              <a:t>永久植物人狀態 </a:t>
            </a:r>
            <a:endParaRPr lang="en-US" altLang="zh-TW" sz="1800" dirty="0"/>
          </a:p>
          <a:p>
            <a:pPr lvl="1"/>
            <a:r>
              <a:rPr lang="zh-TW" altLang="en-US" sz="1800" dirty="0"/>
              <a:t>極重度失智</a:t>
            </a:r>
          </a:p>
          <a:p>
            <a:pPr lvl="1"/>
            <a:r>
              <a:rPr lang="zh-TW" altLang="en-US" sz="1800" dirty="0"/>
              <a:t>其他中央主管機關公告之重症</a:t>
            </a:r>
          </a:p>
          <a:p>
            <a:r>
              <a:rPr lang="zh-TW" altLang="en-US" sz="1800" dirty="0">
                <a:solidFill>
                  <a:srgbClr val="FF0000"/>
                </a:solidFill>
              </a:rPr>
              <a:t>病人停止或不接受維持生命治療與人工營養及流體餵養，尊嚴</a:t>
            </a:r>
            <a:r>
              <a:rPr lang="zh-TW" altLang="en-US" sz="1800" dirty="0" smtClean="0">
                <a:solidFill>
                  <a:srgbClr val="FF0000"/>
                </a:solidFill>
              </a:rPr>
              <a:t>善終</a:t>
            </a:r>
            <a:endParaRPr lang="en-US" altLang="zh-TW" sz="1800" dirty="0" smtClean="0">
              <a:solidFill>
                <a:srgbClr val="FF0000"/>
              </a:solidFill>
            </a:endParaRPr>
          </a:p>
          <a:p>
            <a:r>
              <a:rPr lang="zh-TW" altLang="en-US" sz="1800" dirty="0">
                <a:solidFill>
                  <a:srgbClr val="FF0000"/>
                </a:solidFill>
              </a:rPr>
              <a:t>應提供病人緩和醫療</a:t>
            </a:r>
          </a:p>
        </p:txBody>
      </p:sp>
    </p:spTree>
    <p:extLst>
      <p:ext uri="{BB962C8B-B14F-4D97-AF65-F5344CB8AC3E}">
        <p14:creationId xmlns:p14="http://schemas.microsoft.com/office/powerpoint/2010/main" val="3556366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標題 1"/>
          <p:cNvSpPr>
            <a:spLocks noGrp="1"/>
          </p:cNvSpPr>
          <p:nvPr>
            <p:ph type="title"/>
          </p:nvPr>
        </p:nvSpPr>
        <p:spPr bwMode="auto">
          <a:xfrm>
            <a:off x="457200" y="226485"/>
            <a:ext cx="8229600" cy="128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4800" b="1" smtClean="0">
                <a:latin typeface="微軟正黑體" pitchFamily="34" charset="-120"/>
                <a:ea typeface="微軟正黑體" pitchFamily="34" charset="-120"/>
              </a:rPr>
              <a:t>為了保障自己的善終權！</a:t>
            </a:r>
          </a:p>
        </p:txBody>
      </p:sp>
      <p:sp>
        <p:nvSpPr>
          <p:cNvPr id="17412" name="內容版面配置區 2"/>
          <p:cNvSpPr>
            <a:spLocks noGrp="1"/>
          </p:cNvSpPr>
          <p:nvPr>
            <p:ph idx="1"/>
          </p:nvPr>
        </p:nvSpPr>
        <p:spPr bwMode="auto">
          <a:xfrm>
            <a:off x="457200" y="1604434"/>
            <a:ext cx="8229600" cy="4754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3600" dirty="0" smtClean="0">
                <a:latin typeface="微軟正黑體" pitchFamily="34" charset="-120"/>
                <a:ea typeface="微軟正黑體" pitchFamily="34" charset="-120"/>
              </a:rPr>
              <a:t>制定「病人自主權利法」</a:t>
            </a:r>
            <a:endParaRPr lang="en-US" altLang="zh-TW" sz="3600" dirty="0" smtClean="0">
              <a:latin typeface="微軟正黑體" pitchFamily="34" charset="-120"/>
              <a:ea typeface="微軟正黑體" pitchFamily="34" charset="-120"/>
            </a:endParaRPr>
          </a:p>
          <a:p>
            <a:pPr eaLnBrk="1" hangingPunct="1"/>
            <a:r>
              <a:rPr lang="zh-TW" altLang="en-US" sz="3600" dirty="0" smtClean="0">
                <a:latin typeface="微軟正黑體" pitchFamily="34" charset="-120"/>
                <a:ea typeface="微軟正黑體" pitchFamily="34" charset="-120"/>
              </a:rPr>
              <a:t>讓有行為能力之成人，可以在意識清楚時，經過「預立醫療照護諮商」</a:t>
            </a:r>
            <a:r>
              <a:rPr lang="en-US" altLang="zh-TW" sz="3600" dirty="0" smtClean="0">
                <a:latin typeface="微軟正黑體" pitchFamily="34" charset="-120"/>
                <a:ea typeface="微軟正黑體" pitchFamily="34" charset="-120"/>
              </a:rPr>
              <a:t/>
            </a:r>
            <a:br>
              <a:rPr lang="en-US" altLang="zh-TW" sz="3600" dirty="0" smtClean="0">
                <a:latin typeface="微軟正黑體" pitchFamily="34" charset="-120"/>
                <a:ea typeface="微軟正黑體" pitchFamily="34" charset="-120"/>
              </a:rPr>
            </a:br>
            <a:r>
              <a:rPr lang="zh-TW" altLang="en-US" sz="3600" dirty="0" smtClean="0">
                <a:latin typeface="微軟正黑體" pitchFamily="34" charset="-120"/>
                <a:ea typeface="微軟正黑體" pitchFamily="34" charset="-120"/>
              </a:rPr>
              <a:t>  </a:t>
            </a:r>
            <a:r>
              <a:rPr lang="en-US" altLang="zh-TW" sz="3600" dirty="0" smtClean="0">
                <a:latin typeface="微軟正黑體" pitchFamily="34" charset="-120"/>
                <a:ea typeface="微軟正黑體" pitchFamily="34" charset="-120"/>
              </a:rPr>
              <a:t>(ACP)</a:t>
            </a:r>
            <a:r>
              <a:rPr lang="zh-TW" altLang="en-US" sz="3600" dirty="0" smtClean="0">
                <a:latin typeface="微軟正黑體" pitchFamily="34" charset="-120"/>
                <a:ea typeface="微軟正黑體" pitchFamily="34" charset="-120"/>
              </a:rPr>
              <a:t>，簽屬自己的「預立醫療決定」</a:t>
            </a:r>
            <a:r>
              <a:rPr lang="en-US" altLang="zh-TW" sz="3600" dirty="0" smtClean="0">
                <a:latin typeface="微軟正黑體" pitchFamily="34" charset="-120"/>
                <a:ea typeface="微軟正黑體" pitchFamily="34" charset="-120"/>
              </a:rPr>
              <a:t>(AD)</a:t>
            </a:r>
            <a:r>
              <a:rPr lang="zh-TW" altLang="en-US" sz="3600" dirty="0" smtClean="0">
                <a:latin typeface="微軟正黑體" pitchFamily="34" charset="-120"/>
                <a:ea typeface="微軟正黑體" pitchFamily="34" charset="-120"/>
              </a:rPr>
              <a:t>，並在健保</a:t>
            </a:r>
            <a:r>
              <a:rPr lang="en-US" altLang="zh-TW" sz="3600" dirty="0" smtClean="0">
                <a:latin typeface="微軟正黑體" pitchFamily="34" charset="-120"/>
                <a:ea typeface="微軟正黑體" pitchFamily="34" charset="-120"/>
              </a:rPr>
              <a:t>IC</a:t>
            </a:r>
            <a:r>
              <a:rPr lang="zh-TW" altLang="en-US" sz="3600" dirty="0" smtClean="0">
                <a:latin typeface="微軟正黑體" pitchFamily="34" charset="-120"/>
                <a:ea typeface="微軟正黑體" pitchFamily="34" charset="-120"/>
              </a:rPr>
              <a:t>卡上註記，來確保自己的善終權。</a:t>
            </a:r>
          </a:p>
        </p:txBody>
      </p:sp>
    </p:spTree>
    <p:extLst>
      <p:ext uri="{BB962C8B-B14F-4D97-AF65-F5344CB8AC3E}">
        <p14:creationId xmlns:p14="http://schemas.microsoft.com/office/powerpoint/2010/main" val="1385667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8417" cy="686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0" y="6525344"/>
            <a:ext cx="2244845" cy="338554"/>
          </a:xfrm>
          <a:prstGeom prst="rect">
            <a:avLst/>
          </a:prstGeom>
          <a:noFill/>
        </p:spPr>
        <p:txBody>
          <a:bodyPr wrap="none" rtlCol="0">
            <a:spAutoFit/>
          </a:bodyPr>
          <a:lstStyle/>
          <a:p>
            <a:r>
              <a:rPr lang="en-US" altLang="zh-TW" sz="1600" dirty="0" smtClean="0">
                <a:latin typeface="微軟正黑體" panose="020B0604030504040204" pitchFamily="34" charset="-120"/>
                <a:ea typeface="微軟正黑體" panose="020B0604030504040204" pitchFamily="34" charset="-120"/>
              </a:rPr>
              <a:t>Slide from </a:t>
            </a:r>
            <a:r>
              <a:rPr lang="zh-TW" altLang="en-US" sz="1600" dirty="0" smtClean="0">
                <a:latin typeface="微軟正黑體" panose="020B0604030504040204" pitchFamily="34" charset="-120"/>
                <a:ea typeface="微軟正黑體" panose="020B0604030504040204" pitchFamily="34" charset="-120"/>
              </a:rPr>
              <a:t>孫效智教授</a:t>
            </a:r>
            <a:endParaRPr lang="zh-TW" altLang="en-US" sz="1600"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6732240" y="476672"/>
            <a:ext cx="1800200" cy="479234"/>
          </a:xfrm>
          <a:prstGeom prst="rect">
            <a:avLst/>
          </a:prstGeom>
          <a:solidFill>
            <a:schemeClr val="bg1"/>
          </a:solidFill>
        </p:spPr>
        <p:txBody>
          <a:bodyPr wrap="square" rtlCol="0">
            <a:spAutoFit/>
          </a:bodyPr>
          <a:lstStyle/>
          <a:p>
            <a:endParaRPr lang="zh-TW" altLang="en-US" dirty="0"/>
          </a:p>
        </p:txBody>
      </p:sp>
      <p:sp>
        <p:nvSpPr>
          <p:cNvPr id="6" name="文字方塊 5"/>
          <p:cNvSpPr txBox="1"/>
          <p:nvPr/>
        </p:nvSpPr>
        <p:spPr>
          <a:xfrm>
            <a:off x="6876256" y="955906"/>
            <a:ext cx="1512168" cy="479234"/>
          </a:xfrm>
          <a:prstGeom prst="rect">
            <a:avLst/>
          </a:prstGeom>
          <a:solidFill>
            <a:schemeClr val="bg1"/>
          </a:solidFill>
        </p:spPr>
        <p:txBody>
          <a:bodyPr wrap="square" rtlCol="0">
            <a:spAutoFit/>
          </a:bodyPr>
          <a:lstStyle/>
          <a:p>
            <a:endParaRPr lang="zh-TW" altLang="en-US" dirty="0"/>
          </a:p>
        </p:txBody>
      </p:sp>
      <p:sp>
        <p:nvSpPr>
          <p:cNvPr id="7" name="文字方塊 6"/>
          <p:cNvSpPr txBox="1"/>
          <p:nvPr/>
        </p:nvSpPr>
        <p:spPr>
          <a:xfrm>
            <a:off x="6623531" y="3310069"/>
            <a:ext cx="1440160" cy="479234"/>
          </a:xfrm>
          <a:prstGeom prst="rect">
            <a:avLst/>
          </a:prstGeom>
          <a:solidFill>
            <a:schemeClr val="bg1"/>
          </a:solidFill>
        </p:spPr>
        <p:txBody>
          <a:bodyPr wrap="square" rtlCol="0">
            <a:spAutoFit/>
          </a:bodyPr>
          <a:lstStyle/>
          <a:p>
            <a:endParaRPr lang="zh-TW" altLang="en-US" dirty="0"/>
          </a:p>
        </p:txBody>
      </p:sp>
      <p:sp>
        <p:nvSpPr>
          <p:cNvPr id="8" name="文字方塊 7"/>
          <p:cNvSpPr txBox="1"/>
          <p:nvPr/>
        </p:nvSpPr>
        <p:spPr>
          <a:xfrm>
            <a:off x="6623532" y="3789303"/>
            <a:ext cx="1440160" cy="479234"/>
          </a:xfrm>
          <a:prstGeom prst="rect">
            <a:avLst/>
          </a:prstGeom>
          <a:solidFill>
            <a:schemeClr val="bg1"/>
          </a:solidFill>
        </p:spPr>
        <p:txBody>
          <a:bodyPr wrap="square" rtlCol="0">
            <a:spAutoFit/>
          </a:bodyPr>
          <a:lstStyle/>
          <a:p>
            <a:endParaRPr lang="zh-TW" altLang="en-US" dirty="0"/>
          </a:p>
        </p:txBody>
      </p:sp>
      <p:sp>
        <p:nvSpPr>
          <p:cNvPr id="9" name="文字方塊 8"/>
          <p:cNvSpPr txBox="1"/>
          <p:nvPr/>
        </p:nvSpPr>
        <p:spPr>
          <a:xfrm>
            <a:off x="7524328" y="4028920"/>
            <a:ext cx="1368152" cy="479234"/>
          </a:xfrm>
          <a:prstGeom prst="rect">
            <a:avLst/>
          </a:prstGeom>
          <a:solidFill>
            <a:schemeClr val="bg1"/>
          </a:solidFill>
        </p:spPr>
        <p:txBody>
          <a:bodyPr wrap="square" rtlCol="0">
            <a:spAutoFit/>
          </a:bodyPr>
          <a:lstStyle/>
          <a:p>
            <a:endParaRPr lang="zh-TW" altLang="en-US" dirty="0"/>
          </a:p>
        </p:txBody>
      </p:sp>
      <p:sp>
        <p:nvSpPr>
          <p:cNvPr id="10" name="文字方塊 9"/>
          <p:cNvSpPr txBox="1"/>
          <p:nvPr/>
        </p:nvSpPr>
        <p:spPr>
          <a:xfrm>
            <a:off x="7632340" y="4508154"/>
            <a:ext cx="1260140" cy="479234"/>
          </a:xfrm>
          <a:prstGeom prst="rect">
            <a:avLst/>
          </a:prstGeom>
          <a:solidFill>
            <a:schemeClr val="bg1"/>
          </a:solidFill>
        </p:spPr>
        <p:txBody>
          <a:bodyPr wrap="square" rtlCol="0">
            <a:spAutoFit/>
          </a:bodyPr>
          <a:lstStyle/>
          <a:p>
            <a:endParaRPr lang="zh-TW" altLang="en-US" dirty="0"/>
          </a:p>
        </p:txBody>
      </p:sp>
    </p:spTree>
    <p:extLst>
      <p:ext uri="{BB962C8B-B14F-4D97-AF65-F5344CB8AC3E}">
        <p14:creationId xmlns:p14="http://schemas.microsoft.com/office/powerpoint/2010/main" val="1621158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1141</TotalTime>
  <Words>6820</Words>
  <Application>Microsoft Office PowerPoint</Application>
  <PresentationFormat>如螢幕大小 (4:3)</PresentationFormat>
  <Paragraphs>760</Paragraphs>
  <Slides>79</Slides>
  <Notes>45</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79</vt:i4>
      </vt:variant>
    </vt:vector>
  </HeadingPairs>
  <TitlesOfParts>
    <vt:vector size="93" baseType="lpstr">
      <vt:lpstr>Arial Unicode MS</vt:lpstr>
      <vt:lpstr>Gen Jyuu Gothic Monospace Bold</vt:lpstr>
      <vt:lpstr>맑은 고딕</vt:lpstr>
      <vt:lpstr>Noto Sans CJK JP Regular</vt:lpstr>
      <vt:lpstr>Microsoft JhengHei</vt:lpstr>
      <vt:lpstr>Microsoft JhengHei</vt:lpstr>
      <vt:lpstr>新細明體</vt:lpstr>
      <vt:lpstr>標楷體</vt:lpstr>
      <vt:lpstr>夹发砰</vt:lpstr>
      <vt:lpstr>Arial</vt:lpstr>
      <vt:lpstr>Calibri</vt:lpstr>
      <vt:lpstr>Times New Roman</vt:lpstr>
      <vt:lpstr>Wingdings</vt:lpstr>
      <vt:lpstr>Contents Slide Master</vt:lpstr>
      <vt:lpstr>PowerPoint 簡報</vt:lpstr>
      <vt:lpstr>大綱</vt:lpstr>
      <vt:lpstr>科普：自然死亡的定義</vt:lpstr>
      <vt:lpstr>PowerPoint 簡報</vt:lpstr>
      <vt:lpstr>在自己深思熟慮有意願下，如何避免未來成為「求生不得，求死不能」？</vt:lpstr>
      <vt:lpstr>104.05.05 楊玉欣立委詢問法務部                   有關病人自主權與刑法</vt:lpstr>
      <vt:lpstr>PowerPoint 簡報</vt:lpstr>
      <vt:lpstr>為了保障自己的善終權！</vt:lpstr>
      <vt:lpstr>PowerPoint 簡報</vt:lpstr>
      <vt:lpstr>PowerPoint 簡報</vt:lpstr>
      <vt:lpstr>不涉及生死的醫療選擇決定權 </vt:lpstr>
      <vt:lpstr>PowerPoint 簡報</vt:lpstr>
      <vt:lpstr>PowerPoint 簡報</vt:lpstr>
      <vt:lpstr>PowerPoint 簡報</vt:lpstr>
      <vt:lpstr>醫師急救義務</vt:lpstr>
      <vt:lpstr>臺灣刑法採生命絕對保護原則</vt:lpstr>
      <vt:lpstr>PowerPoint 簡報</vt:lpstr>
      <vt:lpstr>PowerPoint 簡報</vt:lpstr>
      <vt:lpstr>PowerPoint 簡報</vt:lpstr>
      <vt:lpstr>PowerPoint 簡報</vt:lpstr>
      <vt:lpstr>病人自主權利法的兩部子法及預立醫療決定</vt:lpstr>
      <vt:lpstr>第三條 名詞定義 </vt:lpstr>
      <vt:lpstr>第三條 名詞定義</vt:lpstr>
      <vt:lpstr>第三條 名詞定義</vt:lpstr>
      <vt:lpstr>PowerPoint 簡報</vt:lpstr>
      <vt:lpstr>第三條 名詞定義</vt:lpstr>
      <vt:lpstr>第八條 預立醫療決定</vt:lpstr>
      <vt:lpstr>第九條 預立醫療決定之程序要件</vt:lpstr>
      <vt:lpstr>PowerPoint 簡報</vt:lpstr>
      <vt:lpstr>PowerPoint 簡報</vt:lpstr>
      <vt:lpstr>PowerPoint 簡報</vt:lpstr>
      <vt:lpstr>預立醫療決定書見證人之規定</vt:lpstr>
      <vt:lpstr>PowerPoint 簡報</vt:lpstr>
      <vt:lpstr>PowerPoint 簡報</vt:lpstr>
      <vt:lpstr>PowerPoint 簡報</vt:lpstr>
      <vt:lpstr>PowerPoint 簡報</vt:lpstr>
      <vt:lpstr>PowerPoint 簡報</vt:lpstr>
      <vt:lpstr>提供預立醫療照護諮商醫療機構管理辦法</vt:lpstr>
      <vt:lpstr>對第一種經指定ACP機構之規定</vt:lpstr>
      <vt:lpstr>ACP團隊之組成規定</vt:lpstr>
      <vt:lpstr>諮商機構於諮商前應提供資訊及資料：</vt:lpstr>
      <vt:lpstr>預立醫療照護諮商參與人員規定</vt:lpstr>
      <vt:lpstr>立法理由（作隆重宣示！）</vt:lpstr>
      <vt:lpstr>對諮商過程應說明、紀錄及核章之規定</vt:lpstr>
      <vt:lpstr>對見證人及無二親等內參與之補充</vt:lpstr>
      <vt:lpstr>預立醫療決定(AD)註記規範</vt:lpstr>
      <vt:lpstr>AD之更新</vt:lpstr>
      <vt:lpstr>有位病人，病況嚴重 醫師與病人/家人討論眼前的醫療決策</vt:lpstr>
      <vt:lpstr>PowerPoint 簡報</vt:lpstr>
      <vt:lpstr>特定五類臨床條件（施行細則$10~14）</vt:lpstr>
      <vt:lpstr>特定五類臨床條件（施行細則$10~14）</vt:lpstr>
      <vt:lpstr>第五款政府公告疾病三要件 之判定標準</vt:lpstr>
      <vt:lpstr>PowerPoint 簡報</vt:lpstr>
      <vt:lpstr>PowerPoint 簡報</vt:lpstr>
      <vt:lpstr>AD啟動其他要件</vt:lpstr>
      <vt:lpstr>PowerPoint 簡報</vt:lpstr>
      <vt:lpstr>若醫療機構或醫師無法執行病人AD</vt:lpstr>
      <vt:lpstr>AD執行程序與緩和醫療提供</vt:lpstr>
      <vt:lpstr>AD與意願人臨床當下意願不同時</vt:lpstr>
      <vt:lpstr>PowerPoint 簡報</vt:lpstr>
      <vt:lpstr>臨床情境</vt:lpstr>
      <vt:lpstr>當下意願與AD意願不一致時</vt:lpstr>
      <vt:lpstr>病歷之記載與保存</vt:lpstr>
      <vt:lpstr>PowerPoint 簡報</vt:lpstr>
      <vt:lpstr>臺灣安寧緩和醫療條例的病人意願表示</vt:lpstr>
      <vt:lpstr>臺灣病人自主權利法的病人意願表示</vt:lpstr>
      <vt:lpstr>PowerPoint 簡報</vt:lpstr>
      <vt:lpstr>醫療委任代理人(HCA)之權限</vt:lpstr>
      <vt:lpstr>醫療委任代理人(HCA)之要件</vt:lpstr>
      <vt:lpstr>誰是民法定義的繼承人?</vt:lpstr>
      <vt:lpstr>HCA代理順位與無法聯繫時……</vt:lpstr>
      <vt:lpstr>HCA無法代理時的AD效力 </vt:lpstr>
      <vt:lpstr>醫療委任代理人之終止</vt:lpstr>
      <vt:lpstr>病人與關係人的知情、選擇、決定權</vt:lpstr>
      <vt:lpstr>第五條 告知</vt:lpstr>
      <vt:lpstr>告知壞消息SPIKES Dr. Robert Buckman</vt:lpstr>
      <vt:lpstr>第六條 同意權</vt:lpstr>
      <vt:lpstr>第七條 危急病人急救義務之除外</vt:lpstr>
      <vt:lpstr>秒懂《病人自主權利法》</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HFT-YiPingHo</dc:creator>
  <cp:lastModifiedBy>user</cp:lastModifiedBy>
  <cp:revision>102</cp:revision>
  <dcterms:created xsi:type="dcterms:W3CDTF">2018-10-17T08:39:02Z</dcterms:created>
  <dcterms:modified xsi:type="dcterms:W3CDTF">2019-03-14T07:35:22Z</dcterms:modified>
  <cp:contentStatus>完稿</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